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A6A6A9"/>
    <a:srgbClr val="000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429" autoAdjust="0"/>
  </p:normalViewPr>
  <p:slideViewPr>
    <p:cSldViewPr snapToGrid="0">
      <p:cViewPr varScale="1">
        <p:scale>
          <a:sx n="78" d="100"/>
          <a:sy n="78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08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653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419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79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843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02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942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60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867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928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6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07BD7-3D44-463D-BEB5-BAAF7D826932}" type="datetimeFigureOut">
              <a:rPr lang="ko-KR" altLang="en-US" smtClean="0"/>
              <a:t>2017-04-18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77DF2-041B-429E-9C0F-1F9385B9D5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31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66910" y="3073138"/>
            <a:ext cx="5058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ko-KR" sz="3200" b="1" smtClean="0">
                <a:solidFill>
                  <a:srgbClr val="4D4D4D"/>
                </a:solidFill>
                <a:latin typeface="+mn-ea"/>
              </a:rPr>
              <a:t>NEW SIMS Design Guide</a:t>
            </a:r>
            <a:endParaRPr lang="en-US" altLang="ko-KR" sz="3200" b="1">
              <a:solidFill>
                <a:srgbClr val="4D4D4D"/>
              </a:solidFill>
              <a:latin typeface="+mn-ea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749317" y="5407313"/>
            <a:ext cx="269336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 b="1" smtClean="0">
                <a:solidFill>
                  <a:srgbClr val="4D4D4D"/>
                </a:solidFill>
                <a:latin typeface="+mn-ea"/>
              </a:rPr>
              <a:t>2017 </a:t>
            </a:r>
            <a:r>
              <a:rPr lang="ko-KR" altLang="en-US" sz="900" b="1" smtClean="0">
                <a:solidFill>
                  <a:srgbClr val="4D4D4D"/>
                </a:solidFill>
                <a:latin typeface="+mn-ea"/>
              </a:rPr>
              <a:t>ⓒ</a:t>
            </a:r>
            <a:r>
              <a:rPr lang="en-US" altLang="ko-KR" sz="900" b="1" smtClean="0">
                <a:solidFill>
                  <a:srgbClr val="4D4D4D"/>
                </a:solidFill>
                <a:latin typeface="+mn-ea"/>
              </a:rPr>
              <a:t> LOGOSSYSTEM </a:t>
            </a:r>
            <a:r>
              <a:rPr lang="en-US" altLang="ko-KR" sz="900" b="1">
                <a:solidFill>
                  <a:srgbClr val="4D4D4D"/>
                </a:solidFill>
                <a:latin typeface="+mn-ea"/>
              </a:rPr>
              <a:t>ALL RIGHT RESERVED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982248" y="2825890"/>
            <a:ext cx="42275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sz="1200" smtClean="0">
                <a:solidFill>
                  <a:srgbClr val="4D4D4D"/>
                </a:solidFill>
                <a:latin typeface="+mn-ea"/>
              </a:rPr>
              <a:t>Softbank Ventures Korea </a:t>
            </a:r>
            <a:r>
              <a:rPr lang="ko-KR" altLang="en-US" sz="1200" smtClean="0">
                <a:solidFill>
                  <a:srgbClr val="4D4D4D"/>
                </a:solidFill>
                <a:latin typeface="+mn-ea"/>
              </a:rPr>
              <a:t>차세대 투자자산관리시스템 구축</a:t>
            </a:r>
            <a:endParaRPr lang="en-US" altLang="ko-KR" sz="1200">
              <a:solidFill>
                <a:srgbClr val="4D4D4D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4897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458372" y="3075057"/>
            <a:ext cx="327525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sz="4000">
                <a:solidFill>
                  <a:srgbClr val="4D4D4D"/>
                </a:solidFill>
                <a:latin typeface="+mj-lt"/>
              </a:rPr>
              <a:t>01. </a:t>
            </a:r>
            <a:r>
              <a:rPr lang="ko-KR" altLang="en-US" sz="4000" smtClean="0">
                <a:solidFill>
                  <a:srgbClr val="4D4D4D"/>
                </a:solidFill>
                <a:latin typeface="+mj-lt"/>
              </a:rPr>
              <a:t>화면 공통</a:t>
            </a:r>
            <a:endParaRPr lang="en-US" altLang="ko-KR" sz="4000">
              <a:solidFill>
                <a:srgbClr val="4D4D4D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24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011631" y="1057683"/>
            <a:ext cx="6598844" cy="540979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Div_contents</a:t>
            </a:r>
            <a:r>
              <a:rPr lang="en-US" altLang="ko-KR" sz="1600" smtClean="0">
                <a:solidFill>
                  <a:schemeClr val="tx1"/>
                </a:solidFill>
              </a:rPr>
              <a:t> : </a:t>
            </a:r>
            <a:r>
              <a:rPr lang="en-US" altLang="ko-KR" sz="1600" smtClean="0">
                <a:solidFill>
                  <a:schemeClr val="tx1"/>
                </a:solidFill>
              </a:rPr>
              <a:t>1,100px</a:t>
            </a:r>
            <a:endParaRPr lang="en-US" altLang="ko-KR" sz="1600" smtClean="0">
              <a:solidFill>
                <a:schemeClr val="tx1"/>
              </a:solidFill>
            </a:endParaRPr>
          </a:p>
          <a:p>
            <a:pPr lvl="0" algn="ctr"/>
            <a:r>
              <a:rPr lang="ko-KR" altLang="en-US" sz="1200" dirty="0" smtClean="0">
                <a:solidFill>
                  <a:prstClr val="white">
                    <a:lumMod val="50000"/>
                  </a:prstClr>
                </a:solidFill>
              </a:rPr>
              <a:t>연결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URL : </a:t>
            </a:r>
            <a:r>
              <a:rPr lang="en-US" altLang="ko-KR" sz="1200" dirty="0" err="1" smtClean="0">
                <a:solidFill>
                  <a:prstClr val="white">
                    <a:lumMod val="50000"/>
                  </a:prstClr>
                </a:solidFill>
              </a:rPr>
              <a:t>frm_top.xfdl</a:t>
            </a:r>
            <a:endParaRPr lang="en-US" altLang="ko-KR" sz="1200" dirty="0" smtClean="0">
              <a:solidFill>
                <a:prstClr val="white">
                  <a:lumMod val="50000"/>
                </a:prstClr>
              </a:solidFill>
            </a:endParaRPr>
          </a:p>
          <a:p>
            <a:pPr lvl="0" algn="ctr"/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lvl="0" algn="ctr"/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&lt;Sub </a:t>
            </a:r>
            <a:r>
              <a:rPr lang="en-US" altLang="ko-KR" sz="1200" dirty="0" err="1">
                <a:solidFill>
                  <a:prstClr val="white">
                    <a:lumMod val="50000"/>
                  </a:prstClr>
                </a:solidFill>
              </a:rPr>
              <a:t>Div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altLang="ko-KR" sz="1200" dirty="0" smtClean="0">
                <a:solidFill>
                  <a:prstClr val="white">
                    <a:lumMod val="50000"/>
                  </a:prstClr>
                </a:solidFill>
              </a:rPr>
              <a:t>1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/&gt;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</a:endParaRPr>
          </a:p>
          <a:p>
            <a:pPr lvl="0" algn="ctr"/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&lt;Sub </a:t>
            </a:r>
            <a:r>
              <a:rPr lang="en-US" altLang="ko-KR" sz="1200" dirty="0" err="1">
                <a:solidFill>
                  <a:prstClr val="white">
                    <a:lumMod val="50000"/>
                  </a:prstClr>
                </a:solidFill>
              </a:rPr>
              <a:t>Div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altLang="ko-KR" sz="1200" dirty="0" smtClean="0">
                <a:solidFill>
                  <a:prstClr val="white">
                    <a:lumMod val="50000"/>
                  </a:prstClr>
                </a:solidFill>
              </a:rPr>
              <a:t>2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/&gt;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</a:endParaRPr>
          </a:p>
          <a:p>
            <a:pPr lvl="0" algn="ctr"/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&lt;Sub </a:t>
            </a:r>
            <a:r>
              <a:rPr lang="en-US" altLang="ko-KR" sz="1200" dirty="0" err="1">
                <a:solidFill>
                  <a:prstClr val="white">
                    <a:lumMod val="50000"/>
                  </a:prstClr>
                </a:solidFill>
              </a:rPr>
              <a:t>Div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altLang="ko-KR" sz="1200" dirty="0" smtClean="0">
                <a:solidFill>
                  <a:prstClr val="white">
                    <a:lumMod val="50000"/>
                  </a:prstClr>
                </a:solidFill>
              </a:rPr>
              <a:t>3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/&gt;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endParaRPr lang="en-US" altLang="ko-KR" sz="1600" dirty="0">
              <a:solidFill>
                <a:schemeClr val="tx1"/>
              </a:solidFill>
            </a:endParaRPr>
          </a:p>
          <a:p>
            <a:pPr lvl="0" algn="ctr"/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&lt;Sub </a:t>
            </a:r>
            <a:r>
              <a:rPr lang="en-US" altLang="ko-KR" sz="1200" dirty="0" err="1">
                <a:solidFill>
                  <a:prstClr val="white">
                    <a:lumMod val="50000"/>
                  </a:prstClr>
                </a:solidFill>
              </a:rPr>
              <a:t>Div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altLang="ko-KR" sz="1200" dirty="0" smtClean="0">
                <a:solidFill>
                  <a:prstClr val="white">
                    <a:lumMod val="50000"/>
                  </a:prstClr>
                </a:solidFill>
              </a:rPr>
              <a:t>N /&gt;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905713"/>
              </p:ext>
            </p:extLst>
          </p:nvPr>
        </p:nvGraphicFramePr>
        <p:xfrm>
          <a:off x="200025" y="186264"/>
          <a:ext cx="11811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585"/>
                <a:gridCol w="2677414"/>
                <a:gridCol w="1198220"/>
                <a:gridCol w="2738780"/>
                <a:gridCol w="1088410"/>
                <a:gridCol w="2848591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프로젝트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Softbank Ventures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 Korea 2016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차세대 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ERP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구축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최근 수정일자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2017. 04. 13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작성자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로고스시스템 전은출 차장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구분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화면공통 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Div</a:t>
                      </a:r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레이아웃 구조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설명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팝업 제외한 메뉴화면 공통 레이아웃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523289" y="863175"/>
            <a:ext cx="3605474" cy="972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smtClean="0">
                <a:latin typeface="+mn-ea"/>
              </a:rPr>
              <a:t>왼쪽메뉴 </a:t>
            </a:r>
            <a:r>
              <a:rPr lang="en-US" altLang="ko-KR" sz="1100" smtClean="0">
                <a:latin typeface="+mn-ea"/>
              </a:rPr>
              <a:t>Div </a:t>
            </a:r>
            <a:r>
              <a:rPr lang="ko-KR" altLang="en-US" sz="1100" smtClean="0">
                <a:latin typeface="+mn-ea"/>
              </a:rPr>
              <a:t>위치 고정</a:t>
            </a:r>
            <a:r>
              <a:rPr lang="en-US" altLang="ko-KR" sz="1100" smtClean="0">
                <a:latin typeface="+mn-ea"/>
              </a:rPr>
              <a:t>, </a:t>
            </a:r>
            <a:r>
              <a:rPr lang="ko-KR" altLang="en-US" sz="1100" smtClean="0">
                <a:latin typeface="+mn-ea"/>
              </a:rPr>
              <a:t>스크롤 없음</a:t>
            </a:r>
            <a:r>
              <a:rPr lang="en-US" altLang="ko-KR" sz="1100" smtClean="0">
                <a:latin typeface="+mn-ea"/>
              </a:rPr>
              <a:t>.</a:t>
            </a: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smtClean="0">
                <a:latin typeface="+mn-ea"/>
              </a:rPr>
              <a:t>컨텐츠 </a:t>
            </a:r>
            <a:r>
              <a:rPr lang="en-US" altLang="ko-KR" sz="1100" smtClean="0">
                <a:latin typeface="+mn-ea"/>
              </a:rPr>
              <a:t>Div</a:t>
            </a:r>
            <a:r>
              <a:rPr lang="ko-KR" altLang="en-US" sz="1100" smtClean="0">
                <a:latin typeface="+mn-ea"/>
              </a:rPr>
              <a:t> 폭 </a:t>
            </a:r>
            <a:r>
              <a:rPr lang="en-US" altLang="ko-KR" sz="1100" smtClean="0">
                <a:latin typeface="+mn-ea"/>
              </a:rPr>
              <a:t>1,100px </a:t>
            </a:r>
            <a:r>
              <a:rPr lang="ko-KR" altLang="en-US" sz="1100" smtClean="0">
                <a:latin typeface="+mn-ea"/>
              </a:rPr>
              <a:t>고정 </a:t>
            </a:r>
            <a:r>
              <a:rPr lang="en-US" altLang="ko-KR" sz="1100" smtClean="0">
                <a:latin typeface="+mn-ea"/>
              </a:rPr>
              <a:t>( </a:t>
            </a:r>
            <a:r>
              <a:rPr lang="ko-KR" altLang="en-US" sz="1100" smtClean="0">
                <a:latin typeface="+mn-ea"/>
              </a:rPr>
              <a:t>오른쪽 메뉴 제외 </a:t>
            </a:r>
            <a:r>
              <a:rPr lang="en-US" altLang="ko-KR" sz="1100" smtClean="0">
                <a:latin typeface="+mn-ea"/>
              </a:rPr>
              <a:t>)</a:t>
            </a:r>
            <a:br>
              <a:rPr lang="en-US" altLang="ko-KR" sz="1100" smtClean="0">
                <a:latin typeface="+mn-ea"/>
              </a:rPr>
            </a:br>
            <a:r>
              <a:rPr lang="ko-KR" altLang="en-US" sz="1100" smtClean="0">
                <a:latin typeface="+mn-ea"/>
              </a:rPr>
              <a:t>가운데 정렬</a:t>
            </a:r>
            <a:endParaRPr lang="en-US" altLang="ko-KR" sz="1100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smtClean="0">
                <a:latin typeface="+mn-ea"/>
              </a:rPr>
              <a:t>오른쪽 메뉴 </a:t>
            </a:r>
            <a:r>
              <a:rPr lang="en-US" altLang="ko-KR" sz="1100" smtClean="0">
                <a:latin typeface="+mn-ea"/>
              </a:rPr>
              <a:t>Div</a:t>
            </a:r>
            <a:r>
              <a:rPr lang="ko-KR" altLang="en-US" sz="1100" smtClean="0">
                <a:latin typeface="+mn-ea"/>
              </a:rPr>
              <a:t> 위치 고정 </a:t>
            </a:r>
            <a:r>
              <a:rPr lang="en-US" altLang="ko-KR" sz="1100" smtClean="0">
                <a:latin typeface="+mn-ea"/>
              </a:rPr>
              <a:t>( </a:t>
            </a:r>
            <a:r>
              <a:rPr lang="ko-KR" altLang="en-US" sz="1100" smtClean="0">
                <a:latin typeface="+mn-ea"/>
              </a:rPr>
              <a:t>스크롤 없음 </a:t>
            </a:r>
            <a:r>
              <a:rPr lang="en-US" altLang="ko-KR" sz="1100" smtClean="0">
                <a:latin typeface="+mn-ea"/>
              </a:rPr>
              <a:t>)</a:t>
            </a:r>
            <a:endParaRPr lang="ko-KR" altLang="en-US" sz="1100">
              <a:latin typeface="+mn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68781" y="1124359"/>
            <a:ext cx="6475019" cy="840765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Div_indexTop</a:t>
            </a:r>
            <a:r>
              <a:rPr lang="en-US" altLang="ko-KR" sz="1600" dirty="0" smtClean="0">
                <a:solidFill>
                  <a:schemeClr val="tx1"/>
                </a:solidFill>
              </a:rPr>
              <a:t> : </a:t>
            </a:r>
            <a:r>
              <a:rPr lang="en-US" altLang="ko-KR" sz="1600" dirty="0" smtClean="0">
                <a:solidFill>
                  <a:schemeClr val="tx1"/>
                </a:solidFill>
              </a:rPr>
              <a:t>1,100px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 smtClean="0">
                <a:solidFill>
                  <a:schemeClr val="bg1">
                    <a:lumMod val="50000"/>
                  </a:schemeClr>
                </a:solidFill>
              </a:rPr>
              <a:t>연결 </a:t>
            </a:r>
            <a:r>
              <a:rPr lang="en-US" altLang="ko-KR" sz="1200" dirty="0" smtClean="0">
                <a:solidFill>
                  <a:schemeClr val="bg1">
                    <a:lumMod val="50000"/>
                  </a:schemeClr>
                </a:solidFill>
              </a:rPr>
              <a:t>URL : </a:t>
            </a:r>
            <a:r>
              <a:rPr lang="en-US" altLang="ko-KR" sz="1200" dirty="0" err="1" smtClean="0">
                <a:solidFill>
                  <a:schemeClr val="bg1">
                    <a:lumMod val="50000"/>
                  </a:schemeClr>
                </a:solidFill>
              </a:rPr>
              <a:t>frm_top.xfdl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078306" y="5516692"/>
            <a:ext cx="6455970" cy="87146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>
                <a:solidFill>
                  <a:schemeClr val="tx1"/>
                </a:solidFill>
              </a:rPr>
              <a:t>Div_indexBottom : 1,100px</a:t>
            </a:r>
          </a:p>
          <a:p>
            <a:pPr algn="ctr"/>
            <a:r>
              <a:rPr lang="ko-KR" altLang="en-US" sz="1200" smtClean="0">
                <a:solidFill>
                  <a:schemeClr val="bg1">
                    <a:lumMod val="50000"/>
                  </a:schemeClr>
                </a:solidFill>
              </a:rPr>
              <a:t>연결 </a:t>
            </a:r>
            <a:r>
              <a:rPr lang="en-US" altLang="ko-KR" sz="1200" smtClean="0">
                <a:solidFill>
                  <a:schemeClr val="bg1">
                    <a:lumMod val="50000"/>
                  </a:schemeClr>
                </a:solidFill>
              </a:rPr>
              <a:t>URL : frm_bottom.xfdl</a:t>
            </a:r>
            <a:endParaRPr lang="ko-KR" alt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 rot="5400000">
            <a:off x="6534398" y="3115779"/>
            <a:ext cx="3139132" cy="837823"/>
          </a:xfrm>
          <a:prstGeom prst="rect">
            <a:avLst/>
          </a:prstGeom>
          <a:solidFill>
            <a:schemeClr val="bg1"/>
          </a:solidFill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smtClean="0">
                <a:solidFill>
                  <a:schemeClr val="tx1"/>
                </a:solidFill>
              </a:rPr>
              <a:t>Div_rightmenu : 120px</a:t>
            </a:r>
          </a:p>
          <a:p>
            <a:pPr algn="ctr"/>
            <a:r>
              <a:rPr lang="ko-KR" altLang="en-US" sz="1200">
                <a:solidFill>
                  <a:prstClr val="white">
                    <a:lumMod val="50000"/>
                  </a:prstClr>
                </a:solidFill>
              </a:rPr>
              <a:t>연결 </a:t>
            </a:r>
            <a:r>
              <a:rPr lang="en-US" altLang="ko-KR" sz="1200">
                <a:solidFill>
                  <a:prstClr val="white">
                    <a:lumMod val="50000"/>
                  </a:prstClr>
                </a:solidFill>
              </a:rPr>
              <a:t>URL : </a:t>
            </a:r>
            <a:r>
              <a:rPr lang="en-US" altLang="ko-KR" sz="1200" smtClean="0">
                <a:solidFill>
                  <a:prstClr val="white">
                    <a:lumMod val="50000"/>
                  </a:prstClr>
                </a:solidFill>
              </a:rPr>
              <a:t>frm_right</a:t>
            </a:r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 rot="5400000">
            <a:off x="-2069086" y="3326794"/>
            <a:ext cx="5073302" cy="5350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smtClean="0">
                <a:solidFill>
                  <a:schemeClr val="tx1"/>
                </a:solidFill>
              </a:rPr>
              <a:t>Div_leftmenu : 60px</a:t>
            </a:r>
          </a:p>
          <a:p>
            <a:pPr algn="ctr"/>
            <a:r>
              <a:rPr lang="ko-KR" altLang="en-US" sz="1200">
                <a:solidFill>
                  <a:prstClr val="white">
                    <a:lumMod val="50000"/>
                  </a:prstClr>
                </a:solidFill>
              </a:rPr>
              <a:t>연결 </a:t>
            </a:r>
            <a:r>
              <a:rPr lang="en-US" altLang="ko-KR" sz="1200">
                <a:solidFill>
                  <a:prstClr val="white">
                    <a:lumMod val="50000"/>
                  </a:prstClr>
                </a:solidFill>
              </a:rPr>
              <a:t>URL : </a:t>
            </a:r>
            <a:r>
              <a:rPr lang="en-US" altLang="ko-KR" sz="1200" smtClean="0">
                <a:solidFill>
                  <a:prstClr val="white">
                    <a:lumMod val="50000"/>
                  </a:prstClr>
                </a:solidFill>
              </a:rPr>
              <a:t>frm_right</a:t>
            </a:r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2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223221"/>
            <a:ext cx="8122708" cy="541961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10608"/>
              </p:ext>
            </p:extLst>
          </p:nvPr>
        </p:nvGraphicFramePr>
        <p:xfrm>
          <a:off x="200025" y="186264"/>
          <a:ext cx="11811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585"/>
                <a:gridCol w="2677414"/>
                <a:gridCol w="1198220"/>
                <a:gridCol w="2738780"/>
                <a:gridCol w="1088410"/>
                <a:gridCol w="2848591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프로젝트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Softbank Ventures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 Korea 2016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차세대 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ERP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구축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최근 수정일자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2017. 04. 13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작성자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로고스시스템 전은출 차장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구분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화면 공통 레이아웃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설명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화면공통 레이아웃 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간격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위치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523288" y="863175"/>
            <a:ext cx="3538148" cy="2072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smtClean="0">
                <a:latin typeface="+mn-ea"/>
              </a:rPr>
              <a:t>컨텐츠 영역 </a:t>
            </a:r>
            <a:r>
              <a:rPr lang="en-US" altLang="ko-KR" sz="1100" smtClean="0">
                <a:latin typeface="+mn-ea"/>
              </a:rPr>
              <a:t>Width : 1,100px, </a:t>
            </a:r>
            <a:r>
              <a:rPr lang="ko-KR" altLang="en-US" sz="1100" smtClean="0">
                <a:latin typeface="+mn-ea"/>
              </a:rPr>
              <a:t>중앙정렬</a:t>
            </a:r>
            <a:endParaRPr lang="en-US" altLang="ko-KR" sz="1100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en-US" altLang="ko-KR" sz="1100" smtClean="0">
                <a:latin typeface="+mn-ea"/>
              </a:rPr>
              <a:t>Div_indexTop </a:t>
            </a:r>
            <a:r>
              <a:rPr lang="ko-KR" altLang="en-US" sz="1100" smtClean="0">
                <a:latin typeface="+mn-ea"/>
              </a:rPr>
              <a:t>의 아래 실선과 우측메뉴 상단</a:t>
            </a:r>
            <a:r>
              <a:rPr lang="en-US" altLang="ko-KR" sz="1100" smtClean="0">
                <a:latin typeface="+mn-ea"/>
              </a:rPr>
              <a:t/>
            </a:r>
            <a:br>
              <a:rPr lang="en-US" altLang="ko-KR" sz="1100" smtClean="0">
                <a:latin typeface="+mn-ea"/>
              </a:rPr>
            </a:br>
            <a:r>
              <a:rPr lang="ko-KR" altLang="en-US" sz="1100" smtClean="0">
                <a:latin typeface="+mn-ea"/>
              </a:rPr>
              <a:t>의 위치가 동일하게</a:t>
            </a:r>
            <a:endParaRPr lang="en-US" altLang="ko-KR" sz="1100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u="sng" smtClean="0">
                <a:latin typeface="+mn-ea"/>
              </a:rPr>
              <a:t>상위 컨텐츠 그룹과 다음 서브타이틀</a:t>
            </a:r>
            <a:r>
              <a:rPr lang="en-US" altLang="ko-KR" sz="1100" u="sng" smtClean="0">
                <a:latin typeface="+mn-ea"/>
              </a:rPr>
              <a:t>(</a:t>
            </a:r>
            <a:r>
              <a:rPr lang="ko-KR" altLang="en-US" sz="1100" u="sng" smtClean="0">
                <a:latin typeface="+mn-ea"/>
              </a:rPr>
              <a:t>이미지</a:t>
            </a:r>
            <a:r>
              <a:rPr lang="en-US" altLang="ko-KR" sz="1100" u="sng" smtClean="0">
                <a:latin typeface="+mn-ea"/>
              </a:rPr>
              <a:t>, </a:t>
            </a:r>
            <a:br>
              <a:rPr lang="en-US" altLang="ko-KR" sz="1100" u="sng" smtClean="0">
                <a:latin typeface="+mn-ea"/>
              </a:rPr>
            </a:br>
            <a:r>
              <a:rPr lang="ko-KR" altLang="en-US" sz="1100" u="sng" smtClean="0">
                <a:latin typeface="+mn-ea"/>
              </a:rPr>
              <a:t>텍스트</a:t>
            </a:r>
            <a:r>
              <a:rPr lang="en-US" altLang="ko-KR" sz="1100" u="sng" smtClean="0">
                <a:latin typeface="+mn-ea"/>
              </a:rPr>
              <a:t>) </a:t>
            </a:r>
            <a:r>
              <a:rPr lang="ko-KR" altLang="en-US" sz="1100" u="sng" smtClean="0">
                <a:latin typeface="+mn-ea"/>
              </a:rPr>
              <a:t>사이의 간격 </a:t>
            </a:r>
            <a:r>
              <a:rPr lang="en-US" altLang="ko-KR" sz="1100" u="sng" smtClean="0">
                <a:latin typeface="+mn-ea"/>
              </a:rPr>
              <a:t>20</a:t>
            </a:r>
            <a:r>
              <a:rPr lang="ko-KR" altLang="en-US" sz="1100" u="sng" smtClean="0">
                <a:latin typeface="+mn-ea"/>
              </a:rPr>
              <a:t>픽셀</a:t>
            </a:r>
            <a:endParaRPr lang="en-US" altLang="ko-KR" sz="1100" u="sng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smtClean="0">
                <a:latin typeface="+mn-ea"/>
              </a:rPr>
              <a:t>버튼과 버튼 사이 간격 </a:t>
            </a:r>
            <a:r>
              <a:rPr lang="en-US" altLang="ko-KR" sz="1100" smtClean="0">
                <a:latin typeface="+mn-ea"/>
              </a:rPr>
              <a:t>: 3</a:t>
            </a:r>
            <a:r>
              <a:rPr lang="ko-KR" altLang="en-US" sz="1100" smtClean="0">
                <a:latin typeface="+mn-ea"/>
              </a:rPr>
              <a:t>픽셀</a:t>
            </a:r>
            <a:endParaRPr lang="en-US" altLang="ko-KR" sz="1100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smtClean="0">
                <a:latin typeface="+mn-ea"/>
              </a:rPr>
              <a:t>버튼과 버튼 아래 컨텐츠 그룹과의 간격 </a:t>
            </a:r>
            <a:r>
              <a:rPr lang="en-US" altLang="ko-KR" sz="1100" smtClean="0">
                <a:latin typeface="+mn-ea"/>
              </a:rPr>
              <a:t>: 5</a:t>
            </a:r>
            <a:r>
              <a:rPr lang="ko-KR" altLang="en-US" sz="1100" smtClean="0">
                <a:latin typeface="+mn-ea"/>
              </a:rPr>
              <a:t>픽셀</a:t>
            </a:r>
            <a:endParaRPr lang="en-US" altLang="ko-KR" sz="1100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en-US" altLang="ko-KR" sz="1100" smtClean="0">
                <a:latin typeface="+mn-ea"/>
              </a:rPr>
              <a:t>Div_contents </a:t>
            </a:r>
            <a:r>
              <a:rPr lang="ko-KR" altLang="en-US" sz="1100" smtClean="0">
                <a:latin typeface="+mn-ea"/>
              </a:rPr>
              <a:t>와 </a:t>
            </a:r>
            <a:r>
              <a:rPr lang="en-US" altLang="ko-KR" sz="1100" smtClean="0">
                <a:latin typeface="+mn-ea"/>
              </a:rPr>
              <a:t>Div_rightmenu </a:t>
            </a:r>
            <a:r>
              <a:rPr lang="ko-KR" altLang="en-US" sz="1100" smtClean="0">
                <a:latin typeface="+mn-ea"/>
              </a:rPr>
              <a:t>사이의 간격 </a:t>
            </a:r>
            <a:r>
              <a:rPr lang="en-US" altLang="ko-KR" sz="1100" smtClean="0">
                <a:latin typeface="+mn-ea"/>
              </a:rPr>
              <a:t>: </a:t>
            </a:r>
            <a:br>
              <a:rPr lang="en-US" altLang="ko-KR" sz="1100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20</a:t>
            </a:r>
            <a:r>
              <a:rPr lang="ko-KR" altLang="en-US" sz="1100" smtClean="0">
                <a:latin typeface="+mn-ea"/>
              </a:rPr>
              <a:t>픽셀</a:t>
            </a:r>
            <a:endParaRPr lang="en-US" altLang="ko-KR" sz="1100" smtClean="0">
              <a:latin typeface="+mn-ea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200025" y="863175"/>
            <a:ext cx="0" cy="7200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7574492" y="863175"/>
            <a:ext cx="0" cy="15593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flipH="1">
            <a:off x="200025" y="1021696"/>
            <a:ext cx="73744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50467" y="762649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smtClean="0">
                <a:solidFill>
                  <a:srgbClr val="FF0000"/>
                </a:solidFill>
              </a:rPr>
              <a:t>(1) 1,100px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9" name="직선 연결선 8"/>
          <p:cNvCxnSpPr/>
          <p:nvPr/>
        </p:nvCxnSpPr>
        <p:spPr>
          <a:xfrm flipH="1">
            <a:off x="7485529" y="1586473"/>
            <a:ext cx="8330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74232" y="1345355"/>
            <a:ext cx="3481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smtClean="0">
                <a:solidFill>
                  <a:srgbClr val="FF0000"/>
                </a:solidFill>
              </a:rPr>
              <a:t>(2)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6817287" y="2895600"/>
            <a:ext cx="0" cy="2838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31057" y="2424132"/>
            <a:ext cx="6527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(6)20px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>
          <a:xfrm flipH="1">
            <a:off x="191061" y="3083579"/>
            <a:ext cx="13777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H="1">
            <a:off x="191061" y="3280803"/>
            <a:ext cx="13777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59512" y="2645112"/>
            <a:ext cx="6254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(4) 3px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107438" y="3179453"/>
            <a:ext cx="709849" cy="2809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chemeClr val="tx1"/>
                </a:solidFill>
              </a:rPr>
              <a:t>버튼</a:t>
            </a:r>
            <a:r>
              <a:rPr lang="en-US" altLang="ko-KR" sz="1000" smtClean="0">
                <a:solidFill>
                  <a:schemeClr val="tx1"/>
                </a:solidFill>
              </a:rPr>
              <a:t>1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860473" y="3179453"/>
            <a:ext cx="709849" cy="2809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chemeClr val="tx1"/>
                </a:solidFill>
              </a:rPr>
              <a:t>버튼</a:t>
            </a:r>
            <a:r>
              <a:rPr lang="en-US" altLang="ko-KR" sz="1000" smtClean="0">
                <a:solidFill>
                  <a:schemeClr val="tx1"/>
                </a:solidFill>
              </a:rPr>
              <a:t>1</a:t>
            </a:r>
            <a:endParaRPr lang="ko-KR" altLang="en-US" sz="1000">
              <a:solidFill>
                <a:schemeClr val="tx1"/>
              </a:solidFill>
            </a:endParaRPr>
          </a:p>
        </p:txBody>
      </p:sp>
      <p:cxnSp>
        <p:nvCxnSpPr>
          <p:cNvPr id="27" name="직선 연결선 26"/>
          <p:cNvCxnSpPr/>
          <p:nvPr/>
        </p:nvCxnSpPr>
        <p:spPr>
          <a:xfrm>
            <a:off x="6862110" y="2895600"/>
            <a:ext cx="0" cy="2838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5760217" y="3504378"/>
            <a:ext cx="31285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 flipH="1">
            <a:off x="5760217" y="3460376"/>
            <a:ext cx="31560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124966" y="3349962"/>
            <a:ext cx="6254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(5) 5px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35" name="직선 연결선 34"/>
          <p:cNvCxnSpPr/>
          <p:nvPr/>
        </p:nvCxnSpPr>
        <p:spPr>
          <a:xfrm flipV="1">
            <a:off x="7726892" y="1536677"/>
            <a:ext cx="0" cy="8858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473182" y="3043257"/>
            <a:ext cx="6527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(3)20px</a:t>
            </a:r>
            <a:endParaRPr lang="ko-KR" altLang="en-US" sz="11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91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945305"/>
            <a:ext cx="8122708" cy="5311852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385627"/>
              </p:ext>
            </p:extLst>
          </p:nvPr>
        </p:nvGraphicFramePr>
        <p:xfrm>
          <a:off x="200025" y="186264"/>
          <a:ext cx="11811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585"/>
                <a:gridCol w="2677414"/>
                <a:gridCol w="1198220"/>
                <a:gridCol w="2738780"/>
                <a:gridCol w="1088410"/>
                <a:gridCol w="2848591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프로젝트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Softbank Ventures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 Korea 2016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차세대 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ERP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구축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최근 수정일자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2017. 04. 13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작성자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로고스시스템 전은출 차장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구분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화면 공통 레이아웃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설명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화면공통 레이아웃 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간격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위치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523288" y="863175"/>
            <a:ext cx="3206327" cy="1412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smtClean="0">
                <a:latin typeface="+mn-ea"/>
              </a:rPr>
              <a:t>버튼사이즈 </a:t>
            </a:r>
            <a:r>
              <a:rPr lang="en-US" altLang="ko-KR" sz="1100" smtClean="0">
                <a:latin typeface="+mn-ea"/>
              </a:rPr>
              <a:t>: </a:t>
            </a:r>
            <a:r>
              <a:rPr lang="ko-KR" altLang="en-US" sz="1100" smtClean="0">
                <a:latin typeface="+mn-ea"/>
              </a:rPr>
              <a:t>폭 </a:t>
            </a:r>
            <a:r>
              <a:rPr lang="en-US" altLang="ko-KR" sz="1100" smtClean="0">
                <a:latin typeface="+mn-ea"/>
              </a:rPr>
              <a:t>: 80px(</a:t>
            </a:r>
            <a:r>
              <a:rPr lang="ko-KR" altLang="en-US" sz="1100" smtClean="0">
                <a:latin typeface="+mn-ea"/>
              </a:rPr>
              <a:t>최소</a:t>
            </a:r>
            <a:r>
              <a:rPr lang="en-US" altLang="ko-KR" sz="1100" smtClean="0">
                <a:latin typeface="+mn-ea"/>
              </a:rPr>
              <a:t>), </a:t>
            </a:r>
            <a:r>
              <a:rPr lang="ko-KR" altLang="en-US" sz="1100" smtClean="0">
                <a:latin typeface="+mn-ea"/>
              </a:rPr>
              <a:t>높이 </a:t>
            </a:r>
            <a:r>
              <a:rPr lang="en-US" altLang="ko-KR" sz="1100" smtClean="0">
                <a:latin typeface="+mn-ea"/>
              </a:rPr>
              <a:t>: 40px</a:t>
            </a:r>
            <a:br>
              <a:rPr lang="en-US" altLang="ko-KR" sz="1100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- </a:t>
            </a:r>
            <a:r>
              <a:rPr lang="ko-KR" altLang="en-US" sz="1100" smtClean="0">
                <a:latin typeface="+mn-ea"/>
              </a:rPr>
              <a:t>글자수 증가에 따라 버튼 사이즈 증가 시</a:t>
            </a:r>
            <a:r>
              <a:rPr lang="en-US" altLang="ko-KR" sz="1100" smtClean="0">
                <a:latin typeface="+mn-ea"/>
              </a:rPr>
              <a:t/>
            </a:r>
            <a:br>
              <a:rPr lang="en-US" altLang="ko-KR" sz="1100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20px </a:t>
            </a:r>
            <a:r>
              <a:rPr lang="ko-KR" altLang="en-US" sz="1100" smtClean="0">
                <a:latin typeface="+mn-ea"/>
              </a:rPr>
              <a:t>단위로 증가 시킴</a:t>
            </a:r>
            <a:r>
              <a:rPr lang="en-US" altLang="ko-KR" sz="1100" smtClean="0">
                <a:latin typeface="+mn-ea"/>
              </a:rPr>
              <a:t>.</a:t>
            </a:r>
            <a:br>
              <a:rPr lang="en-US" altLang="ko-KR" sz="1100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- </a:t>
            </a:r>
            <a:r>
              <a:rPr lang="ko-KR" altLang="en-US" sz="1100" smtClean="0">
                <a:latin typeface="+mn-ea"/>
              </a:rPr>
              <a:t>버튼 사이 간격 </a:t>
            </a:r>
            <a:r>
              <a:rPr lang="en-US" altLang="ko-KR" sz="1100" smtClean="0">
                <a:latin typeface="+mn-ea"/>
              </a:rPr>
              <a:t>: 3</a:t>
            </a:r>
            <a:r>
              <a:rPr lang="ko-KR" altLang="en-US" sz="1100" smtClean="0">
                <a:latin typeface="+mn-ea"/>
              </a:rPr>
              <a:t>픽셀</a:t>
            </a:r>
            <a:endParaRPr lang="en-US" altLang="ko-KR" sz="1100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ko-KR" altLang="en-US" sz="1100" u="sng" smtClean="0">
                <a:latin typeface="+mn-ea"/>
              </a:rPr>
              <a:t>컨텐츠 그룹간의 간격 </a:t>
            </a:r>
            <a:r>
              <a:rPr lang="en-US" altLang="ko-KR" sz="1100" u="sng" smtClean="0">
                <a:latin typeface="+mn-ea"/>
              </a:rPr>
              <a:t>20</a:t>
            </a:r>
            <a:r>
              <a:rPr lang="ko-KR" altLang="en-US" sz="1100" u="sng" smtClean="0">
                <a:latin typeface="+mn-ea"/>
              </a:rPr>
              <a:t>픽셀</a:t>
            </a:r>
            <a:endParaRPr lang="en-US" altLang="ko-KR" sz="1100" u="sng" smtClean="0">
              <a:latin typeface="+mn-ea"/>
            </a:endParaRPr>
          </a:p>
          <a:p>
            <a:pPr marL="355600" indent="-177800">
              <a:lnSpc>
                <a:spcPct val="130000"/>
              </a:lnSpc>
              <a:buAutoNum type="arabicPeriod"/>
            </a:pPr>
            <a:r>
              <a:rPr lang="en-US" altLang="ko-KR" sz="1100" smtClean="0">
                <a:latin typeface="+mn-ea"/>
              </a:rPr>
              <a:t>Input Component </a:t>
            </a:r>
            <a:r>
              <a:rPr lang="ko-KR" altLang="en-US" sz="1100" smtClean="0">
                <a:latin typeface="+mn-ea"/>
              </a:rPr>
              <a:t>사이의 간격 </a:t>
            </a:r>
            <a:r>
              <a:rPr lang="en-US" altLang="ko-KR" sz="1100" smtClean="0">
                <a:latin typeface="+mn-ea"/>
              </a:rPr>
              <a:t>: 5</a:t>
            </a:r>
            <a:r>
              <a:rPr lang="ko-KR" altLang="en-US" sz="1100" smtClean="0">
                <a:latin typeface="+mn-ea"/>
              </a:rPr>
              <a:t>픽셀</a:t>
            </a:r>
            <a:endParaRPr lang="en-US" altLang="ko-KR" sz="1100" smtClean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68342" y="1480512"/>
            <a:ext cx="3481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(1)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5982261" y="2083454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5982261" y="2309253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04302" y="2051262"/>
            <a:ext cx="702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(2) 20px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5982261" y="4626629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5982261" y="4833378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04302" y="4594437"/>
            <a:ext cx="702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(2) 20px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39" name="직선 연결선 38"/>
          <p:cNvCxnSpPr/>
          <p:nvPr/>
        </p:nvCxnSpPr>
        <p:spPr>
          <a:xfrm>
            <a:off x="6287061" y="3096059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6287061" y="3061728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967999" y="2946204"/>
            <a:ext cx="6254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(3) 5px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49" name="직선 연결선 48"/>
          <p:cNvCxnSpPr/>
          <p:nvPr/>
        </p:nvCxnSpPr>
        <p:spPr>
          <a:xfrm>
            <a:off x="5674845" y="1469390"/>
            <a:ext cx="0" cy="2838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23670" y="1218902"/>
            <a:ext cx="412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3px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51" name="직선 연결선 50"/>
          <p:cNvCxnSpPr/>
          <p:nvPr/>
        </p:nvCxnSpPr>
        <p:spPr>
          <a:xfrm>
            <a:off x="5719668" y="1469390"/>
            <a:ext cx="0" cy="2838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3658161" y="4874279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3658161" y="5081028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880202" y="4842087"/>
            <a:ext cx="702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(2) 20px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55" name="직선 연결선 54"/>
          <p:cNvCxnSpPr/>
          <p:nvPr/>
        </p:nvCxnSpPr>
        <p:spPr>
          <a:xfrm>
            <a:off x="3581961" y="6064904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3581961" y="6271653"/>
            <a:ext cx="6768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804002" y="6032712"/>
            <a:ext cx="702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smtClean="0">
                <a:solidFill>
                  <a:srgbClr val="FF0000"/>
                </a:solidFill>
              </a:rPr>
              <a:t>(2) 20px</a:t>
            </a:r>
            <a:endParaRPr lang="ko-KR" altLang="en-US" sz="11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070870"/>
              </p:ext>
            </p:extLst>
          </p:nvPr>
        </p:nvGraphicFramePr>
        <p:xfrm>
          <a:off x="200025" y="186264"/>
          <a:ext cx="11811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585"/>
                <a:gridCol w="2677414"/>
                <a:gridCol w="1198220"/>
                <a:gridCol w="2738780"/>
                <a:gridCol w="1088410"/>
                <a:gridCol w="2848591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프로젝트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Softbank Ventures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 Korea 2016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차세대 </a:t>
                      </a:r>
                      <a:r>
                        <a:rPr lang="en-US" altLang="ko-KR" sz="900" b="0" baseline="0" smtClean="0">
                          <a:solidFill>
                            <a:schemeClr val="tx1"/>
                          </a:solidFill>
                        </a:rPr>
                        <a:t>ERP </a:t>
                      </a:r>
                      <a:r>
                        <a:rPr lang="ko-KR" altLang="en-US" sz="900" b="0" baseline="0" smtClean="0">
                          <a:solidFill>
                            <a:schemeClr val="tx1"/>
                          </a:solidFill>
                        </a:rPr>
                        <a:t>구축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최근 수정일자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2017. 04. 13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작성자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로고스시스템 전은출 차장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구분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공통 글꼴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smtClean="0">
                          <a:solidFill>
                            <a:schemeClr val="tx1"/>
                          </a:solidFill>
                        </a:rPr>
                        <a:t>설명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화면공통 글꼴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Component</a:t>
                      </a:r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200025" y="2305506"/>
            <a:ext cx="2024913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Input Title</a:t>
            </a:r>
            <a:br>
              <a:rPr lang="en-US" altLang="ko-KR" sz="1400" b="1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1. </a:t>
            </a:r>
            <a:r>
              <a:rPr lang="en-US" altLang="ko-KR" sz="1100">
                <a:latin typeface="+mn-ea"/>
              </a:rPr>
              <a:t>Font : 12 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Color </a:t>
            </a:r>
            <a:r>
              <a:rPr lang="en-US" altLang="ko-KR" sz="1100">
                <a:latin typeface="+mn-ea"/>
              </a:rPr>
              <a:t>: #5e626cff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465222" y="2305506"/>
            <a:ext cx="2040943" cy="1912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Button</a:t>
            </a:r>
            <a:br>
              <a:rPr lang="en-US" altLang="ko-KR" sz="1400" b="1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1. height : 40px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Min width : 80px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2. border : </a:t>
            </a:r>
            <a:r>
              <a:rPr lang="en-US" altLang="ko-KR" sz="1100" smtClean="0">
                <a:latin typeface="+mn-ea"/>
              </a:rPr>
              <a:t>0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3</a:t>
            </a:r>
            <a:r>
              <a:rPr lang="en-US" altLang="ko-KR" sz="1100">
                <a:latin typeface="+mn-ea"/>
              </a:rPr>
              <a:t>. Background : #eeeeeeff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4. Font : </a:t>
            </a:r>
            <a:r>
              <a:rPr lang="en-US" altLang="ko-KR" sz="1100" smtClean="0">
                <a:latin typeface="+mn-ea"/>
              </a:rPr>
              <a:t>12 </a:t>
            </a:r>
            <a:r>
              <a:rPr lang="en-US" altLang="ko-KR" sz="1100">
                <a:latin typeface="+mn-ea"/>
              </a:rPr>
              <a:t>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5. </a:t>
            </a:r>
            <a:r>
              <a:rPr lang="en-US" altLang="ko-KR" sz="1100" smtClean="0">
                <a:latin typeface="+mn-ea"/>
              </a:rPr>
              <a:t>Color </a:t>
            </a:r>
            <a:r>
              <a:rPr lang="en-US" altLang="ko-KR" sz="1100">
                <a:latin typeface="+mn-ea"/>
              </a:rPr>
              <a:t>: #</a:t>
            </a:r>
            <a:r>
              <a:rPr lang="en-US" altLang="ko-KR" sz="1100" smtClean="0">
                <a:latin typeface="+mn-ea"/>
              </a:rPr>
              <a:t>444444ff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6. Cursor : Hand</a:t>
            </a:r>
            <a:endParaRPr lang="en-US" altLang="ko-KR" sz="1100">
              <a:latin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7181" y="2305506"/>
            <a:ext cx="250421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Edit, Mask Edit, Calendar</a:t>
            </a:r>
            <a:br>
              <a:rPr lang="en-US" altLang="ko-KR" sz="1400" b="1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1. height : 30px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2. border : 1 solid #a6a6a9ff </a:t>
            </a:r>
            <a:endParaRPr lang="en-US" altLang="ko-KR" sz="1100" smtClean="0">
              <a:latin typeface="+mn-ea"/>
            </a:endParaRP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3. Background : #</a:t>
            </a:r>
            <a:r>
              <a:rPr lang="en-US" altLang="ko-KR" sz="1100" smtClean="0">
                <a:latin typeface="+mn-ea"/>
              </a:rPr>
              <a:t>f5f5f5ff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4. Font : 11 </a:t>
            </a:r>
            <a:r>
              <a:rPr lang="en-US" altLang="ko-KR" sz="1100" smtClean="0">
                <a:latin typeface="+mn-ea"/>
              </a:rPr>
              <a:t>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5. </a:t>
            </a:r>
            <a:r>
              <a:rPr lang="en-US" altLang="ko-KR" sz="1100" smtClean="0">
                <a:latin typeface="+mn-ea"/>
              </a:rPr>
              <a:t>Color </a:t>
            </a:r>
            <a:r>
              <a:rPr lang="en-US" altLang="ko-KR" sz="1100">
                <a:latin typeface="+mn-ea"/>
              </a:rPr>
              <a:t>: #</a:t>
            </a:r>
            <a:r>
              <a:rPr lang="en-US" altLang="ko-KR" sz="1100" smtClean="0">
                <a:latin typeface="+mn-ea"/>
              </a:rPr>
              <a:t>444444ff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6. Padding : 0 3 0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68438" y="2305506"/>
            <a:ext cx="223490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Combo</a:t>
            </a:r>
            <a:br>
              <a:rPr lang="en-US" altLang="ko-KR" sz="1400" b="1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1. height : 30px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2. border : 1 solid #a6a6a9ff </a:t>
            </a:r>
            <a:endParaRPr lang="en-US" altLang="ko-KR" sz="1100" smtClean="0">
              <a:latin typeface="+mn-ea"/>
            </a:endParaRP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3. </a:t>
            </a:r>
            <a:r>
              <a:rPr lang="en-US" altLang="ko-KR" sz="1100">
                <a:latin typeface="+mn-ea"/>
              </a:rPr>
              <a:t>Font : 11 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4. Color </a:t>
            </a:r>
            <a:r>
              <a:rPr lang="en-US" altLang="ko-KR" sz="1100">
                <a:latin typeface="+mn-ea"/>
              </a:rPr>
              <a:t>: #</a:t>
            </a:r>
            <a:r>
              <a:rPr lang="en-US" altLang="ko-KR" sz="1100" smtClean="0">
                <a:latin typeface="+mn-ea"/>
              </a:rPr>
              <a:t>46463dff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5. Itempadding : 0 3 0 3</a:t>
            </a:r>
          </a:p>
          <a:p>
            <a:pPr marL="177800">
              <a:lnSpc>
                <a:spcPct val="130000"/>
              </a:lnSpc>
            </a:pPr>
            <a:endParaRPr lang="en-US" altLang="ko-KR" sz="1100">
              <a:latin typeface="+mn-ea"/>
            </a:endParaRPr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217427"/>
              </p:ext>
            </p:extLst>
          </p:nvPr>
        </p:nvGraphicFramePr>
        <p:xfrm>
          <a:off x="431947" y="1877829"/>
          <a:ext cx="1732771" cy="44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Image" r:id="rId3" imgW="2209320" imgH="571320" progId="Photoshop.Image.12">
                  <p:embed/>
                </p:oleObj>
              </mc:Choice>
              <mc:Fallback>
                <p:oleObj name="Image" r:id="rId3" imgW="2209320" imgH="57132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947" y="1877829"/>
                        <a:ext cx="1732771" cy="448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3047"/>
              </p:ext>
            </p:extLst>
          </p:nvPr>
        </p:nvGraphicFramePr>
        <p:xfrm>
          <a:off x="2733086" y="1920671"/>
          <a:ext cx="930127" cy="387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Image" r:id="rId5" imgW="1218960" imgH="507600" progId="Photoshop.Image.12">
                  <p:embed/>
                </p:oleObj>
              </mc:Choice>
              <mc:Fallback>
                <p:oleObj name="Image" r:id="rId5" imgW="1218960" imgH="50760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33086" y="1920671"/>
                        <a:ext cx="930127" cy="3875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555115"/>
              </p:ext>
            </p:extLst>
          </p:nvPr>
        </p:nvGraphicFramePr>
        <p:xfrm>
          <a:off x="4938686" y="1920671"/>
          <a:ext cx="1981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Image" r:id="rId7" imgW="1980720" imgH="380880" progId="Photoshop.Image.12">
                  <p:embed/>
                </p:oleObj>
              </mc:Choice>
              <mc:Fallback>
                <p:oleObj name="Image" r:id="rId7" imgW="1980720" imgH="3808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38686" y="1920671"/>
                        <a:ext cx="1981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262802"/>
              </p:ext>
            </p:extLst>
          </p:nvPr>
        </p:nvGraphicFramePr>
        <p:xfrm>
          <a:off x="7622145" y="1916836"/>
          <a:ext cx="1981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Image" r:id="rId9" imgW="1980720" imgH="380880" progId="Photoshop.Image.12">
                  <p:embed/>
                </p:oleObj>
              </mc:Choice>
              <mc:Fallback>
                <p:oleObj name="Image" r:id="rId9" imgW="1980720" imgH="3808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22145" y="1916836"/>
                        <a:ext cx="1981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509634" y="4785631"/>
            <a:ext cx="2536272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Grid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1. Header Font </a:t>
            </a:r>
            <a:r>
              <a:rPr lang="en-US" altLang="ko-KR" sz="1100">
                <a:latin typeface="+mn-ea"/>
              </a:rPr>
              <a:t>: </a:t>
            </a:r>
            <a:r>
              <a:rPr lang="en-US" altLang="ko-KR" sz="1100" smtClean="0">
                <a:latin typeface="+mn-ea"/>
              </a:rPr>
              <a:t>10 </a:t>
            </a:r>
            <a:r>
              <a:rPr lang="en-US" altLang="ko-KR" sz="1100">
                <a:latin typeface="+mn-ea"/>
              </a:rPr>
              <a:t>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Body Font : 9 NanumGothic</a:t>
            </a:r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825885"/>
              </p:ext>
            </p:extLst>
          </p:nvPr>
        </p:nvGraphicFramePr>
        <p:xfrm>
          <a:off x="2741556" y="4476749"/>
          <a:ext cx="2831409" cy="308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Image" r:id="rId11" imgW="13968000" imgH="1523520" progId="Photoshop.Image.12">
                  <p:embed/>
                </p:oleObj>
              </mc:Choice>
              <mc:Fallback>
                <p:oleObj name="Image" r:id="rId11" imgW="13968000" imgH="152352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41556" y="4476749"/>
                        <a:ext cx="2831409" cy="308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461926" y="4785631"/>
            <a:ext cx="2225289" cy="125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Textarea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1. Border : 3 solid #d07f9dff 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2. Font : 11 </a:t>
            </a:r>
            <a:r>
              <a:rPr lang="en-US" altLang="ko-KR" sz="1100" smtClean="0">
                <a:latin typeface="+mn-ea"/>
              </a:rPr>
              <a:t>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3. </a:t>
            </a:r>
            <a:r>
              <a:rPr lang="en-US" altLang="ko-KR" sz="1100" smtClean="0">
                <a:latin typeface="+mn-ea"/>
              </a:rPr>
              <a:t>Color </a:t>
            </a:r>
            <a:r>
              <a:rPr lang="en-US" altLang="ko-KR" sz="1100">
                <a:latin typeface="+mn-ea"/>
              </a:rPr>
              <a:t>: #444444ff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4. Padding : 10 10 10 10</a:t>
            </a:r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593106"/>
              </p:ext>
            </p:extLst>
          </p:nvPr>
        </p:nvGraphicFramePr>
        <p:xfrm>
          <a:off x="5743981" y="4245776"/>
          <a:ext cx="2699270" cy="539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Image" r:id="rId13" imgW="13968000" imgH="2793600" progId="Photoshop.Image.12">
                  <p:embed/>
                </p:oleObj>
              </mc:Choice>
              <mc:Fallback>
                <p:oleObj name="Image" r:id="rId13" imgW="13968000" imgH="279360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43981" y="4245776"/>
                        <a:ext cx="2699270" cy="539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00025" y="6357033"/>
            <a:ext cx="10435870" cy="3123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100" smtClean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sz="1100" smtClean="0">
                <a:solidFill>
                  <a:srgbClr val="FF0000"/>
                </a:solidFill>
                <a:latin typeface="+mn-ea"/>
              </a:rPr>
              <a:t>지정되지 않은 설정은 넥사크로 </a:t>
            </a:r>
            <a:r>
              <a:rPr lang="en-US" altLang="ko-KR" sz="1100" smtClean="0">
                <a:solidFill>
                  <a:srgbClr val="FF0000"/>
                </a:solidFill>
                <a:latin typeface="+mn-ea"/>
              </a:rPr>
              <a:t>Default </a:t>
            </a:r>
            <a:r>
              <a:rPr lang="ko-KR" altLang="en-US" sz="1100" smtClean="0">
                <a:solidFill>
                  <a:srgbClr val="FF0000"/>
                </a:solidFill>
                <a:latin typeface="+mn-ea"/>
              </a:rPr>
              <a:t>설정에 따르고</a:t>
            </a:r>
            <a:r>
              <a:rPr lang="en-US" altLang="ko-KR" sz="1100" smtClean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sz="1100" smtClean="0">
                <a:solidFill>
                  <a:srgbClr val="FF0000"/>
                </a:solidFill>
                <a:latin typeface="+mn-ea"/>
              </a:rPr>
              <a:t>일반적이지 않은 화면의 경우 전체 분위기를 해치지 않는 범위내에서 글꼴 크기나 색상을 조절해서 사용</a:t>
            </a:r>
            <a:r>
              <a:rPr lang="en-US" altLang="ko-KR" sz="1100" smtClean="0">
                <a:solidFill>
                  <a:srgbClr val="FF0000"/>
                </a:solidFill>
                <a:latin typeface="+mn-ea"/>
              </a:rPr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420100" y="4785631"/>
            <a:ext cx="2414892" cy="592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Div ( for Contents Box )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1. Border : 1 solid </a:t>
            </a:r>
            <a:r>
              <a:rPr lang="en-US" altLang="ko-KR" sz="1100" smtClean="0">
                <a:latin typeface="+mn-ea"/>
              </a:rPr>
              <a:t>#595959ff</a:t>
            </a:r>
            <a:endParaRPr lang="en-US" altLang="ko-KR" sz="1100"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696325" y="4317028"/>
            <a:ext cx="2138667" cy="468602"/>
          </a:xfrm>
          <a:prstGeom prst="rect">
            <a:avLst/>
          </a:prstGeom>
          <a:noFill/>
          <a:ln w="25400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200025" y="721485"/>
            <a:ext cx="2024913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Default Font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1. </a:t>
            </a:r>
            <a:r>
              <a:rPr lang="en-US" altLang="ko-KR" sz="1100">
                <a:latin typeface="+mn-ea"/>
              </a:rPr>
              <a:t>Font : </a:t>
            </a:r>
            <a:r>
              <a:rPr lang="en-US" altLang="ko-KR" sz="1100" smtClean="0">
                <a:latin typeface="+mn-ea"/>
              </a:rPr>
              <a:t>11 </a:t>
            </a:r>
            <a:r>
              <a:rPr lang="en-US" altLang="ko-KR" sz="1100">
                <a:latin typeface="+mn-ea"/>
              </a:rPr>
              <a:t>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Color </a:t>
            </a:r>
            <a:r>
              <a:rPr lang="en-US" altLang="ko-KR" sz="1100">
                <a:latin typeface="+mn-ea"/>
              </a:rPr>
              <a:t>: #555555ff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31524" y="721485"/>
            <a:ext cx="2024913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Popup Title ( Text )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1. </a:t>
            </a:r>
            <a:r>
              <a:rPr lang="en-US" altLang="ko-KR" sz="1100">
                <a:latin typeface="+mn-ea"/>
              </a:rPr>
              <a:t>Font : </a:t>
            </a:r>
            <a:r>
              <a:rPr lang="en-US" altLang="ko-KR" sz="1100" smtClean="0">
                <a:latin typeface="+mn-ea"/>
              </a:rPr>
              <a:t>18 </a:t>
            </a:r>
            <a:r>
              <a:rPr lang="en-US" altLang="ko-KR" sz="1100">
                <a:latin typeface="+mn-ea"/>
              </a:rPr>
              <a:t>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Color </a:t>
            </a:r>
            <a:r>
              <a:rPr lang="en-US" altLang="ko-KR" sz="1100">
                <a:latin typeface="+mn-ea"/>
              </a:rPr>
              <a:t>: </a:t>
            </a:r>
            <a:r>
              <a:rPr lang="en-US" altLang="ko-KR" sz="1100" smtClean="0">
                <a:latin typeface="+mn-ea"/>
              </a:rPr>
              <a:t>#333333ff</a:t>
            </a:r>
            <a:endParaRPr lang="en-US" altLang="ko-KR" sz="1100">
              <a:latin typeface="+mn-ea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0025" y="3118036"/>
            <a:ext cx="2105063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Required Input Title</a:t>
            </a:r>
            <a:br>
              <a:rPr lang="en-US" altLang="ko-KR" sz="1400" b="1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1. </a:t>
            </a:r>
            <a:r>
              <a:rPr lang="en-US" altLang="ko-KR" sz="1100">
                <a:latin typeface="+mn-ea"/>
              </a:rPr>
              <a:t>Font : 12 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Color </a:t>
            </a:r>
            <a:r>
              <a:rPr lang="en-US" altLang="ko-KR" sz="1100">
                <a:latin typeface="+mn-ea"/>
              </a:rPr>
              <a:t>: crimson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00025" y="3998277"/>
            <a:ext cx="2105063" cy="8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Impotant Input Title</a:t>
            </a:r>
            <a:br>
              <a:rPr lang="en-US" altLang="ko-KR" sz="1400" b="1" smtClean="0">
                <a:latin typeface="+mn-ea"/>
              </a:rPr>
            </a:br>
            <a:r>
              <a:rPr lang="en-US" altLang="ko-KR" sz="1100" smtClean="0">
                <a:latin typeface="+mn-ea"/>
              </a:rPr>
              <a:t>1. </a:t>
            </a:r>
            <a:r>
              <a:rPr lang="en-US" altLang="ko-KR" sz="1100">
                <a:latin typeface="+mn-ea"/>
              </a:rPr>
              <a:t>Font : 12 NanumGothic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Color </a:t>
            </a:r>
            <a:r>
              <a:rPr lang="en-US" altLang="ko-KR" sz="1100">
                <a:latin typeface="+mn-ea"/>
              </a:rPr>
              <a:t>: </a:t>
            </a:r>
            <a:r>
              <a:rPr lang="en-US" altLang="ko-KR" sz="1100" smtClean="0">
                <a:latin typeface="+mn-ea"/>
              </a:rPr>
              <a:t>#000000ff</a:t>
            </a:r>
            <a:endParaRPr lang="en-US" altLang="ko-KR" sz="1100">
              <a:latin typeface="+mn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382818" y="721485"/>
            <a:ext cx="2364750" cy="1032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>
              <a:lnSpc>
                <a:spcPct val="130000"/>
              </a:lnSpc>
            </a:pPr>
            <a:r>
              <a:rPr lang="en-US" altLang="ko-KR" sz="1400" b="1" smtClean="0">
                <a:latin typeface="+mn-ea"/>
              </a:rPr>
              <a:t>Title ( Image )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1. </a:t>
            </a:r>
            <a:r>
              <a:rPr lang="en-US" altLang="ko-KR" sz="1100">
                <a:latin typeface="+mn-ea"/>
              </a:rPr>
              <a:t>Font : Helvetica Neue LT </a:t>
            </a:r>
            <a:r>
              <a:rPr lang="en-US" altLang="ko-KR" sz="1100" smtClean="0">
                <a:latin typeface="+mn-ea"/>
              </a:rPr>
              <a:t>Pro</a:t>
            </a:r>
            <a:endParaRPr lang="en-US" altLang="ko-KR" sz="1100">
              <a:latin typeface="+mn-ea"/>
            </a:endParaRPr>
          </a:p>
          <a:p>
            <a:pPr marL="177800">
              <a:lnSpc>
                <a:spcPct val="130000"/>
              </a:lnSpc>
            </a:pPr>
            <a:r>
              <a:rPr lang="en-US" altLang="ko-KR" sz="1100" smtClean="0">
                <a:latin typeface="+mn-ea"/>
              </a:rPr>
              <a:t>2. Size : 30pt</a:t>
            </a:r>
          </a:p>
          <a:p>
            <a:pPr marL="177800">
              <a:lnSpc>
                <a:spcPct val="130000"/>
              </a:lnSpc>
            </a:pPr>
            <a:r>
              <a:rPr lang="en-US" altLang="ko-KR" sz="1100">
                <a:latin typeface="+mn-ea"/>
              </a:rPr>
              <a:t>3. Color : #5e626c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200025" y="1762125"/>
            <a:ext cx="1181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40419</TotalTime>
  <Words>435</Words>
  <Application>Microsoft Office PowerPoint</Application>
  <PresentationFormat>와이드스크린</PresentationFormat>
  <Paragraphs>133</Paragraphs>
  <Slides>6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Office 테마</vt:lpstr>
      <vt:lpstr>Image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전은출</dc:creator>
  <cp:lastModifiedBy>Owner</cp:lastModifiedBy>
  <cp:revision>589</cp:revision>
  <dcterms:created xsi:type="dcterms:W3CDTF">2016-05-26T01:19:04Z</dcterms:created>
  <dcterms:modified xsi:type="dcterms:W3CDTF">2017-04-18T08:12:15Z</dcterms:modified>
</cp:coreProperties>
</file>