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7" r:id="rId2"/>
    <p:sldId id="280" r:id="rId3"/>
    <p:sldId id="279" r:id="rId4"/>
    <p:sldId id="282" r:id="rId5"/>
    <p:sldId id="283" r:id="rId6"/>
    <p:sldId id="281" r:id="rId7"/>
    <p:sldId id="278" r:id="rId8"/>
    <p:sldId id="303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300" r:id="rId21"/>
    <p:sldId id="299" r:id="rId22"/>
    <p:sldId id="301" r:id="rId23"/>
    <p:sldId id="302" r:id="rId24"/>
    <p:sldId id="305" r:id="rId2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5FB"/>
    <a:srgbClr val="D0DBF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5" autoAdjust="0"/>
    <p:restoredTop sz="92675" autoAdjust="0"/>
  </p:normalViewPr>
  <p:slideViewPr>
    <p:cSldViewPr snapToGrid="0">
      <p:cViewPr varScale="1">
        <p:scale>
          <a:sx n="112" d="100"/>
          <a:sy n="112" d="100"/>
        </p:scale>
        <p:origin x="20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45392-9670-4AF0-91D4-68164BC74308}" type="datetimeFigureOut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C50A-211F-4245-8C32-A34D36A8EC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529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DC9B-C03E-46D0-9670-29A29C9F8FE1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626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1223-62DA-4627-85FA-DC8FD3548732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654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5CB9-A0E3-407D-9DCA-EF896DFB98FF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7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42F6-FAB7-4F08-B6B8-18B6C433DE21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736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22DC-06D8-4E3A-81F9-6C879CC56B3C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941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6B31E-6ACF-4FAC-9582-914CC599D7F3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071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A350A-C626-494C-99AD-EE32D6014909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2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AA44-3080-4B83-9CF8-6BE5888B0B25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122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529B-D27E-4BA5-B51E-DD751D2E8A29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90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724-086B-4224-AFBB-C341F0EA34FB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805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F203-614B-45DB-A064-A53D41F34271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47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09C4B-3157-44EC-A120-8D825DE1A4ED}" type="datetime1">
              <a:rPr lang="ko-KR" altLang="en-US" smtClean="0"/>
              <a:t>2017-05-11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943C-9D58-4286-A3CB-2DD86F1332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9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222050" y="2476144"/>
            <a:ext cx="6699902" cy="1905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</a:rPr>
              <a:t>     </a:t>
            </a:r>
            <a:r>
              <a:rPr lang="ko-KR" altLang="en-US" sz="3600" b="1" dirty="0" err="1" smtClean="0">
                <a:solidFill>
                  <a:schemeClr val="tx1"/>
                </a:solidFill>
              </a:rPr>
              <a:t>나슬시스템</a:t>
            </a:r>
            <a:r>
              <a:rPr lang="en-US" altLang="ko-KR" sz="2000" dirty="0" smtClean="0">
                <a:solidFill>
                  <a:schemeClr val="tx1"/>
                </a:solidFill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</a:rPr>
              <a:t>가칭</a:t>
            </a:r>
            <a:r>
              <a:rPr lang="en-US" altLang="ko-KR" sz="2000" dirty="0" smtClean="0">
                <a:solidFill>
                  <a:schemeClr val="tx1"/>
                </a:solidFill>
              </a:rPr>
              <a:t>)</a:t>
            </a:r>
            <a:endParaRPr lang="en-US" altLang="ko-KR" sz="36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3200" dirty="0" smtClean="0">
                <a:solidFill>
                  <a:schemeClr val="tx1"/>
                </a:solidFill>
              </a:rPr>
              <a:t>&lt;Wireframe work&gt;</a:t>
            </a:r>
          </a:p>
          <a:p>
            <a:pPr algn="ctr"/>
            <a:r>
              <a:rPr lang="en-US" altLang="ko-KR" sz="2000" dirty="0" smtClean="0">
                <a:solidFill>
                  <a:schemeClr val="tx1"/>
                </a:solidFill>
              </a:rPr>
              <a:t>Ver. </a:t>
            </a:r>
            <a:r>
              <a:rPr lang="en-US" altLang="ko-KR" sz="2000" smtClean="0">
                <a:solidFill>
                  <a:schemeClr val="tx1"/>
                </a:solidFill>
              </a:rPr>
              <a:t>1.0.2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222050" y="5554768"/>
            <a:ext cx="6699902" cy="861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    ㈜</a:t>
            </a:r>
            <a:r>
              <a:rPr lang="ko-KR" altLang="en-US" dirty="0" err="1" smtClean="0">
                <a:solidFill>
                  <a:schemeClr val="tx1"/>
                </a:solidFill>
              </a:rPr>
              <a:t>한국성장금융투자운용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28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 투자조합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71042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71042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1758564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4852500" y="4545103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5855674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6691694" y="4545103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7780289" y="4545103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7" name="직사각형 336"/>
          <p:cNvSpPr/>
          <p:nvPr/>
        </p:nvSpPr>
        <p:spPr>
          <a:xfrm>
            <a:off x="487681" y="4840568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1758564" y="4840568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339" name="직사각형 338"/>
          <p:cNvSpPr/>
          <p:nvPr/>
        </p:nvSpPr>
        <p:spPr>
          <a:xfrm>
            <a:off x="4852500" y="4840568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5855674" y="4840568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341" name="직사각형 340"/>
          <p:cNvSpPr/>
          <p:nvPr/>
        </p:nvSpPr>
        <p:spPr>
          <a:xfrm>
            <a:off x="6691694" y="4840568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42" name="직사각형 341"/>
          <p:cNvSpPr/>
          <p:nvPr/>
        </p:nvSpPr>
        <p:spPr>
          <a:xfrm>
            <a:off x="7780289" y="4840568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43" name="직사각형 342"/>
          <p:cNvSpPr/>
          <p:nvPr/>
        </p:nvSpPr>
        <p:spPr>
          <a:xfrm>
            <a:off x="487681" y="5128132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1758564" y="5128132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345" name="직사각형 344"/>
          <p:cNvSpPr/>
          <p:nvPr/>
        </p:nvSpPr>
        <p:spPr>
          <a:xfrm>
            <a:off x="4852500" y="5128132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</a:p>
        </p:txBody>
      </p:sp>
      <p:sp>
        <p:nvSpPr>
          <p:cNvPr id="346" name="직사각형 345"/>
          <p:cNvSpPr/>
          <p:nvPr/>
        </p:nvSpPr>
        <p:spPr>
          <a:xfrm>
            <a:off x="5855674" y="512813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347" name="직사각형 346"/>
          <p:cNvSpPr/>
          <p:nvPr/>
        </p:nvSpPr>
        <p:spPr>
          <a:xfrm>
            <a:off x="6691694" y="5128132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48" name="직사각형 347"/>
          <p:cNvSpPr/>
          <p:nvPr/>
        </p:nvSpPr>
        <p:spPr>
          <a:xfrm>
            <a:off x="7780289" y="5128132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49" name="직사각형 348"/>
          <p:cNvSpPr/>
          <p:nvPr/>
        </p:nvSpPr>
        <p:spPr>
          <a:xfrm>
            <a:off x="3450564" y="4545103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3450564" y="4840568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351" name="직사각형 350"/>
          <p:cNvSpPr/>
          <p:nvPr/>
        </p:nvSpPr>
        <p:spPr>
          <a:xfrm>
            <a:off x="3450564" y="5128132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352" name="직사각형 351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3" name="직사각형 352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4" name="직사각형 353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5" name="직사각형 354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6" name="직사각형 355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7" name="직사각형 356"/>
          <p:cNvSpPr/>
          <p:nvPr/>
        </p:nvSpPr>
        <p:spPr>
          <a:xfrm>
            <a:off x="7780289" y="4259416"/>
            <a:ext cx="87253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8" name="직사각형 357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9" name="직사각형 358"/>
          <p:cNvSpPr/>
          <p:nvPr/>
        </p:nvSpPr>
        <p:spPr>
          <a:xfrm>
            <a:off x="635712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361" name="직사각형 360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8368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71042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71042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1758564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852500" y="4545103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5855674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6691694" y="4545103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7780289" y="4545103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512945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758564" y="512945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203" name="직사각형 202"/>
          <p:cNvSpPr/>
          <p:nvPr/>
        </p:nvSpPr>
        <p:spPr>
          <a:xfrm>
            <a:off x="4852500" y="5129451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5855674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205" name="직사각형 204"/>
          <p:cNvSpPr/>
          <p:nvPr/>
        </p:nvSpPr>
        <p:spPr>
          <a:xfrm>
            <a:off x="6691694" y="5129451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09" name="직사각형 208"/>
          <p:cNvSpPr/>
          <p:nvPr/>
        </p:nvSpPr>
        <p:spPr>
          <a:xfrm>
            <a:off x="7780289" y="5129451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210" name="직사각형 209"/>
          <p:cNvSpPr/>
          <p:nvPr/>
        </p:nvSpPr>
        <p:spPr>
          <a:xfrm>
            <a:off x="487681" y="5417015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1758564" y="5417015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</a:p>
        </p:txBody>
      </p:sp>
      <p:sp>
        <p:nvSpPr>
          <p:cNvPr id="260" name="직사각형 259"/>
          <p:cNvSpPr/>
          <p:nvPr/>
        </p:nvSpPr>
        <p:spPr>
          <a:xfrm>
            <a:off x="4852500" y="5417015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</a:p>
        </p:txBody>
      </p:sp>
      <p:sp>
        <p:nvSpPr>
          <p:cNvPr id="261" name="직사각형 260"/>
          <p:cNvSpPr/>
          <p:nvPr/>
        </p:nvSpPr>
        <p:spPr>
          <a:xfrm>
            <a:off x="5855674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</a:p>
        </p:txBody>
      </p:sp>
      <p:sp>
        <p:nvSpPr>
          <p:cNvPr id="262" name="직사각형 261"/>
          <p:cNvSpPr/>
          <p:nvPr/>
        </p:nvSpPr>
        <p:spPr>
          <a:xfrm>
            <a:off x="6691694" y="5417015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63" name="직사각형 262"/>
          <p:cNvSpPr/>
          <p:nvPr/>
        </p:nvSpPr>
        <p:spPr>
          <a:xfrm>
            <a:off x="7780289" y="5417015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264" name="직사각형 263"/>
          <p:cNvSpPr/>
          <p:nvPr/>
        </p:nvSpPr>
        <p:spPr>
          <a:xfrm>
            <a:off x="3450564" y="4545103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3450564" y="5129451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266" name="직사각형 265"/>
          <p:cNvSpPr/>
          <p:nvPr/>
        </p:nvSpPr>
        <p:spPr>
          <a:xfrm>
            <a:off x="3450564" y="5417015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</a:p>
        </p:txBody>
      </p:sp>
      <p:sp>
        <p:nvSpPr>
          <p:cNvPr id="267" name="직사각형 266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7780289" y="4259416"/>
            <a:ext cx="87253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487681" y="4837774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1758564" y="4837774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</a:p>
        </p:txBody>
      </p:sp>
      <p:sp>
        <p:nvSpPr>
          <p:cNvPr id="276" name="직사각형 275"/>
          <p:cNvSpPr/>
          <p:nvPr/>
        </p:nvSpPr>
        <p:spPr>
          <a:xfrm>
            <a:off x="4852500" y="4837774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5855674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녹색산업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6691694" y="4837774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7780289" y="4837774"/>
            <a:ext cx="8725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3450564" y="4837774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경영참여형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PEF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35712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174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2014-12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71042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71042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487681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1317177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3234521" y="4545103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2020-01-02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4317649" y="4545103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4928596" y="4545103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5549925" y="4544220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283%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1317177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3234521" y="5129451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2022-06-28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4317649" y="5129451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4928596" y="5129451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-8%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5549925" y="5128568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88%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487681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1317177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3234521" y="5417015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2020-01-02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4317649" y="5417015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4928596" y="5417015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5549925" y="5416132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123%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2157084" y="4545103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2157084" y="5129451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2012-06-30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2157084" y="5417015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48768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1317177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납입총액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3234521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예정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4317649" y="4259416"/>
            <a:ext cx="6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존속기간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4928596" y="4259416"/>
            <a:ext cx="62132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IRR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5549925" y="4258533"/>
            <a:ext cx="68951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Multiple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215708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예정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487681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1317177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3234521" y="4837774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2022-03-14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4317649" y="4837774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4928596" y="4837774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5549925" y="4836891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171%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2157084" y="4837774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2014-03-15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2967782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487681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1317177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3234521" y="5709686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2020-01-02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4317649" y="5709686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4928596" y="5709686"/>
            <a:ext cx="62132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-14%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5549925" y="5708803"/>
            <a:ext cx="68951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94%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2157084" y="5709686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6239437" y="4545103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6239437" y="5129451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6239437" y="5417015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239437" y="4259416"/>
            <a:ext cx="6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투자건수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6239437" y="4837774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6239437" y="5709686"/>
            <a:ext cx="61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6846042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11,300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6846042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16,650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6846042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23,600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6846042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6846042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18,380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6846042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3,500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7674682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30,400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7674682" y="512945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1,730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7674682" y="541701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11,720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674682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7674682" y="48377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24,100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7674682" y="570968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8508829" y="4545103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8" name="직사각형 327"/>
          <p:cNvSpPr/>
          <p:nvPr/>
        </p:nvSpPr>
        <p:spPr>
          <a:xfrm>
            <a:off x="8508829" y="5129451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8508829" y="5417015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8508829" y="4259416"/>
            <a:ext cx="144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8508829" y="4837774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8508829" y="5709686"/>
            <a:ext cx="144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193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성장금융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성장사다리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71042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71042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1090019" y="4259416"/>
            <a:ext cx="15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 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2604290" y="4259416"/>
            <a:ext cx="1007134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7433883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3611424" y="4259416"/>
            <a:ext cx="15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 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5124829" y="4259416"/>
            <a:ext cx="1008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6131424" y="4259416"/>
            <a:ext cx="151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 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7644829" y="4259416"/>
            <a:ext cx="1008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487681" y="4259416"/>
            <a:ext cx="60741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우선손실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충당액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1095100" y="4545103"/>
            <a:ext cx="150483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성장금융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성장사다리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2597234" y="4545103"/>
            <a:ext cx="101699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3615637" y="4545103"/>
            <a:ext cx="15084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카기금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5123423" y="4544219"/>
            <a:ext cx="1004509" cy="28888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6,000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484553" y="4545103"/>
            <a:ext cx="61054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6127932" y="4545103"/>
            <a:ext cx="150778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하공제회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7642274" y="4545103"/>
            <a:ext cx="10148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1095100" y="4834742"/>
            <a:ext cx="150483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성장금융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성장사다리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2597234" y="4834742"/>
            <a:ext cx="101699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5" name="직사각형 304"/>
          <p:cNvSpPr/>
          <p:nvPr/>
        </p:nvSpPr>
        <p:spPr>
          <a:xfrm>
            <a:off x="3615637" y="4834742"/>
            <a:ext cx="15084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UUU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5123423" y="4833858"/>
            <a:ext cx="1004509" cy="28888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2,200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484553" y="4834742"/>
            <a:ext cx="61054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6127932" y="4834742"/>
            <a:ext cx="150778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한국모태펀드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642274" y="4834742"/>
            <a:ext cx="101483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5,800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767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71042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75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4285764" y="4259416"/>
            <a:ext cx="156906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5857532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6946649" y="4259416"/>
            <a:ext cx="109999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25937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8050138" y="4259416"/>
            <a:ext cx="60269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2597256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487681" y="512945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597256" y="512945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CCC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합자회사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487681" y="5417015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2597256" y="5417015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4837774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2597256" y="4837774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</a:p>
        </p:txBody>
      </p:sp>
      <p:sp>
        <p:nvSpPr>
          <p:cNvPr id="211" name="직사각형 210"/>
          <p:cNvSpPr/>
          <p:nvPr/>
        </p:nvSpPr>
        <p:spPr>
          <a:xfrm>
            <a:off x="1757999" y="4545103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0" name="직사각형 259"/>
          <p:cNvSpPr/>
          <p:nvPr/>
        </p:nvSpPr>
        <p:spPr>
          <a:xfrm>
            <a:off x="1757999" y="5129451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1757999" y="5417015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고유계정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1757999" y="4837774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4292748" y="4545103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고고고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292748" y="5129451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거거거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4292748" y="5417015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두두두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292748" y="4837774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5853986" y="4545103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5853986" y="5129451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투자시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특수목적법인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5853986" y="5417015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72" name="직사각형 271"/>
          <p:cNvSpPr/>
          <p:nvPr/>
        </p:nvSpPr>
        <p:spPr>
          <a:xfrm>
            <a:off x="5853986" y="4837774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73" name="직사각형 272"/>
          <p:cNvSpPr/>
          <p:nvPr/>
        </p:nvSpPr>
        <p:spPr>
          <a:xfrm>
            <a:off x="6949620" y="4545103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온라인서비스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4" name="직사각형 273"/>
          <p:cNvSpPr/>
          <p:nvPr/>
        </p:nvSpPr>
        <p:spPr>
          <a:xfrm>
            <a:off x="6949620" y="5129451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소재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금속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,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비금속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6949620" y="5417015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미디어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게임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949620" y="4837774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디스플레이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8049617" y="4545103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8049617" y="5129451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2013-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8049617" y="5417015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8049617" y="4837774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4120923" y="284257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3784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71042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75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4285764" y="4259416"/>
            <a:ext cx="156906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5857532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6946649" y="4259416"/>
            <a:ext cx="109999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25937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8050138" y="4259416"/>
            <a:ext cx="60269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487681" y="483928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아인베스트먼트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597256" y="483928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GGG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반도체 투자펀드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487681" y="4546980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2597256" y="4546980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</a:p>
        </p:txBody>
      </p:sp>
      <p:sp>
        <p:nvSpPr>
          <p:cNvPr id="260" name="직사각형 259"/>
          <p:cNvSpPr/>
          <p:nvPr/>
        </p:nvSpPr>
        <p:spPr>
          <a:xfrm>
            <a:off x="1757999" y="4839281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1757999" y="4546980"/>
            <a:ext cx="83873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292748" y="4839281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6" name="직사각형 265"/>
          <p:cNvSpPr/>
          <p:nvPr/>
        </p:nvSpPr>
        <p:spPr>
          <a:xfrm>
            <a:off x="4292748" y="4546980"/>
            <a:ext cx="15612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구구구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0" name="직사각형 269"/>
          <p:cNvSpPr/>
          <p:nvPr/>
        </p:nvSpPr>
        <p:spPr>
          <a:xfrm>
            <a:off x="5853986" y="4839281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투자시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특수목적법인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2" name="직사각형 271"/>
          <p:cNvSpPr/>
          <p:nvPr/>
        </p:nvSpPr>
        <p:spPr>
          <a:xfrm>
            <a:off x="5853986" y="4546980"/>
            <a:ext cx="109563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274" name="직사각형 273"/>
          <p:cNvSpPr/>
          <p:nvPr/>
        </p:nvSpPr>
        <p:spPr>
          <a:xfrm>
            <a:off x="6949620" y="4839281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반도체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6949620" y="4546980"/>
            <a:ext cx="109702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IT/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반도체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8049617" y="4839281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8049617" y="4546980"/>
            <a:ext cx="60967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4120923" y="284257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64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71042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7435350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324719" y="4259416"/>
            <a:ext cx="732504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IRR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060715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045953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투자원금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6949445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8041533" y="4259416"/>
            <a:ext cx="6112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142461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회수총액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435551" y="4259416"/>
            <a:ext cx="88742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53205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투자금액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90" y="4259416"/>
            <a:ext cx="10474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487681" y="4839281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CB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487681" y="4546980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우선주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487681" y="5421293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우선주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487681" y="5128992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CB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487681" y="5709293"/>
            <a:ext cx="104088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보통주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1528567" y="4839281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1528567" y="4546980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1528567" y="5421293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2,400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1528567" y="5128992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1528567" y="5709293"/>
            <a:ext cx="90349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2433805" y="4839281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2433805" y="4546980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2433805" y="5421293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2433805" y="5128992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2433805" y="5709293"/>
            <a:ext cx="887422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3321227" y="4839281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75.0%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3321227" y="4546980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3321227" y="5421293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2.2%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3321227" y="5128992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80.0%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3321227" y="5709293"/>
            <a:ext cx="7359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103.2%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4056215" y="4839281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2015-11-20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4056215" y="4546980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2015-07-03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056215" y="5421293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2015-09-03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4056215" y="5128992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2014-06-13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4056215" y="5709293"/>
            <a:ext cx="1087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2014-08-11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5154920" y="4839281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4,800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5154920" y="4546980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1,170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5154920" y="5421293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2,730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5154920" y="5128992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5154920" y="5709293"/>
            <a:ext cx="88754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5,010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6039482" y="4839281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6039482" y="4546980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6039482" y="5421293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2,400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6039482" y="5128992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2,000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6039482" y="5709293"/>
            <a:ext cx="90647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2,100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6945953" y="4839281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68" name="직사각형 267"/>
          <p:cNvSpPr/>
          <p:nvPr/>
        </p:nvSpPr>
        <p:spPr>
          <a:xfrm>
            <a:off x="6945953" y="4546980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6945953" y="5421293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71" name="직사각형 270"/>
          <p:cNvSpPr/>
          <p:nvPr/>
        </p:nvSpPr>
        <p:spPr>
          <a:xfrm>
            <a:off x="6945953" y="5128992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73" name="직사각형 272"/>
          <p:cNvSpPr/>
          <p:nvPr/>
        </p:nvSpPr>
        <p:spPr>
          <a:xfrm>
            <a:off x="6945953" y="5709293"/>
            <a:ext cx="10920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코스닥</a:t>
            </a:r>
          </a:p>
        </p:txBody>
      </p:sp>
      <p:sp>
        <p:nvSpPr>
          <p:cNvPr id="275" name="직사각형 274"/>
          <p:cNvSpPr/>
          <p:nvPr/>
        </p:nvSpPr>
        <p:spPr>
          <a:xfrm>
            <a:off x="8041533" y="4839281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8041533" y="4546980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8041533" y="5421293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8041533" y="5128992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8041533" y="5709293"/>
            <a:ext cx="61827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4120923" y="284257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1213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17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1028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938089" y="4259416"/>
            <a:ext cx="7147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487681" y="4545103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2654988" y="4545103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1751496" y="4545103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292" name="직사각형 291"/>
          <p:cNvSpPr/>
          <p:nvPr/>
        </p:nvSpPr>
        <p:spPr>
          <a:xfrm>
            <a:off x="3924698" y="4545103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4511285" y="4545103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267689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7941581" y="4545103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5425505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102889" y="4545103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487681" y="5705895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2654988" y="5705895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1751496" y="5705895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3924698" y="5705895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0.6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4511285" y="5705895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6267689" y="570589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4" name="직사각형 303"/>
          <p:cNvSpPr/>
          <p:nvPr/>
        </p:nvSpPr>
        <p:spPr>
          <a:xfrm>
            <a:off x="7941581" y="5705895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5" name="직사각형 304"/>
          <p:cNvSpPr/>
          <p:nvPr/>
        </p:nvSpPr>
        <p:spPr>
          <a:xfrm>
            <a:off x="5425505" y="570589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6" name="직사각형 305"/>
          <p:cNvSpPr/>
          <p:nvPr/>
        </p:nvSpPr>
        <p:spPr>
          <a:xfrm>
            <a:off x="7102889" y="5705895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7" name="직사각형 306"/>
          <p:cNvSpPr/>
          <p:nvPr/>
        </p:nvSpPr>
        <p:spPr>
          <a:xfrm>
            <a:off x="487681" y="5991019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2654988" y="5991019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1751496" y="5991019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3924698" y="5991019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4511285" y="599101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2" name="직사각형 311"/>
          <p:cNvSpPr/>
          <p:nvPr/>
        </p:nvSpPr>
        <p:spPr>
          <a:xfrm>
            <a:off x="6267689" y="599101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3" name="직사각형 312"/>
          <p:cNvSpPr/>
          <p:nvPr/>
        </p:nvSpPr>
        <p:spPr>
          <a:xfrm>
            <a:off x="7941581" y="599101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4" name="직사각형 313"/>
          <p:cNvSpPr/>
          <p:nvPr/>
        </p:nvSpPr>
        <p:spPr>
          <a:xfrm>
            <a:off x="5425505" y="599101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5" name="직사각형 314"/>
          <p:cNvSpPr/>
          <p:nvPr/>
        </p:nvSpPr>
        <p:spPr>
          <a:xfrm>
            <a:off x="7102889" y="599101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487681" y="4836126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2654988" y="4836126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1751496" y="4836126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19" name="직사각형 318"/>
          <p:cNvSpPr/>
          <p:nvPr/>
        </p:nvSpPr>
        <p:spPr>
          <a:xfrm>
            <a:off x="3924698" y="4836126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4511285" y="4836126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6267689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7941581" y="4836126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5425505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102889" y="4836126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487681" y="5127149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2654988" y="5127149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1751496" y="5127149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28" name="직사각형 327"/>
          <p:cNvSpPr/>
          <p:nvPr/>
        </p:nvSpPr>
        <p:spPr>
          <a:xfrm>
            <a:off x="3924698" y="5127149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4511285" y="512714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6267689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7941581" y="512714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5425505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102889" y="512714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487681" y="5417185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2654988" y="5417185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1751496" y="5417185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37" name="직사각형 336"/>
          <p:cNvSpPr/>
          <p:nvPr/>
        </p:nvSpPr>
        <p:spPr>
          <a:xfrm>
            <a:off x="3924698" y="5417185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1.7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4511285" y="5417185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6267689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7941581" y="5417185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5425505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7102889" y="5417185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487681" y="6282336"/>
            <a:ext cx="1263816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2654988" y="6282336"/>
            <a:ext cx="1269709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1751496" y="6282336"/>
            <a:ext cx="90646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3924698" y="6282336"/>
            <a:ext cx="586588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4511285" y="6282336"/>
            <a:ext cx="91422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6267689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7941581" y="6282336"/>
            <a:ext cx="717711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5425505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7102889" y="6282336"/>
            <a:ext cx="83615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710420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710420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3652035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102888" y="4259416"/>
            <a:ext cx="84880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944121" y="4258260"/>
            <a:ext cx="71517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9" name="직사각형 288"/>
          <p:cNvSpPr/>
          <p:nvPr/>
        </p:nvSpPr>
        <p:spPr>
          <a:xfrm>
            <a:off x="486988" y="4545103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2654377" y="4545103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1759254" y="4545103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292" name="직사각형 291"/>
          <p:cNvSpPr/>
          <p:nvPr/>
        </p:nvSpPr>
        <p:spPr>
          <a:xfrm>
            <a:off x="3928326" y="4545103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1.3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4519043" y="4545103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267689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7941581" y="4545103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5433263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7102889" y="4545103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486988" y="4836126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2654377" y="4836126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1759254" y="4836126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19" name="직사각형 318"/>
          <p:cNvSpPr/>
          <p:nvPr/>
        </p:nvSpPr>
        <p:spPr>
          <a:xfrm>
            <a:off x="3928326" y="4836126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4519043" y="4836126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6267689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7941581" y="4836126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5433263" y="4836126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102889" y="4836126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486988" y="5127149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6" name="직사각형 325"/>
          <p:cNvSpPr/>
          <p:nvPr/>
        </p:nvSpPr>
        <p:spPr>
          <a:xfrm>
            <a:off x="2654377" y="5127149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7" name="직사각형 326"/>
          <p:cNvSpPr/>
          <p:nvPr/>
        </p:nvSpPr>
        <p:spPr>
          <a:xfrm>
            <a:off x="1759254" y="5127149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28" name="직사각형 327"/>
          <p:cNvSpPr/>
          <p:nvPr/>
        </p:nvSpPr>
        <p:spPr>
          <a:xfrm>
            <a:off x="3928326" y="5127149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1.8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9" name="직사각형 328"/>
          <p:cNvSpPr/>
          <p:nvPr/>
        </p:nvSpPr>
        <p:spPr>
          <a:xfrm>
            <a:off x="4519043" y="512714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0" name="직사각형 329"/>
          <p:cNvSpPr/>
          <p:nvPr/>
        </p:nvSpPr>
        <p:spPr>
          <a:xfrm>
            <a:off x="6267689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1" name="직사각형 330"/>
          <p:cNvSpPr/>
          <p:nvPr/>
        </p:nvSpPr>
        <p:spPr>
          <a:xfrm>
            <a:off x="7941581" y="512714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2" name="직사각형 331"/>
          <p:cNvSpPr/>
          <p:nvPr/>
        </p:nvSpPr>
        <p:spPr>
          <a:xfrm>
            <a:off x="5433263" y="51271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3" name="직사각형 332"/>
          <p:cNvSpPr/>
          <p:nvPr/>
        </p:nvSpPr>
        <p:spPr>
          <a:xfrm>
            <a:off x="7102889" y="512714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4" name="직사각형 333"/>
          <p:cNvSpPr/>
          <p:nvPr/>
        </p:nvSpPr>
        <p:spPr>
          <a:xfrm>
            <a:off x="486988" y="5417185"/>
            <a:ext cx="1270094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5" name="직사각형 334"/>
          <p:cNvSpPr/>
          <p:nvPr/>
        </p:nvSpPr>
        <p:spPr>
          <a:xfrm>
            <a:off x="2654377" y="5417185"/>
            <a:ext cx="127395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6" name="직사각형 335"/>
          <p:cNvSpPr/>
          <p:nvPr/>
        </p:nvSpPr>
        <p:spPr>
          <a:xfrm>
            <a:off x="1759254" y="5417185"/>
            <a:ext cx="8931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김◯◯</a:t>
            </a:r>
          </a:p>
        </p:txBody>
      </p:sp>
      <p:sp>
        <p:nvSpPr>
          <p:cNvPr id="337" name="직사각형 336"/>
          <p:cNvSpPr/>
          <p:nvPr/>
        </p:nvSpPr>
        <p:spPr>
          <a:xfrm>
            <a:off x="3928326" y="5417185"/>
            <a:ext cx="590717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1.7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8" name="직사각형 337"/>
          <p:cNvSpPr/>
          <p:nvPr/>
        </p:nvSpPr>
        <p:spPr>
          <a:xfrm>
            <a:off x="4519043" y="5417185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의사결정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39" name="직사각형 338"/>
          <p:cNvSpPr/>
          <p:nvPr/>
        </p:nvSpPr>
        <p:spPr>
          <a:xfrm>
            <a:off x="6267689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0" name="직사각형 339"/>
          <p:cNvSpPr/>
          <p:nvPr/>
        </p:nvSpPr>
        <p:spPr>
          <a:xfrm>
            <a:off x="7941581" y="5417185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1" name="직사각형 340"/>
          <p:cNvSpPr/>
          <p:nvPr/>
        </p:nvSpPr>
        <p:spPr>
          <a:xfrm>
            <a:off x="5433263" y="5417185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2" name="직사각형 341"/>
          <p:cNvSpPr/>
          <p:nvPr/>
        </p:nvSpPr>
        <p:spPr>
          <a:xfrm>
            <a:off x="7102889" y="5417185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710420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710420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3457633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핵심인력 투자현황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1028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7938089" y="4259416"/>
            <a:ext cx="7147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3" name="직사각형 342"/>
          <p:cNvSpPr/>
          <p:nvPr/>
        </p:nvSpPr>
        <p:spPr>
          <a:xfrm>
            <a:off x="487681" y="6282336"/>
            <a:ext cx="1263816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4" name="직사각형 343"/>
          <p:cNvSpPr/>
          <p:nvPr/>
        </p:nvSpPr>
        <p:spPr>
          <a:xfrm>
            <a:off x="2654988" y="6282336"/>
            <a:ext cx="1269709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5" name="직사각형 344"/>
          <p:cNvSpPr/>
          <p:nvPr/>
        </p:nvSpPr>
        <p:spPr>
          <a:xfrm>
            <a:off x="1751496" y="6282336"/>
            <a:ext cx="90646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6" name="직사각형 345"/>
          <p:cNvSpPr/>
          <p:nvPr/>
        </p:nvSpPr>
        <p:spPr>
          <a:xfrm>
            <a:off x="3924698" y="6282336"/>
            <a:ext cx="586588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7" name="직사각형 346"/>
          <p:cNvSpPr/>
          <p:nvPr/>
        </p:nvSpPr>
        <p:spPr>
          <a:xfrm>
            <a:off x="4511285" y="6282336"/>
            <a:ext cx="91422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8" name="직사각형 347"/>
          <p:cNvSpPr/>
          <p:nvPr/>
        </p:nvSpPr>
        <p:spPr>
          <a:xfrm>
            <a:off x="6267689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49" name="직사각형 348"/>
          <p:cNvSpPr/>
          <p:nvPr/>
        </p:nvSpPr>
        <p:spPr>
          <a:xfrm>
            <a:off x="7941581" y="6282336"/>
            <a:ext cx="717711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0" name="직사각형 349"/>
          <p:cNvSpPr/>
          <p:nvPr/>
        </p:nvSpPr>
        <p:spPr>
          <a:xfrm>
            <a:off x="5425505" y="6282336"/>
            <a:ext cx="835200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1" name="직사각형 350"/>
          <p:cNvSpPr/>
          <p:nvPr/>
        </p:nvSpPr>
        <p:spPr>
          <a:xfrm>
            <a:off x="7102889" y="6282336"/>
            <a:ext cx="836153" cy="4820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710420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710420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10" name="직사각형 209"/>
          <p:cNvSpPr/>
          <p:nvPr/>
        </p:nvSpPr>
        <p:spPr>
          <a:xfrm>
            <a:off x="487681" y="5120574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2654988" y="5120574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3" name="직사각형 212"/>
          <p:cNvSpPr/>
          <p:nvPr/>
        </p:nvSpPr>
        <p:spPr>
          <a:xfrm>
            <a:off x="1751496" y="5120574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박◯◯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3924698" y="5120574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0.4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4511285" y="5120574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6267689" y="51205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7941581" y="5120574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5425505" y="5120574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7102889" y="5120574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487681" y="5414449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2" name="직사각형 221"/>
          <p:cNvSpPr/>
          <p:nvPr/>
        </p:nvSpPr>
        <p:spPr>
          <a:xfrm>
            <a:off x="2654988" y="5414449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3" name="직사각형 222"/>
          <p:cNvSpPr/>
          <p:nvPr/>
        </p:nvSpPr>
        <p:spPr>
          <a:xfrm>
            <a:off x="1751496" y="5414449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3924698" y="5414449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1.9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4511285" y="5414449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267689" y="54144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7941581" y="5414449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고유계정</a:t>
            </a:r>
          </a:p>
        </p:txBody>
      </p:sp>
      <p:sp>
        <p:nvSpPr>
          <p:cNvPr id="228" name="직사각형 227"/>
          <p:cNvSpPr/>
          <p:nvPr/>
        </p:nvSpPr>
        <p:spPr>
          <a:xfrm>
            <a:off x="5425505" y="5414449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7102889" y="5414449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NO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487681" y="5705412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2654988" y="5705412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1751496" y="5705412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3924698" y="5705412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0.7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5" name="직사각형 234"/>
          <p:cNvSpPr/>
          <p:nvPr/>
        </p:nvSpPr>
        <p:spPr>
          <a:xfrm>
            <a:off x="4511285" y="5705412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6267689" y="570541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7941581" y="5705412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5425505" y="570541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7102889" y="5705412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0" name="직사각형 239"/>
          <p:cNvSpPr/>
          <p:nvPr/>
        </p:nvSpPr>
        <p:spPr>
          <a:xfrm>
            <a:off x="487681" y="5995601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파인베스트먼트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1" name="직사각형 240"/>
          <p:cNvSpPr/>
          <p:nvPr/>
        </p:nvSpPr>
        <p:spPr>
          <a:xfrm>
            <a:off x="2654988" y="5995601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1751496" y="5995601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1" name="직사각형 260"/>
          <p:cNvSpPr/>
          <p:nvPr/>
        </p:nvSpPr>
        <p:spPr>
          <a:xfrm>
            <a:off x="3924698" y="5995601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2.0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3" name="직사각형 262"/>
          <p:cNvSpPr/>
          <p:nvPr/>
        </p:nvSpPr>
        <p:spPr>
          <a:xfrm>
            <a:off x="4511285" y="5995601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5" name="직사각형 264"/>
          <p:cNvSpPr/>
          <p:nvPr/>
        </p:nvSpPr>
        <p:spPr>
          <a:xfrm>
            <a:off x="6267689" y="599560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7" name="직사각형 266"/>
          <p:cNvSpPr/>
          <p:nvPr/>
        </p:nvSpPr>
        <p:spPr>
          <a:xfrm>
            <a:off x="7941581" y="5995601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8" name="직사각형 267"/>
          <p:cNvSpPr/>
          <p:nvPr/>
        </p:nvSpPr>
        <p:spPr>
          <a:xfrm>
            <a:off x="5425505" y="599560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9" name="직사각형 268"/>
          <p:cNvSpPr/>
          <p:nvPr/>
        </p:nvSpPr>
        <p:spPr>
          <a:xfrm>
            <a:off x="7102889" y="5995601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1" name="직사각형 270"/>
          <p:cNvSpPr/>
          <p:nvPr/>
        </p:nvSpPr>
        <p:spPr>
          <a:xfrm>
            <a:off x="487681" y="4542268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>
            <a:off x="2654988" y="4542268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1751496" y="4542268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3924698" y="4542268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0.6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4511285" y="4542268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6267689" y="4542268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7941581" y="4542268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5425505" y="4542268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7102889" y="4542268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487681" y="4827392"/>
            <a:ext cx="126381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2654988" y="4827392"/>
            <a:ext cx="1269709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카인베스트먼트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1751496" y="4827392"/>
            <a:ext cx="90646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이◯◯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3924698" y="4827392"/>
            <a:ext cx="58658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2.1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4511285" y="4827392"/>
            <a:ext cx="91422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투자실무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267689" y="482739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2" name="직사각형 371"/>
          <p:cNvSpPr/>
          <p:nvPr/>
        </p:nvSpPr>
        <p:spPr>
          <a:xfrm>
            <a:off x="7941581" y="4827392"/>
            <a:ext cx="717711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ctr"/>
            <a:r>
              <a:rPr lang="ko-KR" altLang="en-US" sz="80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펀드계정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3" name="직사각형 372"/>
          <p:cNvSpPr/>
          <p:nvPr/>
        </p:nvSpPr>
        <p:spPr>
          <a:xfrm>
            <a:off x="5425505" y="4827392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74" name="직사각형 373"/>
          <p:cNvSpPr/>
          <p:nvPr/>
        </p:nvSpPr>
        <p:spPr>
          <a:xfrm>
            <a:off x="7102889" y="4827392"/>
            <a:ext cx="83615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YES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216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DB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화 프로세스 개요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35836" y="461474"/>
            <a:ext cx="8272330" cy="5849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1. </a:t>
            </a:r>
            <a:r>
              <a:rPr lang="ko-KR" altLang="en-US" dirty="0" smtClean="0">
                <a:solidFill>
                  <a:schemeClr val="tx1"/>
                </a:solidFill>
              </a:rPr>
              <a:t>운용사의 제안서 </a:t>
            </a:r>
            <a:r>
              <a:rPr lang="en-US" altLang="ko-KR" dirty="0" smtClean="0">
                <a:solidFill>
                  <a:schemeClr val="tx1"/>
                </a:solidFill>
              </a:rPr>
              <a:t>raw data(*.</a:t>
            </a:r>
            <a:r>
              <a:rPr lang="en-US" altLang="ko-KR" dirty="0" err="1" smtClean="0">
                <a:solidFill>
                  <a:schemeClr val="tx1"/>
                </a:solidFill>
              </a:rPr>
              <a:t>xlsx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</a:rPr>
              <a:t>를 </a:t>
            </a:r>
            <a:r>
              <a:rPr lang="en-US" altLang="ko-KR" dirty="0" smtClean="0">
                <a:solidFill>
                  <a:schemeClr val="tx1"/>
                </a:solidFill>
              </a:rPr>
              <a:t>ERP </a:t>
            </a:r>
            <a:r>
              <a:rPr lang="ko-KR" altLang="en-US" dirty="0" smtClean="0">
                <a:solidFill>
                  <a:schemeClr val="tx1"/>
                </a:solidFill>
              </a:rPr>
              <a:t>상에 업로드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2. ERP </a:t>
            </a:r>
            <a:r>
              <a:rPr lang="ko-KR" altLang="en-US" dirty="0" smtClean="0">
                <a:solidFill>
                  <a:schemeClr val="tx1"/>
                </a:solidFill>
              </a:rPr>
              <a:t>상에서 검색 조건 별로 검색 대상에 해당하는 </a:t>
            </a:r>
            <a:r>
              <a:rPr lang="en-US" altLang="ko-KR" dirty="0" smtClean="0">
                <a:solidFill>
                  <a:schemeClr val="tx1"/>
                </a:solidFill>
              </a:rPr>
              <a:t>data</a:t>
            </a:r>
            <a:r>
              <a:rPr lang="ko-KR" altLang="en-US" dirty="0" smtClean="0">
                <a:solidFill>
                  <a:schemeClr val="tx1"/>
                </a:solidFill>
              </a:rPr>
              <a:t> 전부 입력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</a:rPr>
              <a:t>   - </a:t>
            </a:r>
            <a:r>
              <a:rPr lang="ko-KR" altLang="en-US" sz="1600" dirty="0" smtClean="0">
                <a:solidFill>
                  <a:schemeClr val="tx1"/>
                </a:solidFill>
              </a:rPr>
              <a:t>모든 운용사의 검색 조건 별 </a:t>
            </a:r>
            <a:r>
              <a:rPr lang="en-US" altLang="ko-KR" sz="1600" dirty="0" smtClean="0">
                <a:solidFill>
                  <a:schemeClr val="tx1"/>
                </a:solidFill>
              </a:rPr>
              <a:t>data</a:t>
            </a:r>
            <a:r>
              <a:rPr lang="ko-KR" altLang="en-US" sz="1600" dirty="0" smtClean="0">
                <a:solidFill>
                  <a:schemeClr val="tx1"/>
                </a:solidFill>
              </a:rPr>
              <a:t>가 검색 대상에서 모두 표시됨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 - </a:t>
            </a:r>
            <a:r>
              <a:rPr lang="ko-KR" altLang="en-US" sz="1600" dirty="0" smtClean="0">
                <a:solidFill>
                  <a:schemeClr val="tx1"/>
                </a:solidFill>
              </a:rPr>
              <a:t>날짜 관련 </a:t>
            </a:r>
            <a:r>
              <a:rPr lang="en-US" altLang="ko-KR" sz="1600" dirty="0" smtClean="0">
                <a:solidFill>
                  <a:schemeClr val="tx1"/>
                </a:solidFill>
              </a:rPr>
              <a:t>data</a:t>
            </a:r>
            <a:r>
              <a:rPr lang="ko-KR" altLang="en-US" sz="1600" dirty="0" smtClean="0">
                <a:solidFill>
                  <a:schemeClr val="tx1"/>
                </a:solidFill>
              </a:rPr>
              <a:t>는 제외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altLang="ko-KR" sz="1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3. </a:t>
            </a:r>
            <a:r>
              <a:rPr lang="ko-KR" altLang="en-US" dirty="0" smtClean="0">
                <a:solidFill>
                  <a:schemeClr val="tx1"/>
                </a:solidFill>
              </a:rPr>
              <a:t>검색 시 필요한 </a:t>
            </a:r>
            <a:r>
              <a:rPr lang="en-US" altLang="ko-KR" dirty="0" smtClean="0">
                <a:solidFill>
                  <a:schemeClr val="tx1"/>
                </a:solidFill>
              </a:rPr>
              <a:t>UI</a:t>
            </a:r>
            <a:r>
              <a:rPr lang="ko-KR" altLang="en-US" dirty="0" smtClean="0">
                <a:solidFill>
                  <a:schemeClr val="tx1"/>
                </a:solidFill>
              </a:rPr>
              <a:t>에 맞게 </a:t>
            </a:r>
            <a:r>
              <a:rPr lang="en-US" altLang="ko-KR" dirty="0" smtClean="0">
                <a:solidFill>
                  <a:schemeClr val="tx1"/>
                </a:solidFill>
              </a:rPr>
              <a:t>data </a:t>
            </a:r>
            <a:r>
              <a:rPr lang="ko-KR" altLang="en-US" dirty="0" smtClean="0">
                <a:solidFill>
                  <a:schemeClr val="tx1"/>
                </a:solidFill>
              </a:rPr>
              <a:t>표시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</a:rPr>
              <a:t>   - data </a:t>
            </a:r>
            <a:r>
              <a:rPr lang="ko-KR" altLang="en-US" sz="1600" dirty="0" smtClean="0">
                <a:solidFill>
                  <a:schemeClr val="tx1"/>
                </a:solidFill>
              </a:rPr>
              <a:t>별 </a:t>
            </a:r>
            <a:r>
              <a:rPr lang="en-US" altLang="ko-KR" sz="1600" dirty="0" smtClean="0">
                <a:solidFill>
                  <a:schemeClr val="tx1"/>
                </a:solidFill>
              </a:rPr>
              <a:t>Excel </a:t>
            </a:r>
            <a:r>
              <a:rPr lang="ko-KR" altLang="en-US" sz="1600" dirty="0" smtClean="0">
                <a:solidFill>
                  <a:schemeClr val="tx1"/>
                </a:solidFill>
              </a:rPr>
              <a:t>상의 영역 구분은 </a:t>
            </a:r>
            <a:r>
              <a:rPr lang="en-US" altLang="ko-KR" sz="1600" dirty="0" smtClean="0">
                <a:solidFill>
                  <a:schemeClr val="tx1"/>
                </a:solidFill>
              </a:rPr>
              <a:t>p3~5</a:t>
            </a:r>
            <a:r>
              <a:rPr lang="ko-KR" altLang="en-US" sz="1600" dirty="0" smtClean="0">
                <a:solidFill>
                  <a:schemeClr val="tx1"/>
                </a:solidFill>
              </a:rPr>
              <a:t>의 </a:t>
            </a:r>
            <a:r>
              <a:rPr lang="en-US" altLang="ko-KR" sz="1600" dirty="0" smtClean="0">
                <a:solidFill>
                  <a:schemeClr val="tx1"/>
                </a:solidFill>
              </a:rPr>
              <a:t>[</a:t>
            </a:r>
            <a:r>
              <a:rPr lang="ko-KR" altLang="en-US" sz="1600" dirty="0" smtClean="0">
                <a:solidFill>
                  <a:schemeClr val="tx1"/>
                </a:solidFill>
              </a:rPr>
              <a:t>기능 구성도</a:t>
            </a:r>
            <a:r>
              <a:rPr lang="en-US" altLang="ko-KR" sz="1600" dirty="0" smtClean="0">
                <a:solidFill>
                  <a:schemeClr val="tx1"/>
                </a:solidFill>
              </a:rPr>
              <a:t>]</a:t>
            </a:r>
            <a:r>
              <a:rPr lang="ko-KR" altLang="en-US" sz="1600" dirty="0" smtClean="0">
                <a:solidFill>
                  <a:schemeClr val="tx1"/>
                </a:solidFill>
              </a:rPr>
              <a:t> 참조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</a:rPr>
              <a:t>   - </a:t>
            </a:r>
            <a:r>
              <a:rPr lang="ko-KR" altLang="en-US" sz="1600" dirty="0" smtClean="0">
                <a:solidFill>
                  <a:schemeClr val="tx1"/>
                </a:solidFill>
              </a:rPr>
              <a:t>매크로 </a:t>
            </a:r>
            <a:r>
              <a:rPr lang="en-US" altLang="ko-KR" sz="1600" dirty="0" smtClean="0">
                <a:solidFill>
                  <a:schemeClr val="tx1"/>
                </a:solidFill>
              </a:rPr>
              <a:t>Module</a:t>
            </a:r>
            <a:r>
              <a:rPr lang="ko-KR" altLang="en-US" sz="1600" dirty="0" smtClean="0">
                <a:solidFill>
                  <a:schemeClr val="tx1"/>
                </a:solidFill>
              </a:rPr>
              <a:t>에 대한 코드 필요 시 참조</a:t>
            </a:r>
            <a:endParaRPr lang="en-US" altLang="ko-KR" sz="10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dirty="0" smtClean="0">
                <a:solidFill>
                  <a:schemeClr val="tx1"/>
                </a:solidFill>
              </a:rPr>
              <a:t>※ </a:t>
            </a:r>
            <a:r>
              <a:rPr lang="ko-KR" altLang="en-US" dirty="0" smtClean="0">
                <a:solidFill>
                  <a:schemeClr val="tx1"/>
                </a:solidFill>
              </a:rPr>
              <a:t>검색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조건 별 </a:t>
            </a:r>
            <a:r>
              <a:rPr lang="en-US" altLang="ko-KR" dirty="0" smtClean="0">
                <a:solidFill>
                  <a:schemeClr val="tx1"/>
                </a:solidFill>
              </a:rPr>
              <a:t>UI</a:t>
            </a:r>
            <a:r>
              <a:rPr lang="ko-KR" altLang="en-US" dirty="0" smtClean="0">
                <a:solidFill>
                  <a:schemeClr val="tx1"/>
                </a:solidFill>
              </a:rPr>
              <a:t>는 </a:t>
            </a:r>
            <a:r>
              <a:rPr lang="en-US" altLang="ko-KR" dirty="0" smtClean="0">
                <a:solidFill>
                  <a:schemeClr val="tx1"/>
                </a:solidFill>
              </a:rPr>
              <a:t>p8</a:t>
            </a:r>
            <a:r>
              <a:rPr lang="ko-KR" altLang="en-US" dirty="0" smtClean="0">
                <a:solidFill>
                  <a:schemeClr val="tx1"/>
                </a:solidFill>
              </a:rPr>
              <a:t>부터 참고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 - p8~9 : </a:t>
            </a:r>
            <a:r>
              <a:rPr lang="ko-KR" altLang="en-US" sz="1600" dirty="0" err="1" smtClean="0">
                <a:solidFill>
                  <a:schemeClr val="tx1"/>
                </a:solidFill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</a:rPr>
              <a:t> </a:t>
            </a:r>
            <a:r>
              <a:rPr lang="ko-KR" altLang="en-US" sz="1600" dirty="0" err="1" smtClean="0">
                <a:solidFill>
                  <a:schemeClr val="tx1"/>
                </a:solidFill>
              </a:rPr>
              <a:t>재무현황</a:t>
            </a: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data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ko-KR" sz="1600" dirty="0" smtClean="0">
                <a:solidFill>
                  <a:schemeClr val="tx1"/>
                </a:solidFill>
              </a:rPr>
              <a:t>   - p10~14 : </a:t>
            </a:r>
            <a:r>
              <a:rPr lang="ko-KR" altLang="en-US" sz="1600" dirty="0" err="1" smtClean="0">
                <a:solidFill>
                  <a:schemeClr val="tx1"/>
                </a:solidFill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</a:rPr>
              <a:t> 펀드현황 </a:t>
            </a:r>
            <a:r>
              <a:rPr lang="en-US" altLang="ko-KR" sz="1600" dirty="0" smtClean="0">
                <a:solidFill>
                  <a:schemeClr val="tx1"/>
                </a:solidFill>
              </a:rPr>
              <a:t>data</a:t>
            </a:r>
          </a:p>
          <a:p>
            <a:pPr algn="just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 - p15~17 : </a:t>
            </a:r>
            <a:r>
              <a:rPr lang="ko-KR" altLang="en-US" sz="1600" dirty="0" err="1" smtClean="0">
                <a:solidFill>
                  <a:schemeClr val="tx1"/>
                </a:solidFill>
              </a:rPr>
              <a:t>운용사</a:t>
            </a:r>
            <a:r>
              <a:rPr lang="ko-KR" altLang="en-US" sz="1600" dirty="0" smtClean="0">
                <a:solidFill>
                  <a:schemeClr val="tx1"/>
                </a:solidFill>
              </a:rPr>
              <a:t> 투자현황 </a:t>
            </a:r>
            <a:r>
              <a:rPr lang="en-US" altLang="ko-KR" sz="1600" dirty="0" smtClean="0">
                <a:solidFill>
                  <a:schemeClr val="tx1"/>
                </a:solidFill>
              </a:rPr>
              <a:t>data</a:t>
            </a:r>
          </a:p>
          <a:p>
            <a:pPr algn="just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 - p18~20 : </a:t>
            </a:r>
            <a:r>
              <a:rPr lang="ko-KR" altLang="en-US" sz="1600" dirty="0" smtClean="0">
                <a:solidFill>
                  <a:schemeClr val="tx1"/>
                </a:solidFill>
              </a:rPr>
              <a:t>핵심인력 투자현황 </a:t>
            </a:r>
            <a:r>
              <a:rPr lang="en-US" altLang="ko-KR" sz="1600" dirty="0" smtClean="0">
                <a:solidFill>
                  <a:schemeClr val="tx1"/>
                </a:solidFill>
              </a:rPr>
              <a:t>data</a:t>
            </a:r>
          </a:p>
          <a:p>
            <a:pPr algn="just">
              <a:lnSpc>
                <a:spcPct val="150000"/>
              </a:lnSpc>
            </a:pPr>
            <a:r>
              <a:rPr lang="en-US" altLang="ko-KR" sz="1600" dirty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  - p21~24 : </a:t>
            </a:r>
            <a:r>
              <a:rPr lang="ko-KR" altLang="en-US" sz="1600" dirty="0" smtClean="0">
                <a:solidFill>
                  <a:schemeClr val="tx1"/>
                </a:solidFill>
              </a:rPr>
              <a:t>정보 표시 </a:t>
            </a:r>
            <a:r>
              <a:rPr lang="en-US" altLang="ko-KR" sz="1600" dirty="0" smtClean="0">
                <a:solidFill>
                  <a:schemeClr val="tx1"/>
                </a:solidFill>
              </a:rPr>
              <a:t>Tab</a:t>
            </a:r>
            <a:r>
              <a:rPr lang="en-US" altLang="ko-KR" sz="1600" dirty="0">
                <a:solidFill>
                  <a:schemeClr val="tx1"/>
                </a:solidFill>
              </a:rPr>
              <a:t>(</a:t>
            </a:r>
            <a:r>
              <a:rPr lang="ko-KR" altLang="en-US" sz="1600" dirty="0" smtClean="0">
                <a:solidFill>
                  <a:schemeClr val="tx1"/>
                </a:solidFill>
              </a:rPr>
              <a:t>컬럼</a:t>
            </a:r>
            <a:r>
              <a:rPr lang="en-US" altLang="ko-KR" sz="1600" dirty="0" smtClean="0">
                <a:solidFill>
                  <a:schemeClr val="tx1"/>
                </a:solidFill>
              </a:rPr>
              <a:t>) </a:t>
            </a:r>
            <a:r>
              <a:rPr lang="ko-KR" altLang="en-US" sz="1600" dirty="0" smtClean="0">
                <a:solidFill>
                  <a:schemeClr val="tx1"/>
                </a:solidFill>
              </a:rPr>
              <a:t>선택</a:t>
            </a:r>
            <a:endParaRPr lang="en-US" altLang="ko-K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28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20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710420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710420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7749825" y="2584307"/>
            <a:ext cx="1404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7" name="직사각형 276"/>
          <p:cNvSpPr/>
          <p:nvPr/>
        </p:nvSpPr>
        <p:spPr>
          <a:xfrm>
            <a:off x="6841507" y="206504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8" name="직사각형 277"/>
          <p:cNvSpPr/>
          <p:nvPr/>
        </p:nvSpPr>
        <p:spPr>
          <a:xfrm>
            <a:off x="6841507" y="2259858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유동비율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9" name="직사각형 278"/>
          <p:cNvSpPr/>
          <p:nvPr/>
        </p:nvSpPr>
        <p:spPr>
          <a:xfrm>
            <a:off x="6841507" y="245467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부채비율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0" name="직사각형 279"/>
          <p:cNvSpPr/>
          <p:nvPr/>
        </p:nvSpPr>
        <p:spPr>
          <a:xfrm>
            <a:off x="6841507" y="2649482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1" name="직사각형 280"/>
          <p:cNvSpPr/>
          <p:nvPr/>
        </p:nvSpPr>
        <p:spPr>
          <a:xfrm>
            <a:off x="6841507" y="284429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841507" y="303910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자기자본순이익률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636042" y="3259227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6636042" y="3475301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175856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83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36737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45089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53441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617532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7216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21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710420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710420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8199825" y="2134307"/>
            <a:ext cx="504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0" name="직사각형 28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6841507" y="2270143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6841507" y="2464955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841507" y="2659767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6841507" y="2854579"/>
            <a:ext cx="1404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6841507" y="3049391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투자기업의 주된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6841507" y="3244203"/>
            <a:ext cx="133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펀드의 주된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6841507" y="3443304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약정총액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0" name="직사각형 319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1" name="직사각형 320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2" name="직사각형 321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3" name="직사각형 322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7780289" y="4259416"/>
            <a:ext cx="87253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5" name="직사각형 324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1399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710420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710420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8343825" y="2067221"/>
            <a:ext cx="216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4" name="직사각형 153"/>
          <p:cNvSpPr/>
          <p:nvPr/>
        </p:nvSpPr>
        <p:spPr>
          <a:xfrm>
            <a:off x="6636042" y="1778372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6636042" y="199444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6636042" y="221052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6841507" y="240687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6841507" y="26016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6841507" y="2796498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6841507" y="2998775"/>
            <a:ext cx="133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6841507" y="3193587"/>
            <a:ext cx="1476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주요산업분야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4" name="직사각형 183"/>
          <p:cNvSpPr/>
          <p:nvPr/>
        </p:nvSpPr>
        <p:spPr>
          <a:xfrm>
            <a:off x="6841507" y="3396945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175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285764" y="4259416"/>
            <a:ext cx="1569069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5857532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6946649" y="4259416"/>
            <a:ext cx="1099997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주요산업분야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25937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8050138" y="4259416"/>
            <a:ext cx="602691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algn="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6841507" y="3584683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4259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48072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피투자기업명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270281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292925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2949309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0370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1452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23760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26894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271211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280450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0" name="직사각형 169"/>
          <p:cNvSpPr/>
          <p:nvPr/>
        </p:nvSpPr>
        <p:spPr>
          <a:xfrm>
            <a:off x="3176041" y="20333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4120923" y="20441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053407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2" name="직사각형 151"/>
          <p:cNvSpPr/>
          <p:nvPr/>
        </p:nvSpPr>
        <p:spPr>
          <a:xfrm>
            <a:off x="631681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3176041" y="315151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투자형태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4120923" y="316233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01" name="그룹 200"/>
          <p:cNvGrpSpPr/>
          <p:nvPr/>
        </p:nvGrpSpPr>
        <p:grpSpPr>
          <a:xfrm>
            <a:off x="6224791" y="3171573"/>
            <a:ext cx="107084" cy="155992"/>
            <a:chOff x="4484914" y="1114697"/>
            <a:chExt cx="144000" cy="209769"/>
          </a:xfrm>
        </p:grpSpPr>
        <p:sp>
          <p:nvSpPr>
            <p:cNvPr id="202" name="직사각형 20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0" name="타원 25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62" name="직사각형 261"/>
          <p:cNvSpPr/>
          <p:nvPr/>
        </p:nvSpPr>
        <p:spPr>
          <a:xfrm>
            <a:off x="3176041" y="337365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회수여부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4" name="직사각형 263"/>
          <p:cNvSpPr/>
          <p:nvPr/>
        </p:nvSpPr>
        <p:spPr>
          <a:xfrm>
            <a:off x="4120923" y="3384468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66" name="그룹 265"/>
          <p:cNvGrpSpPr/>
          <p:nvPr/>
        </p:nvGrpSpPr>
        <p:grpSpPr>
          <a:xfrm>
            <a:off x="6224791" y="3393707"/>
            <a:ext cx="107084" cy="155992"/>
            <a:chOff x="4484914" y="1114697"/>
            <a:chExt cx="144000" cy="209769"/>
          </a:xfrm>
        </p:grpSpPr>
        <p:sp>
          <p:nvSpPr>
            <p:cNvPr id="270" name="직사각형 2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2" name="타원 27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4" name="직사각형 273"/>
          <p:cNvSpPr/>
          <p:nvPr/>
        </p:nvSpPr>
        <p:spPr>
          <a:xfrm>
            <a:off x="3176041" y="359537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최종회수일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52" name="직사각형 351"/>
          <p:cNvSpPr/>
          <p:nvPr/>
        </p:nvSpPr>
        <p:spPr>
          <a:xfrm>
            <a:off x="4117233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53" name="그룹 352"/>
          <p:cNvGrpSpPr/>
          <p:nvPr/>
        </p:nvGrpSpPr>
        <p:grpSpPr>
          <a:xfrm>
            <a:off x="6221830" y="2951758"/>
            <a:ext cx="107084" cy="155992"/>
            <a:chOff x="4484914" y="1114697"/>
            <a:chExt cx="144000" cy="209769"/>
          </a:xfrm>
        </p:grpSpPr>
        <p:sp>
          <p:nvSpPr>
            <p:cNvPr id="354" name="직사각형 35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5" name="타원 35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56" name="직사각형 355"/>
          <p:cNvSpPr/>
          <p:nvPr/>
        </p:nvSpPr>
        <p:spPr>
          <a:xfrm>
            <a:off x="5111725" y="2942519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57" name="그룹 356"/>
          <p:cNvGrpSpPr/>
          <p:nvPr/>
        </p:nvGrpSpPr>
        <p:grpSpPr>
          <a:xfrm>
            <a:off x="4709268" y="2942519"/>
            <a:ext cx="180000" cy="166520"/>
            <a:chOff x="2253583" y="2093531"/>
            <a:chExt cx="180000" cy="166520"/>
          </a:xfrm>
        </p:grpSpPr>
        <p:sp>
          <p:nvSpPr>
            <p:cNvPr id="358" name="직사각형 35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59" name="이등변 삼각형 35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0" name="이등변 삼각형 35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1" name="직사각형 36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62" name="그룹 361"/>
          <p:cNvGrpSpPr/>
          <p:nvPr/>
        </p:nvGrpSpPr>
        <p:grpSpPr>
          <a:xfrm>
            <a:off x="5710420" y="2942519"/>
            <a:ext cx="180000" cy="166520"/>
            <a:chOff x="2253583" y="2093531"/>
            <a:chExt cx="180000" cy="166520"/>
          </a:xfrm>
        </p:grpSpPr>
        <p:sp>
          <p:nvSpPr>
            <p:cNvPr id="363" name="직사각형 36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64" name="이등변 삼각형 36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5" name="이등변 삼각형 36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6" name="직사각형 36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67" name="직사각형 366"/>
          <p:cNvSpPr/>
          <p:nvPr/>
        </p:nvSpPr>
        <p:spPr>
          <a:xfrm>
            <a:off x="4877806" y="2942424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368" name="직사각형 367"/>
          <p:cNvSpPr/>
          <p:nvPr/>
        </p:nvSpPr>
        <p:spPr>
          <a:xfrm>
            <a:off x="4120923" y="248416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69" name="그룹 368"/>
          <p:cNvGrpSpPr/>
          <p:nvPr/>
        </p:nvGrpSpPr>
        <p:grpSpPr>
          <a:xfrm>
            <a:off x="6224791" y="2493406"/>
            <a:ext cx="107084" cy="155992"/>
            <a:chOff x="4484914" y="1114697"/>
            <a:chExt cx="144000" cy="209769"/>
          </a:xfrm>
        </p:grpSpPr>
        <p:sp>
          <p:nvSpPr>
            <p:cNvPr id="370" name="직사각형 369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71" name="타원 370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77" name="직사각형 376"/>
          <p:cNvSpPr/>
          <p:nvPr/>
        </p:nvSpPr>
        <p:spPr>
          <a:xfrm>
            <a:off x="4120923" y="2705774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78" name="그룹 377"/>
          <p:cNvGrpSpPr/>
          <p:nvPr/>
        </p:nvGrpSpPr>
        <p:grpSpPr>
          <a:xfrm>
            <a:off x="6224791" y="2715013"/>
            <a:ext cx="107084" cy="155992"/>
            <a:chOff x="4484914" y="1114697"/>
            <a:chExt cx="144000" cy="209769"/>
          </a:xfrm>
        </p:grpSpPr>
        <p:sp>
          <p:nvSpPr>
            <p:cNvPr id="379" name="직사각형 3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0" name="타원 3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1" name="직사각형 380"/>
          <p:cNvSpPr/>
          <p:nvPr/>
        </p:nvSpPr>
        <p:spPr>
          <a:xfrm>
            <a:off x="3176041" y="3809882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회수방법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82" name="직사각형 381"/>
          <p:cNvSpPr/>
          <p:nvPr/>
        </p:nvSpPr>
        <p:spPr>
          <a:xfrm>
            <a:off x="4120923" y="3820697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383" name="그룹 382"/>
          <p:cNvGrpSpPr/>
          <p:nvPr/>
        </p:nvGrpSpPr>
        <p:grpSpPr>
          <a:xfrm>
            <a:off x="6224791" y="3829936"/>
            <a:ext cx="107084" cy="155992"/>
            <a:chOff x="4484914" y="1114697"/>
            <a:chExt cx="144000" cy="209769"/>
          </a:xfrm>
        </p:grpSpPr>
        <p:sp>
          <p:nvSpPr>
            <p:cNvPr id="384" name="직사각형 383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5" name="타원 384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86" name="그룹 385"/>
          <p:cNvGrpSpPr/>
          <p:nvPr/>
        </p:nvGrpSpPr>
        <p:grpSpPr>
          <a:xfrm>
            <a:off x="6224791" y="3615962"/>
            <a:ext cx="107084" cy="155992"/>
            <a:chOff x="4484914" y="1114697"/>
            <a:chExt cx="144000" cy="209769"/>
          </a:xfrm>
        </p:grpSpPr>
        <p:sp>
          <p:nvSpPr>
            <p:cNvPr id="387" name="직사각형 386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88" name="타원 387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89" name="직사각형 388"/>
          <p:cNvSpPr/>
          <p:nvPr/>
        </p:nvSpPr>
        <p:spPr>
          <a:xfrm>
            <a:off x="4117233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390" name="그룹 389"/>
          <p:cNvGrpSpPr/>
          <p:nvPr/>
        </p:nvGrpSpPr>
        <p:grpSpPr>
          <a:xfrm>
            <a:off x="6221830" y="3618411"/>
            <a:ext cx="107084" cy="155992"/>
            <a:chOff x="4484914" y="1114697"/>
            <a:chExt cx="144000" cy="209769"/>
          </a:xfrm>
        </p:grpSpPr>
        <p:sp>
          <p:nvSpPr>
            <p:cNvPr id="391" name="직사각형 39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2" name="타원 391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393" name="직사각형 392"/>
          <p:cNvSpPr/>
          <p:nvPr/>
        </p:nvSpPr>
        <p:spPr>
          <a:xfrm>
            <a:off x="5111725" y="3609172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394" name="그룹 393"/>
          <p:cNvGrpSpPr/>
          <p:nvPr/>
        </p:nvGrpSpPr>
        <p:grpSpPr>
          <a:xfrm>
            <a:off x="4709268" y="3609172"/>
            <a:ext cx="180000" cy="166520"/>
            <a:chOff x="2253583" y="2093531"/>
            <a:chExt cx="180000" cy="166520"/>
          </a:xfrm>
        </p:grpSpPr>
        <p:sp>
          <p:nvSpPr>
            <p:cNvPr id="395" name="직사각형 39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396" name="이등변 삼각형 39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이등변 삼각형 39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직사각형 39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399" name="그룹 398"/>
          <p:cNvGrpSpPr/>
          <p:nvPr/>
        </p:nvGrpSpPr>
        <p:grpSpPr>
          <a:xfrm>
            <a:off x="5710420" y="3609172"/>
            <a:ext cx="180000" cy="166520"/>
            <a:chOff x="2253583" y="2093531"/>
            <a:chExt cx="180000" cy="166520"/>
          </a:xfrm>
        </p:grpSpPr>
        <p:sp>
          <p:nvSpPr>
            <p:cNvPr id="400" name="직사각형 399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401" name="이등변 삼각형 400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이등변 삼각형 40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직사각형 40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404" name="직사각형 403"/>
          <p:cNvSpPr/>
          <p:nvPr/>
        </p:nvSpPr>
        <p:spPr>
          <a:xfrm>
            <a:off x="4877806" y="3609077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71" name="직사각형 270"/>
          <p:cNvSpPr/>
          <p:nvPr/>
        </p:nvSpPr>
        <p:spPr>
          <a:xfrm rot="5400000">
            <a:off x="7488825" y="2702963"/>
            <a:ext cx="19260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3" name="직사각형 272"/>
          <p:cNvSpPr/>
          <p:nvPr/>
        </p:nvSpPr>
        <p:spPr>
          <a:xfrm rot="5400000">
            <a:off x="8271825" y="2310135"/>
            <a:ext cx="36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5" name="직사각형 274"/>
          <p:cNvSpPr/>
          <p:nvPr/>
        </p:nvSpPr>
        <p:spPr>
          <a:xfrm>
            <a:off x="8379822" y="1810656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76" name="직사각형 275"/>
          <p:cNvSpPr/>
          <p:nvPr/>
        </p:nvSpPr>
        <p:spPr>
          <a:xfrm>
            <a:off x="8379822" y="3593961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3921727" y="4259416"/>
            <a:ext cx="59305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4514777" y="4259416"/>
            <a:ext cx="91422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62676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사후관리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7102889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회수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7938089" y="4259416"/>
            <a:ext cx="7147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5428997" y="4259416"/>
            <a:ext cx="838692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발굴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2654988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0" name="직사각형 209"/>
          <p:cNvSpPr/>
          <p:nvPr/>
        </p:nvSpPr>
        <p:spPr>
          <a:xfrm>
            <a:off x="1754989" y="4259416"/>
            <a:ext cx="90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성명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11" name="직사각형 210"/>
          <p:cNvSpPr/>
          <p:nvPr/>
        </p:nvSpPr>
        <p:spPr>
          <a:xfrm>
            <a:off x="484189" y="4259416"/>
            <a:ext cx="12708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3" name="직사각형 222"/>
          <p:cNvSpPr/>
          <p:nvPr/>
        </p:nvSpPr>
        <p:spPr>
          <a:xfrm>
            <a:off x="6636042" y="176982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4" name="직사각형 223"/>
          <p:cNvSpPr/>
          <p:nvPr/>
        </p:nvSpPr>
        <p:spPr>
          <a:xfrm>
            <a:off x="6636042" y="198590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841507" y="2184683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성명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841507" y="2379495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재직회사명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6841507" y="2574307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담당기간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6841507" y="2769119"/>
            <a:ext cx="1404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직무구분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6841507" y="2963931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발굴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투자검토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6841507" y="3158743"/>
            <a:ext cx="133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사후관리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6841507" y="3357844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회수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6841507" y="3555061"/>
            <a:ext cx="1512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투자계정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89762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222050" y="2476144"/>
            <a:ext cx="6699902" cy="19057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>
                <a:solidFill>
                  <a:schemeClr val="tx1"/>
                </a:solidFill>
              </a:rPr>
              <a:t>     </a:t>
            </a:r>
            <a:r>
              <a:rPr lang="en-US" altLang="ko-KR" sz="3600" b="1" dirty="0" smtClean="0">
                <a:solidFill>
                  <a:schemeClr val="tx1"/>
                </a:solidFill>
              </a:rPr>
              <a:t>End of Document</a:t>
            </a:r>
            <a:endParaRPr lang="en-US" altLang="ko-KR" sz="2000" dirty="0" smtClean="0">
              <a:solidFill>
                <a:schemeClr val="tx1"/>
              </a:solidFill>
            </a:endParaRP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222050" y="5554768"/>
            <a:ext cx="6699902" cy="8614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     ㈜</a:t>
            </a:r>
            <a:r>
              <a:rPr lang="ko-KR" altLang="en-US" dirty="0" err="1" smtClean="0">
                <a:solidFill>
                  <a:schemeClr val="tx1"/>
                </a:solidFill>
              </a:rPr>
              <a:t>한국성장금융투자운용</a:t>
            </a:r>
            <a:endParaRPr lang="ko-KR" alt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856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3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161596"/>
              </p:ext>
            </p:extLst>
          </p:nvPr>
        </p:nvGraphicFramePr>
        <p:xfrm>
          <a:off x="432000" y="451309"/>
          <a:ext cx="8280000" cy="6160740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val="37540843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19965276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8010801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44967324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420082436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소분류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주요기능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데이터 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Excel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참조 영역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71610"/>
                  </a:ext>
                </a:extLst>
              </a:tr>
              <a:tr h="102679">
                <a:tc rowSpan="7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기본정보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운용사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’\C11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976267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주주구성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주주명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’\(C26:C29)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338803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지분율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’\(D26:D29)</a:t>
                      </a:r>
                      <a:endParaRPr lang="en-US" altLang="ko-KR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8852922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업력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설립일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’\H11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8467468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펀드운용 업무 시작일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’\I11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24826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운용펀드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최초결성일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’\J11</a:t>
                      </a:r>
                      <a:endParaRPr lang="en-US" sz="1000" b="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3843"/>
                  </a:ext>
                </a:extLst>
              </a:tr>
              <a:tr h="16363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인원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펀드운용 담당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인력수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sz="1000" b="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‘2.1.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개요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’\O11</a:t>
                      </a:r>
                      <a:endParaRPr lang="en-US" sz="100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510081"/>
                  </a:ext>
                </a:extLst>
              </a:tr>
              <a:tr h="109093">
                <a:tc rowSpan="6"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dirty="0" err="1" smtClean="0"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endParaRPr lang="ko-KR" altLang="en-US" sz="10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재무비율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결산일자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’\(C11:C999)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479312"/>
                  </a:ext>
                </a:extLst>
              </a:tr>
              <a:tr h="109093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유동비율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550288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부채비율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710843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자본충실률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’\(O11:O999)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778562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영업수지율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2946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자기자본순이익률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‘2.2.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재무현황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’\(Q11:Q999)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371893"/>
                  </a:ext>
                </a:extLst>
              </a:tr>
              <a:tr h="150046">
                <a:tc rowSpan="16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펀드명칭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’\(D11:D999)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848916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펀드개요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법적유형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’\(G11:G999)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31040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’\(H11:H999)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593694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결성목적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주요투자대상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’\(I11:I999)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940134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투자기업의 주된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’\(J11:J999)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68591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펀드의 주된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’\(K11:K999)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41561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펀드규모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’\(L11:L999)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395092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납입총액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123832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존속기간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결성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예정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012712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해산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예정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일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02367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존속기간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’\(Q11:Q999)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28341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펀드수익률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IRR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’\(U11:U999)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57391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Multiple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’\(V11:V999)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384719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 및 회수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투자건수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’\(W11:W999)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49246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’\(X11:X999)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946003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’\(Y11:Y999)</a:t>
                      </a: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497752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기능 구성도 및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참조 영역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함수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- 1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247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4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20076"/>
              </p:ext>
            </p:extLst>
          </p:nvPr>
        </p:nvGraphicFramePr>
        <p:xfrm>
          <a:off x="432000" y="452246"/>
          <a:ext cx="8280000" cy="5750024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val="37540843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19965276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8010801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669711547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344967324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소분류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주요기능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데이터 유형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Excel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참조 영역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71610"/>
                  </a:ext>
                </a:extLst>
              </a:tr>
              <a:tr h="205200">
                <a:tc rowSpan="17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  <a:cs typeface="+mn-cs"/>
                        </a:rPr>
                        <a:t>제안사 펀드현황</a:t>
                      </a: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미회수투자자산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투자원금 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’\(Z11:Z999)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210767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가치 총액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’\(AA11:AA999)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01874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순자산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순자산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’\(AH11:AH999)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120997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유지율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 설립 시 핵심운용인력수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’\(AV11:AV999)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75748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유출 횟수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’\(AW11:AW999)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88548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유지율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’\(AX11:AX999)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39412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출자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’\(AZ11:AZ999)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11115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우선손실충당액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’\(BA11:BA999)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94263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공동운용사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출자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운용사명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’\(BB11:BB999)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899664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’\(BC11:BC999)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314259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우선손실충당액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’\(BD11:BD999)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009699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 출자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출자자명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’\(BH11:BH999)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472566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’\(BI11:BI999)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884548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출자자명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’\(BJ11:BJ999)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755605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2(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’\(BK11:BK999)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897917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출자자명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’\(BL11:BL999)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02834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투자자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3(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약정액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‘2.3.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펀드현황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’\(BM11:BM999)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345529"/>
                  </a:ext>
                </a:extLst>
              </a:tr>
              <a:tr h="205200">
                <a:tc rowSpan="10">
                  <a:txBody>
                    <a:bodyPr/>
                    <a:lstStyle/>
                    <a:p>
                      <a:pPr marL="0" marR="0" indent="0" algn="just" fontAlgn="ctr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투자현항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투자계정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’\(D11:D999)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463849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펀드명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’\(E11:E999)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46407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’\(G11:G999)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236483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’\(H11:H999)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81630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주요산업분야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’\(I11:I999)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12701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투자일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’\(J11:J999)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913780"/>
                  </a:ext>
                </a:extLst>
              </a:tr>
              <a:tr h="205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’\(K11:K999)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53851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투자금액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’\(L11:L999)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803543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회수구분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78097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투자수익률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IRR)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581341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기능 구성도 및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참조 영역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함수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- 2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8317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5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541734"/>
              </p:ext>
            </p:extLst>
          </p:nvPr>
        </p:nvGraphicFramePr>
        <p:xfrm>
          <a:off x="432000" y="452246"/>
          <a:ext cx="8280000" cy="5750024"/>
        </p:xfrm>
        <a:graphic>
          <a:graphicData uri="http://schemas.openxmlformats.org/drawingml/2006/table">
            <a:tbl>
              <a:tblPr/>
              <a:tblGrid>
                <a:gridCol w="1152000">
                  <a:extLst>
                    <a:ext uri="{9D8B030D-6E8A-4147-A177-3AD203B41FA5}">
                      <a16:colId xmlns:a16="http://schemas.microsoft.com/office/drawing/2014/main" val="3754084399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19965276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480108018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586224857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344967324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994876029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대분류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소분류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주요기능</a:t>
                      </a:r>
                      <a:endParaRPr lang="ko-KR" altLang="en-US" sz="9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데이터 유형</a:t>
                      </a:r>
                      <a:endParaRPr lang="ko-KR" altLang="en-US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Excel 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참조 영역</a:t>
                      </a:r>
                      <a:r>
                        <a:rPr lang="en-US" altLang="ko-KR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b="1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E5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671610"/>
                  </a:ext>
                </a:extLst>
              </a:tr>
              <a:tr h="150046">
                <a:tc rowSpan="5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투자현항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회수투자자산 정보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최종회수일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472566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회수총액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’\(Q11:Q999)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884548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투자원금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’\(R11:R999)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3755605"/>
                  </a:ext>
                </a:extLst>
              </a:tr>
              <a:tr h="1026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회수방법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’\(S11:S999)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89791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238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투자기간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제안사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’\(T11:T999)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028340"/>
                  </a:ext>
                </a:extLst>
              </a:tr>
              <a:tr h="150046">
                <a:tc rowSpan="2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8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운용인력 개요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성명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’\(E11:E999)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946407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재직회사명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’\(G11:G999)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1415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담당기간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67727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함수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‘=(I??-H??)/365’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적용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: </a:t>
                      </a:r>
                      <a:r>
                        <a:rPr lang="ko-KR" altLang="en-US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행 </a:t>
                      </a:r>
                      <a:r>
                        <a:rPr lang="en-US" altLang="ko-KR" sz="1000" kern="0" spc="0" baseline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11~999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72718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직무구분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’\(J11:J999)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56690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발굴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투자검토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’\(K11:K999)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29871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사후관리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’\(L11:L999)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157096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’\(M11:M999)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34464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투자정보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투자계정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’\(N11:N999)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236483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피투자기업명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’\(O11:O999)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1630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</a:t>
                      </a:r>
                      <a:r>
                        <a:rPr lang="ko-KR" altLang="en-US" sz="1000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법인유형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’\(P11:P999)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1270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피투자기업 설립일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’\(AK11:AK999)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70596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투자일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’\(R11:R999)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91378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투자형태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’\(S11:S999)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57078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투자금액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’\(T11:T999)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5385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회수여부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’\(U11:U999)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495210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투자수익률</a:t>
                      </a:r>
                      <a:r>
                        <a:rPr lang="en-US" altLang="ko-KR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IRR)</a:t>
                      </a: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백분율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(%)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’\(V11:V999)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035435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rowSpan="5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회수투자자산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최종회수일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날짜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(YYYY-MM-DD)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’\(W11:W999)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905169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err="1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회수총액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’\(X11:X999)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969051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투자원금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’\(Y11:Y999)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41922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회수방법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텍스트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한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/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영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’\(Z11:Z999)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787437"/>
                  </a:ext>
                </a:extLst>
              </a:tr>
              <a:tr h="150046"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 vMerge="1"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/>
                </a:tc>
                <a:tc>
                  <a:txBody>
                    <a:bodyPr/>
                    <a:lstStyle/>
                    <a:p>
                      <a:pPr marL="0" marR="0" indent="0" algn="l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투자기간</a:t>
                      </a:r>
                      <a:endParaRPr lang="en-US" sz="10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숫자</a:t>
                      </a:r>
                      <a:endParaRPr lang="en-US" altLang="ko-KR" sz="1000" kern="0" spc="0" dirty="0" smtClean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‘2.4.</a:t>
                      </a:r>
                      <a:r>
                        <a:rPr lang="ko-KR" altLang="en-US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핵심운용인력 투자현황</a:t>
                      </a:r>
                      <a:r>
                        <a:rPr lang="en-US" altLang="ko-KR" sz="1000" kern="0" spc="0" dirty="0" smtClean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’\(AA11:AA999)</a:t>
                      </a:r>
                    </a:p>
                  </a:txBody>
                  <a:tcPr marL="52957" marR="52957" marT="26479" marB="2647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745093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기능 구성도 및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Excel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데이터 참조 영역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함수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- 3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6927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Wireframe 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참고 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UI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60" y="464931"/>
            <a:ext cx="8374880" cy="592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31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175856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83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36737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5089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3441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617532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487681" y="4550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1758564" y="4550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2016-12-31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8385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6737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5089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141%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53441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156%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6175321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87681" y="4838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1758564" y="4838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8385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230%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36737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5089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3441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129%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6175321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487681" y="5126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1758564" y="5126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385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350%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36737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45089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117.4%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53441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139.5%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6175321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260" name="직선 연결선 259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직사각형 260"/>
          <p:cNvSpPr/>
          <p:nvPr/>
        </p:nvSpPr>
        <p:spPr>
          <a:xfrm>
            <a:off x="3180897" y="159659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4125779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266" name="직사각형 265"/>
          <p:cNvSpPr/>
          <p:nvPr/>
        </p:nvSpPr>
        <p:spPr>
          <a:xfrm>
            <a:off x="5120271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67" name="그룹 266"/>
          <p:cNvGrpSpPr/>
          <p:nvPr/>
        </p:nvGrpSpPr>
        <p:grpSpPr>
          <a:xfrm>
            <a:off x="4717814" y="1607411"/>
            <a:ext cx="180000" cy="166520"/>
            <a:chOff x="2253583" y="2093531"/>
            <a:chExt cx="180000" cy="166520"/>
          </a:xfrm>
        </p:grpSpPr>
        <p:sp>
          <p:nvSpPr>
            <p:cNvPr id="268" name="직사각형 26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9" name="이등변 삼각형 26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" name="이등변 삼각형 26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1" name="직사각형 27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72" name="그룹 271"/>
          <p:cNvGrpSpPr/>
          <p:nvPr/>
        </p:nvGrpSpPr>
        <p:grpSpPr>
          <a:xfrm>
            <a:off x="5718966" y="1607411"/>
            <a:ext cx="180000" cy="166520"/>
            <a:chOff x="2253583" y="2093531"/>
            <a:chExt cx="180000" cy="166520"/>
          </a:xfrm>
        </p:grpSpPr>
        <p:sp>
          <p:nvSpPr>
            <p:cNvPr id="273" name="직사각형 27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4" name="이등변 삼각형 27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5" name="이등변 삼각형 27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6" name="직사각형 27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7" name="직사각형 276"/>
          <p:cNvSpPr/>
          <p:nvPr/>
        </p:nvSpPr>
        <p:spPr>
          <a:xfrm>
            <a:off x="4886352" y="1607316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grpSp>
        <p:nvGrpSpPr>
          <p:cNvPr id="278" name="그룹 277"/>
          <p:cNvGrpSpPr/>
          <p:nvPr/>
        </p:nvGrpSpPr>
        <p:grpSpPr>
          <a:xfrm>
            <a:off x="6233337" y="1607308"/>
            <a:ext cx="107084" cy="155992"/>
            <a:chOff x="4484914" y="1114697"/>
            <a:chExt cx="144000" cy="209769"/>
          </a:xfrm>
        </p:grpSpPr>
        <p:sp>
          <p:nvSpPr>
            <p:cNvPr id="279" name="직사각형 2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80" name="타원 2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2" name="직사각형 281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0657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8640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1758564" y="4259416"/>
            <a:ext cx="1080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결산일자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8385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유동비율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36737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부채비율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5089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자본충실률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34416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영업수지율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6175321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자기자본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순이익률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487681" y="6330537"/>
            <a:ext cx="816864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487681" y="4550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1758564" y="4550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2016-12-31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8385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6737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5089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141%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5344164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156%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6175321" y="4550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8.5%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87681" y="4838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1758564" y="4838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2015-12-31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8385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230%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36737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5089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145%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344164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129%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6175321" y="4838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5.5%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487681" y="51266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1758564" y="5126647"/>
            <a:ext cx="1080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2014-12-31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385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350%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36737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45089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117.4%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5344164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139.5%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6175321" y="51266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10%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검색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260" name="직선 연결선 259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직사각형 260"/>
          <p:cNvSpPr/>
          <p:nvPr/>
        </p:nvSpPr>
        <p:spPr>
          <a:xfrm>
            <a:off x="3180897" y="1596596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62" name="직사각형 261"/>
          <p:cNvSpPr/>
          <p:nvPr/>
        </p:nvSpPr>
        <p:spPr>
          <a:xfrm>
            <a:off x="4125779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sp>
        <p:nvSpPr>
          <p:cNvPr id="266" name="직사각형 265"/>
          <p:cNvSpPr/>
          <p:nvPr/>
        </p:nvSpPr>
        <p:spPr>
          <a:xfrm>
            <a:off x="5120271" y="1607411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67" name="그룹 266"/>
          <p:cNvGrpSpPr/>
          <p:nvPr/>
        </p:nvGrpSpPr>
        <p:grpSpPr>
          <a:xfrm>
            <a:off x="4717814" y="1607411"/>
            <a:ext cx="180000" cy="166520"/>
            <a:chOff x="2253583" y="2093531"/>
            <a:chExt cx="180000" cy="166520"/>
          </a:xfrm>
        </p:grpSpPr>
        <p:sp>
          <p:nvSpPr>
            <p:cNvPr id="268" name="직사각형 267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69" name="이등변 삼각형 268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0" name="이등변 삼각형 269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1" name="직사각형 270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72" name="그룹 271"/>
          <p:cNvGrpSpPr/>
          <p:nvPr/>
        </p:nvGrpSpPr>
        <p:grpSpPr>
          <a:xfrm>
            <a:off x="5718966" y="1607411"/>
            <a:ext cx="180000" cy="166520"/>
            <a:chOff x="2253583" y="2093531"/>
            <a:chExt cx="180000" cy="166520"/>
          </a:xfrm>
        </p:grpSpPr>
        <p:sp>
          <p:nvSpPr>
            <p:cNvPr id="273" name="직사각형 27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4" name="이등변 삼각형 273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5" name="이등변 삼각형 274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6" name="직사각형 275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77" name="직사각형 276"/>
          <p:cNvSpPr/>
          <p:nvPr/>
        </p:nvSpPr>
        <p:spPr>
          <a:xfrm>
            <a:off x="4886352" y="1607316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grpSp>
        <p:nvGrpSpPr>
          <p:cNvPr id="278" name="그룹 277"/>
          <p:cNvGrpSpPr/>
          <p:nvPr/>
        </p:nvGrpSpPr>
        <p:grpSpPr>
          <a:xfrm>
            <a:off x="6233337" y="1607308"/>
            <a:ext cx="107084" cy="155992"/>
            <a:chOff x="4484914" y="1114697"/>
            <a:chExt cx="144000" cy="209769"/>
          </a:xfrm>
        </p:grpSpPr>
        <p:sp>
          <p:nvSpPr>
            <p:cNvPr id="279" name="직사각형 278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80" name="타원 27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2" name="직사각형 281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1567542" y="1314183"/>
            <a:ext cx="2757956" cy="1260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 rot="5400000">
            <a:off x="3747110" y="1751002"/>
            <a:ext cx="10080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4178257" y="1319856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4178257" y="2178902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1567542" y="1314227"/>
            <a:ext cx="2757956" cy="100867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1568720" y="1325446"/>
            <a:ext cx="2610000" cy="188150"/>
          </a:xfrm>
          <a:prstGeom prst="rect">
            <a:avLst/>
          </a:prstGeom>
          <a:solidFill>
            <a:srgbClr val="D0DB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1568720" y="1522952"/>
            <a:ext cx="2610000" cy="188150"/>
          </a:xfrm>
          <a:prstGeom prst="rect">
            <a:avLst/>
          </a:prstGeom>
          <a:solidFill>
            <a:srgbClr val="EFF5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568720" y="1719690"/>
            <a:ext cx="2610000" cy="188150"/>
          </a:xfrm>
          <a:prstGeom prst="rect">
            <a:avLst/>
          </a:prstGeom>
          <a:solidFill>
            <a:srgbClr val="D0DB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다인베스트먼트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568720" y="1916563"/>
            <a:ext cx="2610000" cy="188150"/>
          </a:xfrm>
          <a:prstGeom prst="rect">
            <a:avLst/>
          </a:prstGeom>
          <a:solidFill>
            <a:srgbClr val="EFF5F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라인베스트먼트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1568720" y="2114437"/>
            <a:ext cx="2610000" cy="188150"/>
          </a:xfrm>
          <a:prstGeom prst="rect">
            <a:avLst/>
          </a:prstGeom>
          <a:solidFill>
            <a:srgbClr val="D0DBF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마인베스트먼트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0" name="직사각형 119"/>
          <p:cNvSpPr/>
          <p:nvPr/>
        </p:nvSpPr>
        <p:spPr>
          <a:xfrm rot="5400000">
            <a:off x="4125110" y="1518679"/>
            <a:ext cx="252000" cy="145709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064236" y="2385643"/>
            <a:ext cx="720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전체선택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3745189" y="2360005"/>
            <a:ext cx="576000" cy="216000"/>
          </a:xfrm>
          <a:prstGeom prst="rect">
            <a:avLst/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확인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5162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52698" y="443796"/>
            <a:ext cx="8438605" cy="409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 </a:t>
            </a:r>
            <a:r>
              <a:rPr lang="ko-KR" altLang="en-US" sz="16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endParaRPr lang="ko-KR" altLang="en-US" sz="1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059892" y="509179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  회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642274" y="509178"/>
            <a:ext cx="509450" cy="27867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엑셀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8224656" y="509178"/>
            <a:ext cx="509450" cy="278670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bg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닫기</a:t>
            </a:r>
            <a:endParaRPr lang="ko-KR" altLang="en-US" sz="800" dirty="0">
              <a:solidFill>
                <a:schemeClr val="bg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87681" y="979443"/>
            <a:ext cx="8168640" cy="31402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87681" y="4258533"/>
            <a:ext cx="8165148" cy="221600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22660" y="1098723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ᆞGP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622661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872443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6997335" y="1342561"/>
            <a:ext cx="1467396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◯ 핵심인력 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567542" y="1109538"/>
            <a:ext cx="2448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4074161" y="1118777"/>
            <a:ext cx="107084" cy="155992"/>
            <a:chOff x="4484914" y="1114697"/>
            <a:chExt cx="144000" cy="209769"/>
          </a:xfrm>
        </p:grpSpPr>
        <p:sp>
          <p:nvSpPr>
            <p:cNvPr id="21" name="직사각형 20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0" name="타원 19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69" name="직사각형 68"/>
          <p:cNvSpPr/>
          <p:nvPr/>
        </p:nvSpPr>
        <p:spPr>
          <a:xfrm>
            <a:off x="6634632" y="1806134"/>
            <a:ext cx="1883618" cy="192742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636042" y="1855286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재무현황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636042" y="2071360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▣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636042" y="2287434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cxnSp>
        <p:nvCxnSpPr>
          <p:cNvPr id="74" name="직선 연결선 73"/>
          <p:cNvCxnSpPr/>
          <p:nvPr/>
        </p:nvCxnSpPr>
        <p:spPr>
          <a:xfrm>
            <a:off x="3170488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직사각형 82"/>
          <p:cNvSpPr/>
          <p:nvPr/>
        </p:nvSpPr>
        <p:spPr>
          <a:xfrm>
            <a:off x="487681" y="6330537"/>
            <a:ext cx="8161200" cy="14400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487681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◀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8508829" y="6330537"/>
            <a:ext cx="144000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▶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0" y="-7961"/>
            <a:ext cx="9144000" cy="3062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펀드관리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모니터링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나슬시스템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</a:t>
            </a:r>
            <a:r>
              <a:rPr lang="ko-KR" altLang="en-US" sz="12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펀드현황</a:t>
            </a:r>
            <a:r>
              <a:rPr lang="en-US" altLang="ko-KR" sz="12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&gt;GP</a:t>
            </a:r>
            <a:endParaRPr lang="ko-KR" altLang="en-US" sz="12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943C-9D58-4286-A3CB-2DD86F133254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195" name="직사각형 194"/>
          <p:cNvSpPr/>
          <p:nvPr/>
        </p:nvSpPr>
        <p:spPr>
          <a:xfrm>
            <a:off x="2747552" y="1342561"/>
            <a:ext cx="1336768" cy="1881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b="1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⊙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운용사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6636042" y="2500949"/>
            <a:ext cx="1188000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+ 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□ </a:t>
            </a:r>
            <a:r>
              <a:rPr lang="ko-KR" altLang="en-US" sz="800" dirty="0" err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심사역</a:t>
            </a:r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투자현황</a:t>
            </a:r>
            <a:endParaRPr lang="en-US" altLang="ko-KR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94470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설립일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439352" y="283969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2010-11-28</a:t>
            </a:r>
          </a:p>
        </p:txBody>
      </p:sp>
      <p:sp>
        <p:nvSpPr>
          <p:cNvPr id="208" name="직사각형 207"/>
          <p:cNvSpPr/>
          <p:nvPr/>
        </p:nvSpPr>
        <p:spPr>
          <a:xfrm>
            <a:off x="494470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시작일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1439352" y="307830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2010-12-04</a:t>
            </a:r>
          </a:p>
        </p:txBody>
      </p:sp>
      <p:sp>
        <p:nvSpPr>
          <p:cNvPr id="234" name="직사각형 233"/>
          <p:cNvSpPr/>
          <p:nvPr/>
        </p:nvSpPr>
        <p:spPr>
          <a:xfrm>
            <a:off x="494470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최초 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2" name="직사각형 241"/>
          <p:cNvSpPr/>
          <p:nvPr/>
        </p:nvSpPr>
        <p:spPr>
          <a:xfrm>
            <a:off x="1438902" y="1598068"/>
            <a:ext cx="1620000" cy="115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494470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주주현황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439352" y="1594250"/>
            <a:ext cx="1080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주주명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2516529" y="1594250"/>
            <a:ext cx="396000" cy="166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지분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1439352" y="1763782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고◯◯</a:t>
            </a:r>
          </a:p>
        </p:txBody>
      </p:sp>
      <p:sp>
        <p:nvSpPr>
          <p:cNvPr id="247" name="직사각형 246"/>
          <p:cNvSpPr/>
          <p:nvPr/>
        </p:nvSpPr>
        <p:spPr>
          <a:xfrm>
            <a:off x="2516529" y="1763782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38%</a:t>
            </a:r>
          </a:p>
        </p:txBody>
      </p:sp>
      <p:sp>
        <p:nvSpPr>
          <p:cNvPr id="248" name="직사각형 247"/>
          <p:cNvSpPr/>
          <p:nvPr/>
        </p:nvSpPr>
        <p:spPr>
          <a:xfrm>
            <a:off x="1439352" y="1933859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오◯◯</a:t>
            </a:r>
          </a:p>
        </p:txBody>
      </p:sp>
      <p:sp>
        <p:nvSpPr>
          <p:cNvPr id="249" name="직사각형 248"/>
          <p:cNvSpPr/>
          <p:nvPr/>
        </p:nvSpPr>
        <p:spPr>
          <a:xfrm>
            <a:off x="2516529" y="1933859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20%</a:t>
            </a:r>
          </a:p>
        </p:txBody>
      </p:sp>
      <p:sp>
        <p:nvSpPr>
          <p:cNvPr id="250" name="직사각형 249"/>
          <p:cNvSpPr/>
          <p:nvPr/>
        </p:nvSpPr>
        <p:spPr>
          <a:xfrm>
            <a:off x="1439352" y="2106481"/>
            <a:ext cx="10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㈜</a:t>
            </a:r>
            <a:r>
              <a:rPr lang="ko-KR" altLang="en-US" sz="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공공공</a:t>
            </a:r>
            <a:endParaRPr lang="ko-KR" altLang="en-US" sz="800" dirty="0">
              <a:solidFill>
                <a:schemeClr val="tx1">
                  <a:lumMod val="50000"/>
                  <a:lumOff val="50000"/>
                </a:schemeClr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2516529" y="2106481"/>
            <a:ext cx="396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42%</a:t>
            </a:r>
          </a:p>
        </p:txBody>
      </p:sp>
      <p:sp>
        <p:nvSpPr>
          <p:cNvPr id="252" name="직사각형 251"/>
          <p:cNvSpPr/>
          <p:nvPr/>
        </p:nvSpPr>
        <p:spPr>
          <a:xfrm rot="5400000">
            <a:off x="2411306" y="2099056"/>
            <a:ext cx="1155600" cy="14570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916253" y="1594110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▲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5" name="직사각형 254"/>
          <p:cNvSpPr/>
          <p:nvPr/>
        </p:nvSpPr>
        <p:spPr>
          <a:xfrm>
            <a:off x="2916253" y="2606981"/>
            <a:ext cx="145704" cy="14400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▼</a:t>
            </a:r>
            <a:endParaRPr lang="ko-KR" altLang="en-US" sz="6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6" name="직사각형 255"/>
          <p:cNvSpPr/>
          <p:nvPr/>
        </p:nvSpPr>
        <p:spPr>
          <a:xfrm>
            <a:off x="1439352" y="3317820"/>
            <a:ext cx="864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2011-01-05</a:t>
            </a:r>
          </a:p>
        </p:txBody>
      </p:sp>
      <p:sp>
        <p:nvSpPr>
          <p:cNvPr id="257" name="직사각형 256"/>
          <p:cNvSpPr/>
          <p:nvPr/>
        </p:nvSpPr>
        <p:spPr>
          <a:xfrm>
            <a:off x="494470" y="355737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운용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인력수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58" name="직사각형 257"/>
          <p:cNvSpPr/>
          <p:nvPr/>
        </p:nvSpPr>
        <p:spPr>
          <a:xfrm>
            <a:off x="1439352" y="3563597"/>
            <a:ext cx="54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10</a:t>
            </a:r>
          </a:p>
        </p:txBody>
      </p:sp>
      <p:sp>
        <p:nvSpPr>
          <p:cNvPr id="259" name="직사각형 258"/>
          <p:cNvSpPr/>
          <p:nvPr/>
        </p:nvSpPr>
        <p:spPr>
          <a:xfrm>
            <a:off x="2055633" y="3563597"/>
            <a:ext cx="252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3176041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120923" y="159806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2" name="그룹 111"/>
          <p:cNvGrpSpPr/>
          <p:nvPr/>
        </p:nvGrpSpPr>
        <p:grpSpPr>
          <a:xfrm>
            <a:off x="6224791" y="1607308"/>
            <a:ext cx="107084" cy="155992"/>
            <a:chOff x="4484914" y="1114697"/>
            <a:chExt cx="144000" cy="209769"/>
          </a:xfrm>
        </p:grpSpPr>
        <p:sp>
          <p:nvSpPr>
            <p:cNvPr id="113" name="직사각형 11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4" name="타원 11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15" name="직사각형 114"/>
          <p:cNvSpPr/>
          <p:nvPr/>
        </p:nvSpPr>
        <p:spPr>
          <a:xfrm>
            <a:off x="3176041" y="210618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4120923" y="2117000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17" name="그룹 116"/>
          <p:cNvGrpSpPr/>
          <p:nvPr/>
        </p:nvGrpSpPr>
        <p:grpSpPr>
          <a:xfrm>
            <a:off x="6224791" y="2126239"/>
            <a:ext cx="107084" cy="155992"/>
            <a:chOff x="4484914" y="1114697"/>
            <a:chExt cx="144000" cy="209769"/>
          </a:xfrm>
        </p:grpSpPr>
        <p:sp>
          <p:nvSpPr>
            <p:cNvPr id="118" name="직사각형 11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19" name="타원 11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20" name="직사각형 119"/>
          <p:cNvSpPr/>
          <p:nvPr/>
        </p:nvSpPr>
        <p:spPr>
          <a:xfrm>
            <a:off x="3176041" y="2828875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3176041" y="3076609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해산일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3176041" y="331159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출자자명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4120923" y="332240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57" name="그룹 156"/>
          <p:cNvGrpSpPr/>
          <p:nvPr/>
        </p:nvGrpSpPr>
        <p:grpSpPr>
          <a:xfrm>
            <a:off x="6224791" y="3331648"/>
            <a:ext cx="107084" cy="155992"/>
            <a:chOff x="4484914" y="1114697"/>
            <a:chExt cx="144000" cy="209769"/>
          </a:xfrm>
        </p:grpSpPr>
        <p:sp>
          <p:nvSpPr>
            <p:cNvPr id="158" name="직사각형 15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59" name="타원 15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0" name="직사각형 159"/>
          <p:cNvSpPr/>
          <p:nvPr/>
        </p:nvSpPr>
        <p:spPr>
          <a:xfrm>
            <a:off x="3176041" y="185350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4120923" y="1864319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2" name="그룹 161"/>
          <p:cNvGrpSpPr/>
          <p:nvPr/>
        </p:nvGrpSpPr>
        <p:grpSpPr>
          <a:xfrm>
            <a:off x="6224791" y="1873558"/>
            <a:ext cx="107084" cy="155992"/>
            <a:chOff x="4484914" y="1114697"/>
            <a:chExt cx="144000" cy="209769"/>
          </a:xfrm>
        </p:grpSpPr>
        <p:sp>
          <p:nvSpPr>
            <p:cNvPr id="163" name="직사각형 16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4" name="타원 16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65" name="직사각형 164"/>
          <p:cNvSpPr/>
          <p:nvPr/>
        </p:nvSpPr>
        <p:spPr>
          <a:xfrm>
            <a:off x="3176041" y="2608551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4120923" y="2619366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67" name="그룹 166"/>
          <p:cNvGrpSpPr/>
          <p:nvPr/>
        </p:nvGrpSpPr>
        <p:grpSpPr>
          <a:xfrm>
            <a:off x="6224791" y="2628605"/>
            <a:ext cx="107084" cy="155992"/>
            <a:chOff x="4484914" y="1114697"/>
            <a:chExt cx="144000" cy="209769"/>
          </a:xfrm>
        </p:grpSpPr>
        <p:sp>
          <p:nvSpPr>
            <p:cNvPr id="168" name="직사각형 167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69" name="타원 168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171" name="직사각형 170"/>
          <p:cNvSpPr/>
          <p:nvPr/>
        </p:nvSpPr>
        <p:spPr>
          <a:xfrm>
            <a:off x="4120923" y="2366685"/>
            <a:ext cx="19800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pSp>
        <p:nvGrpSpPr>
          <p:cNvPr id="172" name="그룹 171"/>
          <p:cNvGrpSpPr/>
          <p:nvPr/>
        </p:nvGrpSpPr>
        <p:grpSpPr>
          <a:xfrm>
            <a:off x="6224791" y="2375924"/>
            <a:ext cx="107084" cy="155992"/>
            <a:chOff x="4484914" y="1114697"/>
            <a:chExt cx="144000" cy="209769"/>
          </a:xfrm>
        </p:grpSpPr>
        <p:sp>
          <p:nvSpPr>
            <p:cNvPr id="173" name="직사각형 172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174" name="타원 173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cxnSp>
        <p:nvCxnSpPr>
          <p:cNvPr id="212" name="직선 연결선 211"/>
          <p:cNvCxnSpPr/>
          <p:nvPr/>
        </p:nvCxnSpPr>
        <p:spPr>
          <a:xfrm>
            <a:off x="6483253" y="1606469"/>
            <a:ext cx="0" cy="237600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4117233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14" name="그룹 213"/>
          <p:cNvGrpSpPr/>
          <p:nvPr/>
        </p:nvGrpSpPr>
        <p:grpSpPr>
          <a:xfrm>
            <a:off x="6221830" y="2863852"/>
            <a:ext cx="107084" cy="155992"/>
            <a:chOff x="4484914" y="1114697"/>
            <a:chExt cx="144000" cy="209769"/>
          </a:xfrm>
        </p:grpSpPr>
        <p:sp>
          <p:nvSpPr>
            <p:cNvPr id="215" name="직사각형 214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16" name="타원 215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17" name="직사각형 216"/>
          <p:cNvSpPr/>
          <p:nvPr/>
        </p:nvSpPr>
        <p:spPr>
          <a:xfrm>
            <a:off x="5111725" y="2854613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18" name="그룹 217"/>
          <p:cNvGrpSpPr/>
          <p:nvPr/>
        </p:nvGrpSpPr>
        <p:grpSpPr>
          <a:xfrm>
            <a:off x="4709268" y="2854613"/>
            <a:ext cx="180000" cy="166520"/>
            <a:chOff x="2253583" y="2093531"/>
            <a:chExt cx="180000" cy="166520"/>
          </a:xfrm>
        </p:grpSpPr>
        <p:sp>
          <p:nvSpPr>
            <p:cNvPr id="219" name="직사각형 218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0" name="이등변 삼각형 219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2" name="이등변 삼각형 221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" name="직사각형 222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24" name="그룹 223"/>
          <p:cNvGrpSpPr/>
          <p:nvPr/>
        </p:nvGrpSpPr>
        <p:grpSpPr>
          <a:xfrm>
            <a:off x="5710420" y="2854613"/>
            <a:ext cx="180000" cy="166520"/>
            <a:chOff x="2253583" y="2093531"/>
            <a:chExt cx="180000" cy="166520"/>
          </a:xfrm>
        </p:grpSpPr>
        <p:sp>
          <p:nvSpPr>
            <p:cNvPr id="225" name="직사각형 224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26" name="이등변 삼각형 225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7" name="이등변 삼각형 226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직사각형 227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29" name="직사각형 228"/>
          <p:cNvSpPr/>
          <p:nvPr/>
        </p:nvSpPr>
        <p:spPr>
          <a:xfrm>
            <a:off x="4877806" y="2854518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30" name="직사각형 229"/>
          <p:cNvSpPr/>
          <p:nvPr/>
        </p:nvSpPr>
        <p:spPr>
          <a:xfrm>
            <a:off x="4117233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2005-01</a:t>
            </a:r>
          </a:p>
        </p:txBody>
      </p:sp>
      <p:grpSp>
        <p:nvGrpSpPr>
          <p:cNvPr id="231" name="그룹 230"/>
          <p:cNvGrpSpPr/>
          <p:nvPr/>
        </p:nvGrpSpPr>
        <p:grpSpPr>
          <a:xfrm>
            <a:off x="6221830" y="3094896"/>
            <a:ext cx="107084" cy="155992"/>
            <a:chOff x="4484914" y="1114697"/>
            <a:chExt cx="144000" cy="209769"/>
          </a:xfrm>
        </p:grpSpPr>
        <p:sp>
          <p:nvSpPr>
            <p:cNvPr id="232" name="직사각형 231"/>
            <p:cNvSpPr/>
            <p:nvPr/>
          </p:nvSpPr>
          <p:spPr>
            <a:xfrm rot="3105566">
              <a:off x="4531501" y="1234466"/>
              <a:ext cx="144000" cy="3600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3" name="타원 232"/>
            <p:cNvSpPr/>
            <p:nvPr/>
          </p:nvSpPr>
          <p:spPr>
            <a:xfrm>
              <a:off x="4484914" y="1114697"/>
              <a:ext cx="144000" cy="14400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35" name="직사각형 234"/>
          <p:cNvSpPr/>
          <p:nvPr/>
        </p:nvSpPr>
        <p:spPr>
          <a:xfrm>
            <a:off x="5111725" y="3085657"/>
            <a:ext cx="766800" cy="1665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2017-03</a:t>
            </a:r>
          </a:p>
        </p:txBody>
      </p:sp>
      <p:grpSp>
        <p:nvGrpSpPr>
          <p:cNvPr id="236" name="그룹 235"/>
          <p:cNvGrpSpPr/>
          <p:nvPr/>
        </p:nvGrpSpPr>
        <p:grpSpPr>
          <a:xfrm>
            <a:off x="4709268" y="3085657"/>
            <a:ext cx="180000" cy="166520"/>
            <a:chOff x="2253583" y="2093531"/>
            <a:chExt cx="180000" cy="166520"/>
          </a:xfrm>
        </p:grpSpPr>
        <p:sp>
          <p:nvSpPr>
            <p:cNvPr id="237" name="직사각형 236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38" name="이등변 삼각형 23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9" name="이등변 삼각형 23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0" name="직사각형 23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grpSp>
        <p:nvGrpSpPr>
          <p:cNvPr id="241" name="그룹 240"/>
          <p:cNvGrpSpPr/>
          <p:nvPr/>
        </p:nvGrpSpPr>
        <p:grpSpPr>
          <a:xfrm>
            <a:off x="5710420" y="3085657"/>
            <a:ext cx="180000" cy="166520"/>
            <a:chOff x="2253583" y="2093531"/>
            <a:chExt cx="180000" cy="166520"/>
          </a:xfrm>
        </p:grpSpPr>
        <p:sp>
          <p:nvSpPr>
            <p:cNvPr id="253" name="직사각형 252"/>
            <p:cNvSpPr/>
            <p:nvPr/>
          </p:nvSpPr>
          <p:spPr>
            <a:xfrm>
              <a:off x="2253583" y="2093531"/>
              <a:ext cx="180000" cy="16652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  <p:sp>
          <p:nvSpPr>
            <p:cNvPr id="278" name="이등변 삼각형 277"/>
            <p:cNvSpPr/>
            <p:nvPr/>
          </p:nvSpPr>
          <p:spPr>
            <a:xfrm>
              <a:off x="2333091" y="2118951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이등변 삼각형 278"/>
            <p:cNvSpPr/>
            <p:nvPr/>
          </p:nvSpPr>
          <p:spPr>
            <a:xfrm rot="10800000">
              <a:off x="2333707" y="2205613"/>
              <a:ext cx="36000" cy="36000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0" name="직사각형 279"/>
            <p:cNvSpPr/>
            <p:nvPr/>
          </p:nvSpPr>
          <p:spPr>
            <a:xfrm>
              <a:off x="2253583" y="2178384"/>
              <a:ext cx="180000" cy="80836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endParaRPr>
            </a:p>
          </p:txBody>
        </p:sp>
      </p:grpSp>
      <p:sp>
        <p:nvSpPr>
          <p:cNvPr id="281" name="직사각형 280"/>
          <p:cNvSpPr/>
          <p:nvPr/>
        </p:nvSpPr>
        <p:spPr>
          <a:xfrm>
            <a:off x="4877806" y="3085562"/>
            <a:ext cx="216000" cy="1665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~</a:t>
            </a:r>
          </a:p>
        </p:txBody>
      </p:sp>
      <p:sp>
        <p:nvSpPr>
          <p:cNvPr id="282" name="직사각형 281"/>
          <p:cNvSpPr/>
          <p:nvPr/>
        </p:nvSpPr>
        <p:spPr>
          <a:xfrm>
            <a:off x="6491848" y="1587254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컬럼선택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3" name="직사각형 282"/>
          <p:cNvSpPr/>
          <p:nvPr/>
        </p:nvSpPr>
        <p:spPr>
          <a:xfrm>
            <a:off x="487681" y="4259416"/>
            <a:ext cx="1270318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GP</a:t>
            </a:r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4" name="직사각형 283"/>
          <p:cNvSpPr/>
          <p:nvPr/>
        </p:nvSpPr>
        <p:spPr>
          <a:xfrm>
            <a:off x="1758564" y="4259416"/>
            <a:ext cx="16920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펀드명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4852500" y="4259416"/>
            <a:ext cx="1002333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5855674" y="4259416"/>
            <a:ext cx="83520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결성목적</a:t>
            </a:r>
            <a:r>
              <a:rPr lang="en-US" altLang="ko-KR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주요투자대상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6691694" y="4259416"/>
            <a:ext cx="1088596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투자기업의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법인유형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88" name="직사각형 287"/>
          <p:cNvSpPr/>
          <p:nvPr/>
        </p:nvSpPr>
        <p:spPr>
          <a:xfrm>
            <a:off x="7780289" y="4259416"/>
            <a:ext cx="872540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펀드의 주된</a:t>
            </a:r>
            <a:endParaRPr lang="en-US" altLang="ko-KR" sz="800" b="1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ctr"/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1" name="직사각형 290"/>
          <p:cNvSpPr/>
          <p:nvPr/>
        </p:nvSpPr>
        <p:spPr>
          <a:xfrm>
            <a:off x="487681" y="4545103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1758564" y="4545103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AAA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스타트업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4852500" y="4545103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5855674" y="4545103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특허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5" name="직사각형 294"/>
          <p:cNvSpPr/>
          <p:nvPr/>
        </p:nvSpPr>
        <p:spPr>
          <a:xfrm>
            <a:off x="6691694" y="4545103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7780289" y="4545103"/>
            <a:ext cx="87254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487681" y="4830947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1758564" y="4830947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BBB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호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사모투자전문회사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1" name="직사각형 300"/>
          <p:cNvSpPr/>
          <p:nvPr/>
        </p:nvSpPr>
        <p:spPr>
          <a:xfrm>
            <a:off x="4852500" y="4830947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블라인드펀드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5855674" y="4830947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녹색산업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6691694" y="4830947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04" name="직사각형 303"/>
          <p:cNvSpPr/>
          <p:nvPr/>
        </p:nvSpPr>
        <p:spPr>
          <a:xfrm>
            <a:off x="7780289" y="4830947"/>
            <a:ext cx="87254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07" name="직사각형 306"/>
          <p:cNvSpPr/>
          <p:nvPr/>
        </p:nvSpPr>
        <p:spPr>
          <a:xfrm>
            <a:off x="487681" y="5118511"/>
            <a:ext cx="1270318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가인베스트먼트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8" name="직사각형 307"/>
          <p:cNvSpPr/>
          <p:nvPr/>
        </p:nvSpPr>
        <p:spPr>
          <a:xfrm>
            <a:off x="1758564" y="5118511"/>
            <a:ext cx="16920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CCC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사모투자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합자회사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09" name="직사각형 308"/>
          <p:cNvSpPr/>
          <p:nvPr/>
        </p:nvSpPr>
        <p:spPr>
          <a:xfrm>
            <a:off x="4852500" y="5118511"/>
            <a:ext cx="1002333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프로젝트펀드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0" name="직사각형 309"/>
          <p:cNvSpPr/>
          <p:nvPr/>
        </p:nvSpPr>
        <p:spPr>
          <a:xfrm>
            <a:off x="5855674" y="5118511"/>
            <a:ext cx="83520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프로젝트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1" name="직사각형 310"/>
          <p:cNvSpPr/>
          <p:nvPr/>
        </p:nvSpPr>
        <p:spPr>
          <a:xfrm>
            <a:off x="6691694" y="5118511"/>
            <a:ext cx="1088596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국내설립법인 또는 해외현지법인</a:t>
            </a:r>
          </a:p>
        </p:txBody>
      </p:sp>
      <p:sp>
        <p:nvSpPr>
          <p:cNvPr id="312" name="직사각형 311"/>
          <p:cNvSpPr/>
          <p:nvPr/>
        </p:nvSpPr>
        <p:spPr>
          <a:xfrm>
            <a:off x="7780289" y="5118511"/>
            <a:ext cx="872540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주식 또는 주식연계채권</a:t>
            </a:r>
          </a:p>
        </p:txBody>
      </p:sp>
      <p:sp>
        <p:nvSpPr>
          <p:cNvPr id="315" name="직사각형 314"/>
          <p:cNvSpPr/>
          <p:nvPr/>
        </p:nvSpPr>
        <p:spPr>
          <a:xfrm>
            <a:off x="626747" y="6330537"/>
            <a:ext cx="1080000" cy="144005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6" name="직사각형 315"/>
          <p:cNvSpPr/>
          <p:nvPr/>
        </p:nvSpPr>
        <p:spPr>
          <a:xfrm>
            <a:off x="3450564" y="4259416"/>
            <a:ext cx="1401095" cy="28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b="1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펀드 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법적유형</a:t>
            </a:r>
            <a:endParaRPr lang="ko-KR" altLang="en-US" sz="800" b="1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7" name="직사각형 316"/>
          <p:cNvSpPr/>
          <p:nvPr/>
        </p:nvSpPr>
        <p:spPr>
          <a:xfrm>
            <a:off x="3450564" y="4545103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중소기업창업투자조합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8" name="직사각형 317"/>
          <p:cNvSpPr/>
          <p:nvPr/>
        </p:nvSpPr>
        <p:spPr>
          <a:xfrm>
            <a:off x="3450564" y="4830947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경영참여형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PEF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19" name="직사각형 318"/>
          <p:cNvSpPr/>
          <p:nvPr/>
        </p:nvSpPr>
        <p:spPr>
          <a:xfrm>
            <a:off x="3450564" y="5118511"/>
            <a:ext cx="1401095" cy="28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경영참여형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PEF</a:t>
            </a:r>
            <a:endParaRPr lang="ko-KR" altLang="en-US" sz="800" dirty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324" name="직사각형 323"/>
          <p:cNvSpPr/>
          <p:nvPr/>
        </p:nvSpPr>
        <p:spPr>
          <a:xfrm>
            <a:off x="3176041" y="2355870"/>
            <a:ext cx="944882" cy="18815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US" altLang="ko-KR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ᆞ</a:t>
            </a:r>
            <a:r>
              <a:rPr lang="ko-KR" altLang="en-US" sz="800" dirty="0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투자기업 </a:t>
            </a:r>
            <a:r>
              <a:rPr lang="ko-KR" altLang="en-US" sz="800" dirty="0" err="1" smtClean="0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주유형</a:t>
            </a:r>
            <a:endParaRPr lang="en-US" altLang="ko-KR" sz="800" dirty="0" smtClean="0">
              <a:solidFill>
                <a:schemeClr val="tx1"/>
              </a:solidFill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771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2354</TotalTime>
  <Words>3881</Words>
  <Application>Microsoft Office PowerPoint</Application>
  <PresentationFormat>화면 슬라이드 쇼(4:3)</PresentationFormat>
  <Paragraphs>1690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1" baseType="lpstr">
      <vt:lpstr>굴림</vt:lpstr>
      <vt:lpstr>돋움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김태교</dc:creator>
  <cp:lastModifiedBy>김태교</cp:lastModifiedBy>
  <cp:revision>274</cp:revision>
  <cp:lastPrinted>2017-03-23T01:41:22Z</cp:lastPrinted>
  <dcterms:created xsi:type="dcterms:W3CDTF">2017-03-21T01:07:17Z</dcterms:created>
  <dcterms:modified xsi:type="dcterms:W3CDTF">2017-05-11T07:54:48Z</dcterms:modified>
</cp:coreProperties>
</file>