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7" r:id="rId2"/>
    <p:sldId id="280" r:id="rId3"/>
    <p:sldId id="279" r:id="rId4"/>
    <p:sldId id="282" r:id="rId5"/>
    <p:sldId id="283" r:id="rId6"/>
    <p:sldId id="281" r:id="rId7"/>
    <p:sldId id="278" r:id="rId8"/>
    <p:sldId id="303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300" r:id="rId21"/>
    <p:sldId id="299" r:id="rId22"/>
    <p:sldId id="301" r:id="rId23"/>
    <p:sldId id="302" r:id="rId24"/>
    <p:sldId id="305" r:id="rId2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5FB"/>
    <a:srgbClr val="D0DBF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5" autoAdjust="0"/>
    <p:restoredTop sz="92675" autoAdjust="0"/>
  </p:normalViewPr>
  <p:slideViewPr>
    <p:cSldViewPr snapToGrid="0">
      <p:cViewPr varScale="1">
        <p:scale>
          <a:sx n="112" d="100"/>
          <a:sy n="112" d="100"/>
        </p:scale>
        <p:origin x="20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5392-9670-4AF0-91D4-68164BC74308}" type="datetimeFigureOut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C50A-211F-4245-8C32-A34D36A8EC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DC9B-C03E-46D0-9670-29A29C9F8FE1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26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41223-62DA-4627-85FA-DC8FD3548732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54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5CB9-A0E3-407D-9DCA-EF896DFB98FF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2F6-FAB7-4F08-B6B8-18B6C433DE21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73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22DC-06D8-4E3A-81F9-6C879CC56B3C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941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B31E-6ACF-4FAC-9582-914CC599D7F3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71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A350A-C626-494C-99AD-EE32D6014909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2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AA44-3080-4B83-9CF8-6BE5888B0B25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122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29B-D27E-4BA5-B51E-DD751D2E8A29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90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724-086B-4224-AFBB-C341F0EA34FB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05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F203-614B-45DB-A064-A53D41F34271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47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9C4B-3157-44EC-A120-8D825DE1A4ED}" type="datetime1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222050" y="2476144"/>
            <a:ext cx="6699902" cy="1905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     </a:t>
            </a:r>
            <a:r>
              <a:rPr lang="ko-KR" altLang="en-US" sz="3600" b="1" dirty="0" err="1" smtClean="0">
                <a:solidFill>
                  <a:schemeClr val="tx1"/>
                </a:solidFill>
              </a:rPr>
              <a:t>나슬시스템</a:t>
            </a:r>
            <a:r>
              <a:rPr lang="en-US" altLang="ko-KR" sz="2000" dirty="0" smtClean="0">
                <a:solidFill>
                  <a:schemeClr val="tx1"/>
                </a:solidFill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</a:rPr>
              <a:t>가칭</a:t>
            </a:r>
            <a:r>
              <a:rPr lang="en-US" altLang="ko-KR" sz="2000" dirty="0" smtClean="0">
                <a:solidFill>
                  <a:schemeClr val="tx1"/>
                </a:solidFill>
              </a:rPr>
              <a:t>)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3200" dirty="0" smtClean="0">
                <a:solidFill>
                  <a:schemeClr val="tx1"/>
                </a:solidFill>
              </a:rPr>
              <a:t>&lt;Wireframe work&gt;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</a:rPr>
              <a:t>Ver. </a:t>
            </a:r>
            <a:r>
              <a:rPr lang="en-US" altLang="ko-KR" sz="2000" smtClean="0">
                <a:solidFill>
                  <a:schemeClr val="tx1"/>
                </a:solidFill>
              </a:rPr>
              <a:t>1.0.2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222050" y="5554768"/>
            <a:ext cx="6699902" cy="86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㈜</a:t>
            </a:r>
            <a:r>
              <a:rPr lang="ko-KR" altLang="en-US" dirty="0" err="1" smtClean="0">
                <a:solidFill>
                  <a:schemeClr val="tx1"/>
                </a:solidFill>
              </a:rPr>
              <a:t>한국성장금융투자운용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8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 투자조합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71042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7780289" y="4545103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487681" y="4840568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1758564" y="4840568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339" name="직사각형 338"/>
          <p:cNvSpPr/>
          <p:nvPr/>
        </p:nvSpPr>
        <p:spPr>
          <a:xfrm>
            <a:off x="4852500" y="4840568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5855674" y="48405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341" name="직사각형 340"/>
          <p:cNvSpPr/>
          <p:nvPr/>
        </p:nvSpPr>
        <p:spPr>
          <a:xfrm>
            <a:off x="6691694" y="4840568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42" name="직사각형 341"/>
          <p:cNvSpPr/>
          <p:nvPr/>
        </p:nvSpPr>
        <p:spPr>
          <a:xfrm>
            <a:off x="7780289" y="4840568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43" name="직사각형 342"/>
          <p:cNvSpPr/>
          <p:nvPr/>
        </p:nvSpPr>
        <p:spPr>
          <a:xfrm>
            <a:off x="487681" y="5128132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1758564" y="5128132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345" name="직사각형 344"/>
          <p:cNvSpPr/>
          <p:nvPr/>
        </p:nvSpPr>
        <p:spPr>
          <a:xfrm>
            <a:off x="4852500" y="5128132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</a:p>
        </p:txBody>
      </p:sp>
      <p:sp>
        <p:nvSpPr>
          <p:cNvPr id="346" name="직사각형 345"/>
          <p:cNvSpPr/>
          <p:nvPr/>
        </p:nvSpPr>
        <p:spPr>
          <a:xfrm>
            <a:off x="5855674" y="512813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347" name="직사각형 346"/>
          <p:cNvSpPr/>
          <p:nvPr/>
        </p:nvSpPr>
        <p:spPr>
          <a:xfrm>
            <a:off x="6691694" y="5128132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48" name="직사각형 347"/>
          <p:cNvSpPr/>
          <p:nvPr/>
        </p:nvSpPr>
        <p:spPr>
          <a:xfrm>
            <a:off x="7780289" y="5128132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49" name="직사각형 348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3450564" y="4840568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351" name="직사각형 350"/>
          <p:cNvSpPr/>
          <p:nvPr/>
        </p:nvSpPr>
        <p:spPr>
          <a:xfrm>
            <a:off x="3450564" y="5128132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352" name="직사각형 351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63571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361" name="직사각형 360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8368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71042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7780289" y="4545103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512945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758564" y="512945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203" name="직사각형 202"/>
          <p:cNvSpPr/>
          <p:nvPr/>
        </p:nvSpPr>
        <p:spPr>
          <a:xfrm>
            <a:off x="4852500" y="5129451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5855674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205" name="직사각형 204"/>
          <p:cNvSpPr/>
          <p:nvPr/>
        </p:nvSpPr>
        <p:spPr>
          <a:xfrm>
            <a:off x="6691694" y="5129451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09" name="직사각형 208"/>
          <p:cNvSpPr/>
          <p:nvPr/>
        </p:nvSpPr>
        <p:spPr>
          <a:xfrm>
            <a:off x="7780289" y="5129451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210" name="직사각형 209"/>
          <p:cNvSpPr/>
          <p:nvPr/>
        </p:nvSpPr>
        <p:spPr>
          <a:xfrm>
            <a:off x="487681" y="5417015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758564" y="5417015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260" name="직사각형 259"/>
          <p:cNvSpPr/>
          <p:nvPr/>
        </p:nvSpPr>
        <p:spPr>
          <a:xfrm>
            <a:off x="4852500" y="5417015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</a:p>
        </p:txBody>
      </p:sp>
      <p:sp>
        <p:nvSpPr>
          <p:cNvPr id="261" name="직사각형 260"/>
          <p:cNvSpPr/>
          <p:nvPr/>
        </p:nvSpPr>
        <p:spPr>
          <a:xfrm>
            <a:off x="5855674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262" name="직사각형 261"/>
          <p:cNvSpPr/>
          <p:nvPr/>
        </p:nvSpPr>
        <p:spPr>
          <a:xfrm>
            <a:off x="6691694" y="5417015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63" name="직사각형 262"/>
          <p:cNvSpPr/>
          <p:nvPr/>
        </p:nvSpPr>
        <p:spPr>
          <a:xfrm>
            <a:off x="7780289" y="5417015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264" name="직사각형 263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450564" y="5129451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3450564" y="5417015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267" name="직사각형 266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87681" y="4837774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758564" y="4837774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76" name="직사각형 275"/>
          <p:cNvSpPr/>
          <p:nvPr/>
        </p:nvSpPr>
        <p:spPr>
          <a:xfrm>
            <a:off x="4852500" y="4837774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5855674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녹색산업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6691694" y="4837774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780289" y="4837774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3450564" y="4837774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3571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1741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71042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87681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317177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3234521" y="4545103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4317649" y="4545103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4928596" y="4545103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5549925" y="4544220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283%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317177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3234521" y="5129451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2022-06-28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4317649" y="5129451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4928596" y="5129451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549925" y="5128568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87681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317177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3234521" y="5417015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4317649" y="5417015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928596" y="5417015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5549925" y="5416132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123%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2157084" y="4545103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2157084" y="5129451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2012-06-30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2157084" y="5417015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768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1317177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납입총액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3234521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4317649" y="4259416"/>
            <a:ext cx="6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존속기간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4928596" y="4259416"/>
            <a:ext cx="62132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5549925" y="4258533"/>
            <a:ext cx="68951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Multiple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215708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87681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317177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3234521" y="4837774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2022-03-14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4317649" y="4837774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928596" y="4837774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5549925" y="4836891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171%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2157084" y="4837774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2014-03-15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296778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487681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317177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234521" y="5709686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317649" y="5709686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928596" y="5709686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-14%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5549925" y="5708803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157084" y="5709686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6239437" y="4545103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6239437" y="5129451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6239437" y="5417015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239437" y="4259416"/>
            <a:ext cx="6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투자건수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239437" y="4837774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6239437" y="5709686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6846042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11,300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6846042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16,650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6846042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23,600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846042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46042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18,380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6846042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3,500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674682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30,400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674682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1,730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7674682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11,720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674682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7674682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24,100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674682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8508829" y="4545103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508829" y="5129451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8508829" y="5417015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8508829" y="4259416"/>
            <a:ext cx="144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8508829" y="4837774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8508829" y="5709686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193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71042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1090019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2604290" y="4259416"/>
            <a:ext cx="1007134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33883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3611424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5124829" y="4259416"/>
            <a:ext cx="100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6131424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7644829" y="4259416"/>
            <a:ext cx="100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487681" y="4259416"/>
            <a:ext cx="60741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우선손실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충당액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1095100" y="4545103"/>
            <a:ext cx="150483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2597234" y="4545103"/>
            <a:ext cx="101699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3615637" y="4545103"/>
            <a:ext cx="15084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카기금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5123423" y="4544219"/>
            <a:ext cx="1004509" cy="2888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6,000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484553" y="4545103"/>
            <a:ext cx="61054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6127932" y="4545103"/>
            <a:ext cx="150778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하공제회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7642274" y="4545103"/>
            <a:ext cx="10148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1095100" y="4834742"/>
            <a:ext cx="150483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2597234" y="4834742"/>
            <a:ext cx="101699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3615637" y="4834742"/>
            <a:ext cx="15084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UUU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5123423" y="4833858"/>
            <a:ext cx="1004509" cy="2888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2,200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484553" y="4834742"/>
            <a:ext cx="61054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6127932" y="4834742"/>
            <a:ext cx="150778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한국모태펀드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642274" y="4834742"/>
            <a:ext cx="10148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5,800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67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2597256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487681" y="512945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597256" y="512945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CCC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합자회사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487681" y="5417015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2597256" y="5417015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4837774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2597256" y="4837774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11" name="직사각형 210"/>
          <p:cNvSpPr/>
          <p:nvPr/>
        </p:nvSpPr>
        <p:spPr>
          <a:xfrm>
            <a:off x="1757999" y="4545103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1757999" y="5129451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757999" y="5417015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고유계정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1757999" y="4837774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292748" y="4545103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고고고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292748" y="5129451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거거거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4292748" y="5417015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두두두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292748" y="4837774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5853986" y="4545103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3986" y="5129451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특수목적법인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5853986" y="5417015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2" name="직사각형 271"/>
          <p:cNvSpPr/>
          <p:nvPr/>
        </p:nvSpPr>
        <p:spPr>
          <a:xfrm>
            <a:off x="5853986" y="4837774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49620" y="4545103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온라인서비스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949620" y="5129451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소재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금속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비금속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6949620" y="5417015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미디어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게임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949620" y="4837774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디스플레이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8049617" y="4545103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8049617" y="5129451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2013-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8049617" y="5417015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8049617" y="4837774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378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487681" y="483928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597256" y="483928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GGG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 투자펀드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4546980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2597256" y="4546980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60" name="직사각형 259"/>
          <p:cNvSpPr/>
          <p:nvPr/>
        </p:nvSpPr>
        <p:spPr>
          <a:xfrm>
            <a:off x="1757999" y="4839281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1757999" y="4546980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292748" y="4839281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292748" y="4546980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3986" y="4839281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특수목적법인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5853986" y="4546980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4" name="직사각형 273"/>
          <p:cNvSpPr/>
          <p:nvPr/>
        </p:nvSpPr>
        <p:spPr>
          <a:xfrm>
            <a:off x="6949620" y="4839281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949620" y="4546980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8049617" y="4839281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8049617" y="4546980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64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35350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324719" y="4259416"/>
            <a:ext cx="732504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060715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045953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투자원금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6949445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8041533" y="4259416"/>
            <a:ext cx="6112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142461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435551" y="4259416"/>
            <a:ext cx="88742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53205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투자금액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90" y="4259416"/>
            <a:ext cx="10474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487681" y="4839281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CB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487681" y="4546980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487681" y="5421293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7681" y="5128992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CB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487681" y="5709293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보통주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1528567" y="4839281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528567" y="4546980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1528567" y="5421293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1528567" y="5128992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528567" y="5709293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2433805" y="4839281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2433805" y="4546980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433805" y="5421293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2433805" y="5128992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2433805" y="5709293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3321227" y="4839281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75.0%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3321227" y="4546980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3321227" y="5421293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2.2%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3321227" y="5128992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80.0%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3321227" y="5709293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103.2%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056215" y="4839281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2015-11-20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4056215" y="4546980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2015-07-03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056215" y="5421293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2015-09-03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4056215" y="5128992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2014-06-13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4056215" y="5709293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2014-08-11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5154920" y="4839281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5154920" y="4546980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1,170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5154920" y="5421293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2,730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5154920" y="5128992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154920" y="5709293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5,010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6039482" y="4839281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6039482" y="4546980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6039482" y="5421293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6039482" y="5128992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6039482" y="5709293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6945953" y="4839281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68" name="직사각형 267"/>
          <p:cNvSpPr/>
          <p:nvPr/>
        </p:nvSpPr>
        <p:spPr>
          <a:xfrm>
            <a:off x="6945953" y="4546980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945953" y="5421293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1" name="직사각형 270"/>
          <p:cNvSpPr/>
          <p:nvPr/>
        </p:nvSpPr>
        <p:spPr>
          <a:xfrm>
            <a:off x="6945953" y="5128992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45953" y="5709293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5" name="직사각형 274"/>
          <p:cNvSpPr/>
          <p:nvPr/>
        </p:nvSpPr>
        <p:spPr>
          <a:xfrm>
            <a:off x="8041533" y="4839281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8041533" y="4546980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8041533" y="5421293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041533" y="5128992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8041533" y="5709293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1213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487681" y="4545103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2654988" y="4545103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1751496" y="4545103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3924698" y="4545103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511285" y="4545103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267689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7941581" y="4545103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5425505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102889" y="4545103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487681" y="5705895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2654988" y="5705895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1751496" y="5705895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3924698" y="5705895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0.6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4511285" y="570589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6267689" y="570589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7941581" y="570589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5425505" y="570589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7102889" y="570589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487681" y="599101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2654988" y="599101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1751496" y="599101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3924698" y="599101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4511285" y="599101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267689" y="599101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7941581" y="599101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5425505" y="599101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102889" y="599101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487681" y="4836126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654988" y="4836126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751496" y="4836126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19" name="직사각형 318"/>
          <p:cNvSpPr/>
          <p:nvPr/>
        </p:nvSpPr>
        <p:spPr>
          <a:xfrm>
            <a:off x="3924698" y="4836126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511285" y="4836126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6267689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941581" y="4836126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5425505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102889" y="4836126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487681" y="512714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2654988" y="512714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751496" y="512714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28" name="직사각형 327"/>
          <p:cNvSpPr/>
          <p:nvPr/>
        </p:nvSpPr>
        <p:spPr>
          <a:xfrm>
            <a:off x="3924698" y="512714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511285" y="51271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267689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7941581" y="51271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425505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102889" y="51271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87681" y="5417185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2654988" y="5417185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751496" y="5417185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37" name="직사각형 336"/>
          <p:cNvSpPr/>
          <p:nvPr/>
        </p:nvSpPr>
        <p:spPr>
          <a:xfrm>
            <a:off x="3924698" y="5417185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511285" y="541718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6267689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941581" y="541718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5425505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102889" y="541718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87681" y="6282336"/>
            <a:ext cx="1263816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2654988" y="6282336"/>
            <a:ext cx="1269709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751496" y="6282336"/>
            <a:ext cx="90646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3924698" y="6282336"/>
            <a:ext cx="586588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511285" y="6282336"/>
            <a:ext cx="91422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6267689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941581" y="6282336"/>
            <a:ext cx="717711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425505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102889" y="6282336"/>
            <a:ext cx="83615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365203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8" y="4259416"/>
            <a:ext cx="84880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44121" y="4258260"/>
            <a:ext cx="7151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486988" y="4545103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2654377" y="4545103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1759254" y="4545103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3928326" y="4545103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519043" y="4545103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267689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7941581" y="4545103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5433263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102889" y="4545103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486988" y="4836126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654377" y="4836126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759254" y="4836126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19" name="직사각형 318"/>
          <p:cNvSpPr/>
          <p:nvPr/>
        </p:nvSpPr>
        <p:spPr>
          <a:xfrm>
            <a:off x="3928326" y="4836126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519043" y="4836126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6267689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941581" y="4836126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5433263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102889" y="4836126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486988" y="5127149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2654377" y="5127149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759254" y="5127149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28" name="직사각형 327"/>
          <p:cNvSpPr/>
          <p:nvPr/>
        </p:nvSpPr>
        <p:spPr>
          <a:xfrm>
            <a:off x="3928326" y="5127149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519043" y="51271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267689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7941581" y="51271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433263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102889" y="51271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86988" y="5417185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2654377" y="5417185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759254" y="5417185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37" name="직사각형 336"/>
          <p:cNvSpPr/>
          <p:nvPr/>
        </p:nvSpPr>
        <p:spPr>
          <a:xfrm>
            <a:off x="3928326" y="5417185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519043" y="541718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6267689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941581" y="541718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5433263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102889" y="541718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3457633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87681" y="6282336"/>
            <a:ext cx="1263816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2654988" y="6282336"/>
            <a:ext cx="1269709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751496" y="6282336"/>
            <a:ext cx="90646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3924698" y="6282336"/>
            <a:ext cx="586588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511285" y="6282336"/>
            <a:ext cx="91422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6267689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941581" y="6282336"/>
            <a:ext cx="717711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425505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102889" y="6282336"/>
            <a:ext cx="83615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10" name="직사각형 209"/>
          <p:cNvSpPr/>
          <p:nvPr/>
        </p:nvSpPr>
        <p:spPr>
          <a:xfrm>
            <a:off x="487681" y="5120574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2654988" y="5120574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1751496" y="5120574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박◯◯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3924698" y="5120574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0.4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4511285" y="5120574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6267689" y="51205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7941581" y="5120574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425505" y="51205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7102889" y="5120574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487681" y="541444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2654988" y="541444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1751496" y="541444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3924698" y="541444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4511285" y="54144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267689" y="54144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7941581" y="54144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고유계정</a:t>
            </a:r>
          </a:p>
        </p:txBody>
      </p:sp>
      <p:sp>
        <p:nvSpPr>
          <p:cNvPr id="228" name="직사각형 227"/>
          <p:cNvSpPr/>
          <p:nvPr/>
        </p:nvSpPr>
        <p:spPr>
          <a:xfrm>
            <a:off x="5425505" y="54144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7102889" y="54144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487681" y="5705412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654988" y="5705412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1751496" y="5705412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3924698" y="5705412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4511285" y="5705412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6267689" y="570541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7941581" y="5705412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5425505" y="570541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7102889" y="5705412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487681" y="5995601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2654988" y="5995601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751496" y="5995601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3924698" y="5995601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511285" y="5995601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6267689" y="599560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7941581" y="5995601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425505" y="599560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7102889" y="5995601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487681" y="4542268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2654988" y="4542268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751496" y="4542268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3924698" y="4542268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0.6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4511285" y="4542268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267689" y="45422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7941581" y="4542268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5425505" y="45422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7102889" y="4542268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487681" y="4827392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2654988" y="4827392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751496" y="4827392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3924698" y="4827392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4511285" y="4827392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267689" y="482739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>
            <a:off x="7941581" y="4827392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5425505" y="482739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7102889" y="4827392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2168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DB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 프로세스 개요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35836" y="461474"/>
            <a:ext cx="8272330" cy="5849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1. </a:t>
            </a:r>
            <a:r>
              <a:rPr lang="ko-KR" altLang="en-US" dirty="0" smtClean="0">
                <a:solidFill>
                  <a:schemeClr val="tx1"/>
                </a:solidFill>
              </a:rPr>
              <a:t>운용사의 제안서 </a:t>
            </a:r>
            <a:r>
              <a:rPr lang="en-US" altLang="ko-KR" dirty="0" smtClean="0">
                <a:solidFill>
                  <a:schemeClr val="tx1"/>
                </a:solidFill>
              </a:rPr>
              <a:t>raw data(*.</a:t>
            </a:r>
            <a:r>
              <a:rPr lang="en-US" altLang="ko-KR" dirty="0" err="1" smtClean="0">
                <a:solidFill>
                  <a:schemeClr val="tx1"/>
                </a:solidFill>
              </a:rPr>
              <a:t>xlsx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를 </a:t>
            </a:r>
            <a:r>
              <a:rPr lang="en-US" altLang="ko-KR" dirty="0" smtClean="0">
                <a:solidFill>
                  <a:schemeClr val="tx1"/>
                </a:solidFill>
              </a:rPr>
              <a:t>ERP </a:t>
            </a:r>
            <a:r>
              <a:rPr lang="ko-KR" altLang="en-US" dirty="0" smtClean="0">
                <a:solidFill>
                  <a:schemeClr val="tx1"/>
                </a:solidFill>
              </a:rPr>
              <a:t>상에 업로드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2. ERP </a:t>
            </a:r>
            <a:r>
              <a:rPr lang="ko-KR" altLang="en-US" dirty="0" smtClean="0">
                <a:solidFill>
                  <a:schemeClr val="tx1"/>
                </a:solidFill>
              </a:rPr>
              <a:t>상에서 검색 조건 별로 검색 대상에 해당하는 </a:t>
            </a:r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  <a:r>
              <a:rPr lang="ko-KR" altLang="en-US" dirty="0" smtClean="0">
                <a:solidFill>
                  <a:schemeClr val="tx1"/>
                </a:solidFill>
              </a:rPr>
              <a:t> 전부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</a:t>
            </a:r>
            <a:r>
              <a:rPr lang="ko-KR" altLang="en-US" sz="1600" dirty="0" smtClean="0">
                <a:solidFill>
                  <a:schemeClr val="tx1"/>
                </a:solidFill>
              </a:rPr>
              <a:t>모든 운용사의 검색 조건 별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r>
              <a:rPr lang="ko-KR" altLang="en-US" sz="1600" dirty="0" smtClean="0">
                <a:solidFill>
                  <a:schemeClr val="tx1"/>
                </a:solidFill>
              </a:rPr>
              <a:t>가 검색 대상에서 모두 표시됨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</a:t>
            </a:r>
            <a:r>
              <a:rPr lang="ko-KR" altLang="en-US" sz="1600" dirty="0" smtClean="0">
                <a:solidFill>
                  <a:schemeClr val="tx1"/>
                </a:solidFill>
              </a:rPr>
              <a:t>날짜 관련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r>
              <a:rPr lang="ko-KR" altLang="en-US" sz="1600" dirty="0" smtClean="0">
                <a:solidFill>
                  <a:schemeClr val="tx1"/>
                </a:solidFill>
              </a:rPr>
              <a:t>는 제외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3. </a:t>
            </a:r>
            <a:r>
              <a:rPr lang="ko-KR" altLang="en-US" dirty="0" smtClean="0">
                <a:solidFill>
                  <a:schemeClr val="tx1"/>
                </a:solidFill>
              </a:rPr>
              <a:t>검색 시 필요한 </a:t>
            </a:r>
            <a:r>
              <a:rPr lang="en-US" altLang="ko-KR" dirty="0" smtClean="0">
                <a:solidFill>
                  <a:schemeClr val="tx1"/>
                </a:solidFill>
              </a:rPr>
              <a:t>UI</a:t>
            </a:r>
            <a:r>
              <a:rPr lang="ko-KR" altLang="en-US" dirty="0" smtClean="0">
                <a:solidFill>
                  <a:schemeClr val="tx1"/>
                </a:solidFill>
              </a:rPr>
              <a:t>에 맞게 </a:t>
            </a:r>
            <a:r>
              <a:rPr lang="en-US" altLang="ko-KR" dirty="0" smtClean="0">
                <a:solidFill>
                  <a:schemeClr val="tx1"/>
                </a:solidFill>
              </a:rPr>
              <a:t>data </a:t>
            </a:r>
            <a:r>
              <a:rPr lang="ko-KR" altLang="en-US" dirty="0" smtClean="0">
                <a:solidFill>
                  <a:schemeClr val="tx1"/>
                </a:solidFill>
              </a:rPr>
              <a:t>표시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data </a:t>
            </a:r>
            <a:r>
              <a:rPr lang="ko-KR" altLang="en-US" sz="1600" dirty="0" smtClean="0">
                <a:solidFill>
                  <a:schemeClr val="tx1"/>
                </a:solidFill>
              </a:rPr>
              <a:t>별 </a:t>
            </a:r>
            <a:r>
              <a:rPr lang="en-US" altLang="ko-KR" sz="1600" dirty="0" smtClean="0">
                <a:solidFill>
                  <a:schemeClr val="tx1"/>
                </a:solidFill>
              </a:rPr>
              <a:t>Excel </a:t>
            </a:r>
            <a:r>
              <a:rPr lang="ko-KR" altLang="en-US" sz="1600" dirty="0" smtClean="0">
                <a:solidFill>
                  <a:schemeClr val="tx1"/>
                </a:solidFill>
              </a:rPr>
              <a:t>상의 영역 구분은 </a:t>
            </a:r>
            <a:r>
              <a:rPr lang="en-US" altLang="ko-KR" sz="1600" dirty="0" smtClean="0">
                <a:solidFill>
                  <a:schemeClr val="tx1"/>
                </a:solidFill>
              </a:rPr>
              <a:t>p3~5</a:t>
            </a:r>
            <a:r>
              <a:rPr lang="ko-KR" altLang="en-US" sz="1600" dirty="0" smtClean="0">
                <a:solidFill>
                  <a:schemeClr val="tx1"/>
                </a:solidFill>
              </a:rPr>
              <a:t>의 </a:t>
            </a:r>
            <a:r>
              <a:rPr lang="en-US" altLang="ko-KR" sz="1600" dirty="0" smtClean="0">
                <a:solidFill>
                  <a:schemeClr val="tx1"/>
                </a:solidFill>
              </a:rPr>
              <a:t>[</a:t>
            </a:r>
            <a:r>
              <a:rPr lang="ko-KR" altLang="en-US" sz="1600" dirty="0" smtClean="0">
                <a:solidFill>
                  <a:schemeClr val="tx1"/>
                </a:solidFill>
              </a:rPr>
              <a:t>기능 구성도</a:t>
            </a:r>
            <a:r>
              <a:rPr lang="en-US" altLang="ko-KR" sz="1600" dirty="0" smtClean="0">
                <a:solidFill>
                  <a:schemeClr val="tx1"/>
                </a:solidFill>
              </a:rPr>
              <a:t>]</a:t>
            </a:r>
            <a:r>
              <a:rPr lang="ko-KR" altLang="en-US" sz="1600" dirty="0" smtClean="0">
                <a:solidFill>
                  <a:schemeClr val="tx1"/>
                </a:solidFill>
              </a:rPr>
              <a:t> 참조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</a:t>
            </a:r>
            <a:r>
              <a:rPr lang="ko-KR" altLang="en-US" sz="1600" dirty="0" smtClean="0">
                <a:solidFill>
                  <a:schemeClr val="tx1"/>
                </a:solidFill>
              </a:rPr>
              <a:t>매크로 </a:t>
            </a:r>
            <a:r>
              <a:rPr lang="en-US" altLang="ko-KR" sz="1600" dirty="0" smtClean="0">
                <a:solidFill>
                  <a:schemeClr val="tx1"/>
                </a:solidFill>
              </a:rPr>
              <a:t>Module</a:t>
            </a:r>
            <a:r>
              <a:rPr lang="ko-KR" altLang="en-US" sz="1600" dirty="0" smtClean="0">
                <a:solidFill>
                  <a:schemeClr val="tx1"/>
                </a:solidFill>
              </a:rPr>
              <a:t>에 대한 코드 필요 시 참조</a:t>
            </a:r>
            <a:endParaRPr lang="en-US" altLang="ko-KR" sz="1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※ </a:t>
            </a:r>
            <a:r>
              <a:rPr lang="ko-KR" altLang="en-US" dirty="0" smtClean="0">
                <a:solidFill>
                  <a:schemeClr val="tx1"/>
                </a:solidFill>
              </a:rPr>
              <a:t>검색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조건 별 </a:t>
            </a:r>
            <a:r>
              <a:rPr lang="en-US" altLang="ko-KR" dirty="0" smtClean="0">
                <a:solidFill>
                  <a:schemeClr val="tx1"/>
                </a:solidFill>
              </a:rPr>
              <a:t>UI</a:t>
            </a:r>
            <a:r>
              <a:rPr lang="ko-KR" altLang="en-US" dirty="0" smtClean="0">
                <a:solidFill>
                  <a:schemeClr val="tx1"/>
                </a:solidFill>
              </a:rPr>
              <a:t>는 </a:t>
            </a:r>
            <a:r>
              <a:rPr lang="en-US" altLang="ko-KR" dirty="0" smtClean="0">
                <a:solidFill>
                  <a:schemeClr val="tx1"/>
                </a:solidFill>
              </a:rPr>
              <a:t>p8</a:t>
            </a:r>
            <a:r>
              <a:rPr lang="ko-KR" altLang="en-US" dirty="0" smtClean="0">
                <a:solidFill>
                  <a:schemeClr val="tx1"/>
                </a:solidFill>
              </a:rPr>
              <a:t>부터 참고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p8~9 :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재무현황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p10~14 :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</a:rPr>
              <a:t> 펀드현황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p15~17 :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</a:rPr>
              <a:t> 투자현황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p18~20 : </a:t>
            </a:r>
            <a:r>
              <a:rPr lang="ko-KR" altLang="en-US" sz="1600" dirty="0" smtClean="0">
                <a:solidFill>
                  <a:schemeClr val="tx1"/>
                </a:solidFill>
              </a:rPr>
              <a:t>핵심인력 투자현황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p21~24 : </a:t>
            </a:r>
            <a:r>
              <a:rPr lang="ko-KR" altLang="en-US" sz="1600" dirty="0" smtClean="0">
                <a:solidFill>
                  <a:schemeClr val="tx1"/>
                </a:solidFill>
              </a:rPr>
              <a:t>정보 표시 </a:t>
            </a:r>
            <a:r>
              <a:rPr lang="en-US" altLang="ko-KR" sz="1600" dirty="0" smtClean="0">
                <a:solidFill>
                  <a:schemeClr val="tx1"/>
                </a:solidFill>
              </a:rPr>
              <a:t>Tab</a:t>
            </a:r>
            <a:r>
              <a:rPr lang="en-US" altLang="ko-KR" sz="1600" dirty="0">
                <a:solidFill>
                  <a:schemeClr val="tx1"/>
                </a:solidFill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</a:rPr>
              <a:t>컬럼</a:t>
            </a:r>
            <a:r>
              <a:rPr lang="en-US" altLang="ko-KR" sz="1600" dirty="0" smtClean="0">
                <a:solidFill>
                  <a:schemeClr val="tx1"/>
                </a:solidFill>
              </a:rPr>
              <a:t>) </a:t>
            </a:r>
            <a:r>
              <a:rPr lang="ko-KR" altLang="en-US" sz="1600" dirty="0" smtClean="0">
                <a:solidFill>
                  <a:schemeClr val="tx1"/>
                </a:solidFill>
              </a:rPr>
              <a:t>선택</a:t>
            </a:r>
            <a:endParaRPr lang="en-US" altLang="ko-K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28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7749825" y="2584307"/>
            <a:ext cx="1404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6841507" y="206504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841507" y="2259858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유동비율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6841507" y="245467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부채비율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6841507" y="2649482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841507" y="284429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41507" y="303910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자기자본순이익률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636042" y="325922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636042" y="3475301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7216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199825" y="2134307"/>
            <a:ext cx="504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841507" y="227014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841507" y="246495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41507" y="265976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6841507" y="2854579"/>
            <a:ext cx="1404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6841507" y="304939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투자기업의 주된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6841507" y="3244203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펀드의 주된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6841507" y="3443304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1399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343825" y="2067221"/>
            <a:ext cx="216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6636042" y="1778372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6636042" y="199444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6636042" y="221052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6841507" y="240687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6841507" y="26016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6841507" y="2796498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841507" y="2998775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841507" y="3193587"/>
            <a:ext cx="1476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주요산업분야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6841507" y="339694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6841507" y="358468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4259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710420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710420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271825" y="2310135"/>
            <a:ext cx="36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6636042" y="176982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6636042" y="198590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841507" y="218468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841507" y="237949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6841507" y="257430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6841507" y="2769119"/>
            <a:ext cx="1404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6841507" y="296393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발굴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6841507" y="3158743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사후관리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841507" y="3357844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회수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41507" y="355506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9762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222050" y="2476144"/>
            <a:ext cx="6699902" cy="1905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     </a:t>
            </a:r>
            <a:r>
              <a:rPr lang="en-US" altLang="ko-KR" sz="3600" b="1" dirty="0" smtClean="0">
                <a:solidFill>
                  <a:schemeClr val="tx1"/>
                </a:solidFill>
              </a:rPr>
              <a:t>End of Document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222050" y="5554768"/>
            <a:ext cx="6699902" cy="86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㈜</a:t>
            </a:r>
            <a:r>
              <a:rPr lang="ko-KR" altLang="en-US" dirty="0" err="1" smtClean="0">
                <a:solidFill>
                  <a:schemeClr val="tx1"/>
                </a:solidFill>
              </a:rPr>
              <a:t>한국성장금융투자운용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5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161596"/>
              </p:ext>
            </p:extLst>
          </p:nvPr>
        </p:nvGraphicFramePr>
        <p:xfrm>
          <a:off x="432000" y="451309"/>
          <a:ext cx="8280000" cy="6160740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44967324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420082436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102679">
                <a:tc rowSpan="7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기본정보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운용사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’\C11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76267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주주구성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주주명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’\(C26:C29)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3880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지분율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’\(D26:D29)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85292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업력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설립일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’\H11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467468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펀드운용 업무 시작일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’\I11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24826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운용펀드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최초결성일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’\J11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3843"/>
                  </a:ext>
                </a:extLst>
              </a:tr>
              <a:tr h="16363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인원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펀드운용 담당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인력수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’\O11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510081"/>
                  </a:ext>
                </a:extLst>
              </a:tr>
              <a:tr h="109093">
                <a:tc rowSpan="6"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endParaRPr lang="ko-KR" altLang="en-US" sz="10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가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결산일자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’\(C11:C999)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479312"/>
                  </a:ext>
                </a:extLst>
              </a:tr>
              <a:tr h="109093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유동비율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550288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부채비율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1084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자본충실률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’\(O11:O999)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77856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영업수지율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2946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자기자본순이익률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371893"/>
                  </a:ext>
                </a:extLst>
              </a:tr>
              <a:tr h="150046">
                <a:tc rowSpan="16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펀드명칭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’\(D11:D999)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84891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펀드개요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법적유형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31040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’\(H11:H999)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93694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결성목적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주요투자대상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’\(I11:I999)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940134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투자기업의 주된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6859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펀드의 주된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41561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펀드규모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395092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납입총액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12383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존속기간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결성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12712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해산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02367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존속기간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2834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펀드수익률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’\(U11:U999)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57391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Multiple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’\(V11:V999)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84719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 및 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투자건수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’\(W11:W999)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49246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’\(X11:X999)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46003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’\(Y11:Y999)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49775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- 1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247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4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20076"/>
              </p:ext>
            </p:extLst>
          </p:nvPr>
        </p:nvGraphicFramePr>
        <p:xfrm>
          <a:off x="432000" y="452246"/>
          <a:ext cx="8280000" cy="5750024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66971154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44967324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205200">
                <a:tc rowSpan="17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제안사 펀드현황</a:t>
                      </a: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미회수투자자산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 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’\(Z11:Z999)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210767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가치 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’\(AA11:AA999)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0187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순자산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순자산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’\(AH11:AH999)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12099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유지율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설립 시 핵심운용인력수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’\(AV11:AV999)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75748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유출 횟수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’\(AW11:AW999)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88548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유지율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’\(AX11:AX999)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3941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’\(AZ11:AZ999)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11115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우선손실충당액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’\(BA11:BA999)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94263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공동운용사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운용사명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’\(BB11:BB999)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89966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’\(BC11:BC999)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14259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우선손실충당액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’\(BD11:BD999)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969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’\(BH11:BH999)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47256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’\(BI11:BI999)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8845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’\(BJ11:BJ999)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75560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’\(BK11:BK999)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89791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’\(BL11:BL999)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28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’\(BM11:BM999)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345529"/>
                  </a:ext>
                </a:extLst>
              </a:tr>
              <a:tr h="205200">
                <a:tc rowSpan="10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투자현항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’\(D11:D999)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46384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’\(E11:E999)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23648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’\(H11:H999)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8163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주요산업분야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’\(I11:I999)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127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투자일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91378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53851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투자금액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03543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78097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투자수익률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IRR)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58134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- 2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31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5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41734"/>
              </p:ext>
            </p:extLst>
          </p:nvPr>
        </p:nvGraphicFramePr>
        <p:xfrm>
          <a:off x="432000" y="452246"/>
          <a:ext cx="8280000" cy="5750024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586224857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44967324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994876029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150046">
                <a:tc rowSpan="5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투자현항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회수투자자산 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최종회수일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47256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884548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’\(R11:R999)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755605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회수방법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’\(S11:S999)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979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투자기간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’\(T11:T999)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028340"/>
                  </a:ext>
                </a:extLst>
              </a:tr>
              <a:tr h="150046">
                <a:tc rowSpan="2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운용인력 개요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성명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’\(E11:E999)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46407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재직회사명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1415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담당기간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67727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‘=(I??-H??)/365’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적용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행 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11~999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72718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6690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발굴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투자검토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29871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사후관리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5709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34464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23648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’\(O11:O999)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1630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270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설립일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’\(AK11:AK999)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70596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투자일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’\(R11:R999)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91378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투자형태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’\(S11:S999)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7078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투자금액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’\(T11:T999)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5385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회수여부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’\(U11:U999)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49521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투자수익률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IRR)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’\(V11:V999)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03543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회수투자자산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최종회수일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’\(W11:W999)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90516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’\(X11:X999)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6905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’\(Y11:Y999)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1922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회수방법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’\(Z11:Z999)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78743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투자기간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’\(AA11:AA999)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745093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- 3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2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Wireframe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참고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UI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60" y="464931"/>
            <a:ext cx="8374880" cy="592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1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487681" y="4550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1758564" y="4550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2016-12-31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8385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6737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089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3441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156%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175321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87681" y="4838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758564" y="4838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385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6737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5089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441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129%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175321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87681" y="5126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1758564" y="5126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385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350%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36737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45089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117.4%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441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139.5%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6175321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260" name="직선 연결선 259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직사각형 260"/>
          <p:cNvSpPr/>
          <p:nvPr/>
        </p:nvSpPr>
        <p:spPr>
          <a:xfrm>
            <a:off x="3180897" y="159659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125779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5120271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67" name="그룹 266"/>
          <p:cNvGrpSpPr/>
          <p:nvPr/>
        </p:nvGrpSpPr>
        <p:grpSpPr>
          <a:xfrm>
            <a:off x="4717814" y="1607411"/>
            <a:ext cx="180000" cy="166520"/>
            <a:chOff x="2253583" y="2093531"/>
            <a:chExt cx="180000" cy="166520"/>
          </a:xfrm>
        </p:grpSpPr>
        <p:sp>
          <p:nvSpPr>
            <p:cNvPr id="268" name="직사각형 26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9" name="이등변 삼각형 26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이등변 삼각형 26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직사각형 27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5718966" y="1607411"/>
            <a:ext cx="180000" cy="166520"/>
            <a:chOff x="2253583" y="2093531"/>
            <a:chExt cx="180000" cy="166520"/>
          </a:xfrm>
        </p:grpSpPr>
        <p:sp>
          <p:nvSpPr>
            <p:cNvPr id="273" name="직사각형 27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4" name="이등변 삼각형 27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이등변 삼각형 27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7" name="직사각형 276"/>
          <p:cNvSpPr/>
          <p:nvPr/>
        </p:nvSpPr>
        <p:spPr>
          <a:xfrm>
            <a:off x="4886352" y="1607316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grpSp>
        <p:nvGrpSpPr>
          <p:cNvPr id="278" name="그룹 277"/>
          <p:cNvGrpSpPr/>
          <p:nvPr/>
        </p:nvGrpSpPr>
        <p:grpSpPr>
          <a:xfrm>
            <a:off x="6233337" y="1607308"/>
            <a:ext cx="107084" cy="155992"/>
            <a:chOff x="4484914" y="1114697"/>
            <a:chExt cx="144000" cy="209769"/>
          </a:xfrm>
        </p:grpSpPr>
        <p:sp>
          <p:nvSpPr>
            <p:cNvPr id="279" name="직사각형 2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80" name="타원 2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2" name="직사각형 281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065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487681" y="4550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1758564" y="4550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2016-12-31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8385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6737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089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3441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156%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175321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87681" y="4838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758564" y="4838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385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6737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5089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441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129%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175321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87681" y="5126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1758564" y="5126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385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350%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36737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45089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117.4%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441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139.5%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6175321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260" name="직선 연결선 259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직사각형 260"/>
          <p:cNvSpPr/>
          <p:nvPr/>
        </p:nvSpPr>
        <p:spPr>
          <a:xfrm>
            <a:off x="3180897" y="159659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125779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5120271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67" name="그룹 266"/>
          <p:cNvGrpSpPr/>
          <p:nvPr/>
        </p:nvGrpSpPr>
        <p:grpSpPr>
          <a:xfrm>
            <a:off x="4717814" y="1607411"/>
            <a:ext cx="180000" cy="166520"/>
            <a:chOff x="2253583" y="2093531"/>
            <a:chExt cx="180000" cy="166520"/>
          </a:xfrm>
        </p:grpSpPr>
        <p:sp>
          <p:nvSpPr>
            <p:cNvPr id="268" name="직사각형 26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9" name="이등변 삼각형 26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이등변 삼각형 26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직사각형 27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5718966" y="1607411"/>
            <a:ext cx="180000" cy="166520"/>
            <a:chOff x="2253583" y="2093531"/>
            <a:chExt cx="180000" cy="166520"/>
          </a:xfrm>
        </p:grpSpPr>
        <p:sp>
          <p:nvSpPr>
            <p:cNvPr id="273" name="직사각형 27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4" name="이등변 삼각형 27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이등변 삼각형 27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7" name="직사각형 276"/>
          <p:cNvSpPr/>
          <p:nvPr/>
        </p:nvSpPr>
        <p:spPr>
          <a:xfrm>
            <a:off x="4886352" y="1607316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grpSp>
        <p:nvGrpSpPr>
          <p:cNvPr id="278" name="그룹 277"/>
          <p:cNvGrpSpPr/>
          <p:nvPr/>
        </p:nvGrpSpPr>
        <p:grpSpPr>
          <a:xfrm>
            <a:off x="6233337" y="1607308"/>
            <a:ext cx="107084" cy="155992"/>
            <a:chOff x="4484914" y="1114697"/>
            <a:chExt cx="144000" cy="209769"/>
          </a:xfrm>
        </p:grpSpPr>
        <p:sp>
          <p:nvSpPr>
            <p:cNvPr id="279" name="직사각형 2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80" name="타원 2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2" name="직사각형 281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1567542" y="1314183"/>
            <a:ext cx="2757956" cy="12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 rot="5400000">
            <a:off x="3747110" y="1751002"/>
            <a:ext cx="10080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178257" y="131985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4178257" y="21789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1567542" y="1314227"/>
            <a:ext cx="2757956" cy="100867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1568720" y="1325446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1568720" y="1522952"/>
            <a:ext cx="2610000" cy="188150"/>
          </a:xfrm>
          <a:prstGeom prst="rect">
            <a:avLst/>
          </a:prstGeom>
          <a:solidFill>
            <a:srgbClr val="EFF5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568720" y="1719690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568720" y="1916563"/>
            <a:ext cx="2610000" cy="188150"/>
          </a:xfrm>
          <a:prstGeom prst="rect">
            <a:avLst/>
          </a:prstGeom>
          <a:solidFill>
            <a:srgbClr val="EFF5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라인베스트먼트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1568720" y="2114437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마인베스트먼트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0" name="직사각형 119"/>
          <p:cNvSpPr/>
          <p:nvPr/>
        </p:nvSpPr>
        <p:spPr>
          <a:xfrm rot="5400000">
            <a:off x="4125110" y="1518679"/>
            <a:ext cx="252000" cy="14570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064236" y="2385643"/>
            <a:ext cx="720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전체선택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745189" y="2360005"/>
            <a:ext cx="576000" cy="21600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확인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5162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5148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22661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72443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997335" y="1342561"/>
            <a:ext cx="1467396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12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⊙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71042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71042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780289" y="4259416"/>
            <a:ext cx="8725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780289" y="4545103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487681" y="48309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1758564" y="4830947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4852500" y="4830947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5855674" y="48309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녹색산업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6691694" y="4830947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04" name="직사각형 303"/>
          <p:cNvSpPr/>
          <p:nvPr/>
        </p:nvSpPr>
        <p:spPr>
          <a:xfrm>
            <a:off x="7780289" y="4830947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07" name="직사각형 306"/>
          <p:cNvSpPr/>
          <p:nvPr/>
        </p:nvSpPr>
        <p:spPr>
          <a:xfrm>
            <a:off x="487681" y="511851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1758564" y="511851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CCC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합자회사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4852500" y="5118511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5855674" y="511851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6691694" y="5118511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12" name="직사각형 311"/>
          <p:cNvSpPr/>
          <p:nvPr/>
        </p:nvSpPr>
        <p:spPr>
          <a:xfrm>
            <a:off x="7780289" y="5118511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15" name="직사각형 314"/>
          <p:cNvSpPr/>
          <p:nvPr/>
        </p:nvSpPr>
        <p:spPr>
          <a:xfrm>
            <a:off x="626747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3450564" y="4830947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3450564" y="5118511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7718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2354</TotalTime>
  <Words>3881</Words>
  <Application>Microsoft Office PowerPoint</Application>
  <PresentationFormat>화면 슬라이드 쇼(4:3)</PresentationFormat>
  <Paragraphs>1690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돋움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김태교</dc:creator>
  <cp:lastModifiedBy>김태교</cp:lastModifiedBy>
  <cp:revision>274</cp:revision>
  <cp:lastPrinted>2017-03-23T01:41:22Z</cp:lastPrinted>
  <dcterms:created xsi:type="dcterms:W3CDTF">2017-03-21T01:07:17Z</dcterms:created>
  <dcterms:modified xsi:type="dcterms:W3CDTF">2017-05-11T07:54:48Z</dcterms:modified>
</cp:coreProperties>
</file>