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9"/>
  </p:notesMasterIdLst>
  <p:sldIdLst>
    <p:sldId id="257" r:id="rId2"/>
    <p:sldId id="280" r:id="rId3"/>
    <p:sldId id="279" r:id="rId4"/>
    <p:sldId id="282" r:id="rId5"/>
    <p:sldId id="283" r:id="rId6"/>
    <p:sldId id="306" r:id="rId7"/>
    <p:sldId id="281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07" r:id="rId21"/>
    <p:sldId id="303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300" r:id="rId34"/>
    <p:sldId id="299" r:id="rId35"/>
    <p:sldId id="301" r:id="rId36"/>
    <p:sldId id="302" r:id="rId37"/>
    <p:sldId id="305" r:id="rId3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5FB"/>
    <a:srgbClr val="D0DBF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31" autoAdjust="0"/>
    <p:restoredTop sz="89952" autoAdjust="0"/>
  </p:normalViewPr>
  <p:slideViewPr>
    <p:cSldViewPr snapToGrid="0">
      <p:cViewPr varScale="1">
        <p:scale>
          <a:sx n="101" d="100"/>
          <a:sy n="101" d="100"/>
        </p:scale>
        <p:origin x="24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45392-9670-4AF0-91D4-68164BC74308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C50A-211F-4245-8C32-A34D36A8EC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29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C50A-211F-4245-8C32-A34D36A8EC0F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3177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C50A-211F-4245-8C32-A34D36A8EC0F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5740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C50A-211F-4245-8C32-A34D36A8EC0F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5827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C50A-211F-4245-8C32-A34D36A8EC0F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952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DC9B-C03E-46D0-9670-29A29C9F8FE1}" type="datetime1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626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1223-62DA-4627-85FA-DC8FD3548732}" type="datetime1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654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5CB9-A0E3-407D-9DCA-EF896DFB98FF}" type="datetime1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87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2F6-FAB7-4F08-B6B8-18B6C433DE21}" type="datetime1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73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22DC-06D8-4E3A-81F9-6C879CC56B3C}" type="datetime1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941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6B31E-6ACF-4FAC-9582-914CC599D7F3}" type="datetime1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071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50A-C626-494C-99AD-EE32D6014909}" type="datetime1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72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AA44-3080-4B83-9CF8-6BE5888B0B25}" type="datetime1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122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529B-D27E-4BA5-B51E-DD751D2E8A29}" type="datetime1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090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7724-086B-4224-AFBB-C341F0EA34FB}" type="datetime1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805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F203-614B-45DB-A064-A53D41F34271}" type="datetime1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47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09C4B-3157-44EC-A120-8D825DE1A4ED}" type="datetime1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795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1222050" y="2476144"/>
            <a:ext cx="6699902" cy="1905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smtClean="0">
                <a:solidFill>
                  <a:schemeClr val="tx1"/>
                </a:solidFill>
              </a:rPr>
              <a:t>     </a:t>
            </a:r>
            <a:r>
              <a:rPr lang="ko-KR" altLang="en-US" sz="3600" b="1" dirty="0" err="1" smtClean="0">
                <a:solidFill>
                  <a:schemeClr val="tx1"/>
                </a:solidFill>
              </a:rPr>
              <a:t>나슬시스템</a:t>
            </a:r>
            <a:r>
              <a:rPr lang="en-US" altLang="ko-KR" sz="2000" dirty="0" smtClean="0">
                <a:solidFill>
                  <a:schemeClr val="tx1"/>
                </a:solidFill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</a:rPr>
              <a:t>가칭</a:t>
            </a:r>
            <a:r>
              <a:rPr lang="en-US" altLang="ko-KR" sz="2000" dirty="0" smtClean="0">
                <a:solidFill>
                  <a:schemeClr val="tx1"/>
                </a:solidFill>
              </a:rPr>
              <a:t>)</a:t>
            </a:r>
            <a:endParaRPr lang="en-US" altLang="ko-KR" sz="3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3200" dirty="0" smtClean="0">
                <a:solidFill>
                  <a:schemeClr val="tx1"/>
                </a:solidFill>
              </a:rPr>
              <a:t>&lt;Wireframe work&gt;</a:t>
            </a: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</a:rPr>
              <a:t>Ver. </a:t>
            </a:r>
            <a:r>
              <a:rPr lang="en-US" altLang="ko-KR" sz="2000" smtClean="0">
                <a:solidFill>
                  <a:schemeClr val="tx1"/>
                </a:solidFill>
              </a:rPr>
              <a:t>1.1.1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1222050" y="5554768"/>
            <a:ext cx="6699902" cy="861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     ㈜</a:t>
            </a:r>
            <a:r>
              <a:rPr lang="ko-KR" altLang="en-US" dirty="0" err="1" smtClean="0">
                <a:solidFill>
                  <a:schemeClr val="tx1"/>
                </a:solidFill>
              </a:rPr>
              <a:t>한국성장금융투자운용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2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직사각형 114"/>
          <p:cNvSpPr/>
          <p:nvPr/>
        </p:nvSpPr>
        <p:spPr>
          <a:xfrm>
            <a:off x="6172927" y="2112610"/>
            <a:ext cx="247990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1142547" y="2112610"/>
            <a:ext cx="167277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6" name="직사각형 75"/>
          <p:cNvSpPr/>
          <p:nvPr/>
        </p:nvSpPr>
        <p:spPr>
          <a:xfrm>
            <a:off x="2561799" y="2112610"/>
            <a:ext cx="222263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자펀드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1988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561799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89" name="그룹 88"/>
          <p:cNvGrpSpPr/>
          <p:nvPr/>
        </p:nvGrpSpPr>
        <p:grpSpPr>
          <a:xfrm>
            <a:off x="2159342" y="1607709"/>
            <a:ext cx="180000" cy="166520"/>
            <a:chOff x="2253583" y="2093531"/>
            <a:chExt cx="180000" cy="166520"/>
          </a:xfrm>
        </p:grpSpPr>
        <p:sp>
          <p:nvSpPr>
            <p:cNvPr id="90" name="직사각형 8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1" name="이등변 삼각형 9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이등변 삼각형 9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94" name="그룹 93"/>
          <p:cNvGrpSpPr/>
          <p:nvPr/>
        </p:nvGrpSpPr>
        <p:grpSpPr>
          <a:xfrm>
            <a:off x="3142022" y="160770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99" name="직사각형 98"/>
          <p:cNvSpPr/>
          <p:nvPr/>
        </p:nvSpPr>
        <p:spPr>
          <a:xfrm>
            <a:off x="2327880" y="160761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124" name="직사각형 123"/>
          <p:cNvSpPr/>
          <p:nvPr/>
        </p:nvSpPr>
        <p:spPr>
          <a:xfrm>
            <a:off x="4784436" y="2112610"/>
            <a:ext cx="12116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제안날짜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004291" y="1463012"/>
            <a:ext cx="5135418" cy="46760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084108" y="1688562"/>
            <a:ext cx="4975784" cy="42862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2238850" y="2141790"/>
            <a:ext cx="4678356" cy="166811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2129086" y="1772361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6315834" y="1830792"/>
            <a:ext cx="601372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656344" y="1830792"/>
            <a:ext cx="601372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 장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2238850" y="4056842"/>
            <a:ext cx="4678356" cy="148890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6315834" y="5696804"/>
            <a:ext cx="601372" cy="1993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파일삭제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5656344" y="5696804"/>
            <a:ext cx="601372" cy="1993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파일첨부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2238850" y="3883146"/>
            <a:ext cx="753732" cy="1736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파일구분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2992582" y="3883146"/>
            <a:ext cx="2382982" cy="1736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5375564" y="3883146"/>
            <a:ext cx="1541642" cy="1736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비고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2981468" y="4736146"/>
            <a:ext cx="3193120" cy="3645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검색결과가 없습니다</a:t>
            </a:r>
            <a:endParaRPr lang="ko-KR" altLang="en-US" sz="10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2253526" y="328553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3198408" y="3296354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1" name="그룹 60"/>
          <p:cNvGrpSpPr/>
          <p:nvPr/>
        </p:nvGrpSpPr>
        <p:grpSpPr>
          <a:xfrm>
            <a:off x="5705027" y="3301749"/>
            <a:ext cx="107084" cy="155992"/>
            <a:chOff x="4484914" y="1114697"/>
            <a:chExt cx="144000" cy="209769"/>
          </a:xfrm>
        </p:grpSpPr>
        <p:sp>
          <p:nvSpPr>
            <p:cNvPr id="62" name="직사각형 6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63" name="타원 6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4" name="직사각형 63"/>
          <p:cNvSpPr/>
          <p:nvPr/>
        </p:nvSpPr>
        <p:spPr>
          <a:xfrm>
            <a:off x="2253526" y="3556397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3198173" y="3573516"/>
            <a:ext cx="93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2017-07-01</a:t>
            </a:r>
          </a:p>
        </p:txBody>
      </p:sp>
      <p:grpSp>
        <p:nvGrpSpPr>
          <p:cNvPr id="102" name="그룹 101"/>
          <p:cNvGrpSpPr/>
          <p:nvPr/>
        </p:nvGrpSpPr>
        <p:grpSpPr>
          <a:xfrm>
            <a:off x="3952133" y="3573516"/>
            <a:ext cx="180000" cy="166520"/>
            <a:chOff x="2253583" y="2093531"/>
            <a:chExt cx="180000" cy="166520"/>
          </a:xfrm>
        </p:grpSpPr>
        <p:sp>
          <p:nvSpPr>
            <p:cNvPr id="103" name="직사각형 10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04" name="이등변 삼각형 10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이등변 삼각형 105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7" name="직사각형 106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8" name="직사각형 117"/>
          <p:cNvSpPr/>
          <p:nvPr/>
        </p:nvSpPr>
        <p:spPr>
          <a:xfrm>
            <a:off x="2100568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032908" y="4342691"/>
            <a:ext cx="6923000" cy="56203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검색 후 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 과거에 제출한 제안서가 있을 경우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별도의 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[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검증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]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팝업창을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통해</a:t>
            </a:r>
            <a:endParaRPr lang="en-US" altLang="ko-KR" sz="12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과거 제안서 데이터와의 일치 여부 확인</a:t>
            </a: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108" name="직선 연결선 107"/>
          <p:cNvCxnSpPr/>
          <p:nvPr/>
        </p:nvCxnSpPr>
        <p:spPr>
          <a:xfrm>
            <a:off x="4494408" y="3495691"/>
            <a:ext cx="226082" cy="846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직사각형 115"/>
          <p:cNvSpPr/>
          <p:nvPr/>
        </p:nvSpPr>
        <p:spPr>
          <a:xfrm>
            <a:off x="2293622" y="3267507"/>
            <a:ext cx="3636000" cy="23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2253526" y="301468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3198408" y="302549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4594972" y="273411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펀드종류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5539854" y="2744929"/>
            <a:ext cx="12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2253526" y="2738147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펀드분야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3198408" y="2748962"/>
            <a:ext cx="12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2253526" y="220211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모펀드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3198408" y="221293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2253526" y="24723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신청년도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차수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3198408" y="2483134"/>
            <a:ext cx="6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4037246" y="2483134"/>
            <a:ext cx="21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3852522" y="2483134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4330506" y="2748665"/>
            <a:ext cx="165600" cy="165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6670421" y="2751840"/>
            <a:ext cx="165600" cy="165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2159866" y="2076033"/>
            <a:ext cx="4824000" cy="180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137" name="직선 연결선 136"/>
          <p:cNvCxnSpPr/>
          <p:nvPr/>
        </p:nvCxnSpPr>
        <p:spPr>
          <a:xfrm flipV="1">
            <a:off x="4571866" y="1390446"/>
            <a:ext cx="737004" cy="68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직사각형 138"/>
          <p:cNvSpPr/>
          <p:nvPr/>
        </p:nvSpPr>
        <p:spPr>
          <a:xfrm>
            <a:off x="4434721" y="1114472"/>
            <a:ext cx="4068000" cy="28800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기존 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ERP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 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[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모펀드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출자사업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관리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출자사업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] 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구성 참고</a:t>
            </a: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0165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직사각형 166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저장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중복 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1988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09601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94" name="그룹 93"/>
          <p:cNvGrpSpPr/>
          <p:nvPr/>
        </p:nvGrpSpPr>
        <p:grpSpPr>
          <a:xfrm>
            <a:off x="2676240" y="160770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5" name="직사각형 124"/>
          <p:cNvSpPr/>
          <p:nvPr/>
        </p:nvSpPr>
        <p:spPr>
          <a:xfrm>
            <a:off x="5996133" y="2112610"/>
            <a:ext cx="26566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004291" y="1463013"/>
            <a:ext cx="5135418" cy="3618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084108" y="1688562"/>
            <a:ext cx="4975784" cy="3317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663304" y="1772361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869883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385882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 장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2238850" y="4899126"/>
            <a:ext cx="4678356" cy="124448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00568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992276" y="1770443"/>
            <a:ext cx="7159448" cy="4469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80655" y="1988214"/>
            <a:ext cx="6997177" cy="414500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98427" y="1796237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검증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2414846" y="3848211"/>
            <a:ext cx="103815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2414846" y="4042018"/>
            <a:ext cx="103815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 rot="5400000">
            <a:off x="5932634" y="3981494"/>
            <a:ext cx="4151210" cy="1522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1206473" y="384821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1206473" y="4042018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3459528" y="384821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3459528" y="4042018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4212438" y="384821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2" name="직사각형 211"/>
          <p:cNvSpPr/>
          <p:nvPr/>
        </p:nvSpPr>
        <p:spPr>
          <a:xfrm>
            <a:off x="4212438" y="4042018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8" name="직사각형 217"/>
          <p:cNvSpPr/>
          <p:nvPr/>
        </p:nvSpPr>
        <p:spPr>
          <a:xfrm>
            <a:off x="4970136" y="384821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4970136" y="4042018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5723046" y="384821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5723046" y="4042018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7233151" y="3848211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7233151" y="4042018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 rot="5400000">
            <a:off x="6928239" y="2987808"/>
            <a:ext cx="2160000" cy="1522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7932128" y="198392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1208117" y="4242117"/>
            <a:ext cx="6413083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1208117" y="4242116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7483599" y="4242116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1088636" y="2534614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2414846" y="2788894"/>
            <a:ext cx="10381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결산일자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2414846" y="3074070"/>
            <a:ext cx="103815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2414846" y="3267921"/>
            <a:ext cx="103815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2414846" y="3459750"/>
            <a:ext cx="103815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2414846" y="3653557"/>
            <a:ext cx="103815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1501933" y="2788894"/>
            <a:ext cx="91291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1501933" y="3074069"/>
            <a:ext cx="912913" cy="5779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8" name="직사각형 327"/>
          <p:cNvSpPr/>
          <p:nvPr/>
        </p:nvSpPr>
        <p:spPr>
          <a:xfrm>
            <a:off x="1206473" y="2788894"/>
            <a:ext cx="292718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9" name="직사각형 328"/>
          <p:cNvSpPr/>
          <p:nvPr/>
        </p:nvSpPr>
        <p:spPr>
          <a:xfrm>
            <a:off x="1206473" y="3074070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0" name="직사각형 329"/>
          <p:cNvSpPr/>
          <p:nvPr/>
        </p:nvSpPr>
        <p:spPr>
          <a:xfrm>
            <a:off x="1206473" y="326792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1206473" y="3459750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1206473" y="365355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3459528" y="2788894"/>
            <a:ext cx="75493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유동비율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3459528" y="307407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5" name="직사각형 334"/>
          <p:cNvSpPr/>
          <p:nvPr/>
        </p:nvSpPr>
        <p:spPr>
          <a:xfrm>
            <a:off x="3459528" y="326792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3459528" y="345975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7" name="직사각형 336"/>
          <p:cNvSpPr/>
          <p:nvPr/>
        </p:nvSpPr>
        <p:spPr>
          <a:xfrm>
            <a:off x="3459528" y="3653557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4212438" y="2788894"/>
            <a:ext cx="75493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부채비율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9" name="직사각형 338"/>
          <p:cNvSpPr/>
          <p:nvPr/>
        </p:nvSpPr>
        <p:spPr>
          <a:xfrm>
            <a:off x="4212438" y="307407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0" name="직사각형 339"/>
          <p:cNvSpPr/>
          <p:nvPr/>
        </p:nvSpPr>
        <p:spPr>
          <a:xfrm>
            <a:off x="4212438" y="326792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1" name="직사각형 340"/>
          <p:cNvSpPr/>
          <p:nvPr/>
        </p:nvSpPr>
        <p:spPr>
          <a:xfrm>
            <a:off x="4212438" y="345975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2" name="직사각형 341"/>
          <p:cNvSpPr/>
          <p:nvPr/>
        </p:nvSpPr>
        <p:spPr>
          <a:xfrm>
            <a:off x="4212438" y="3653557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3" name="직사각형 342"/>
          <p:cNvSpPr/>
          <p:nvPr/>
        </p:nvSpPr>
        <p:spPr>
          <a:xfrm>
            <a:off x="4970136" y="2788894"/>
            <a:ext cx="75493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자본충실률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4" name="직사각형 343"/>
          <p:cNvSpPr/>
          <p:nvPr/>
        </p:nvSpPr>
        <p:spPr>
          <a:xfrm>
            <a:off x="4970136" y="307407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5" name="직사각형 344"/>
          <p:cNvSpPr/>
          <p:nvPr/>
        </p:nvSpPr>
        <p:spPr>
          <a:xfrm>
            <a:off x="4970136" y="326792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6" name="직사각형 345"/>
          <p:cNvSpPr/>
          <p:nvPr/>
        </p:nvSpPr>
        <p:spPr>
          <a:xfrm>
            <a:off x="4970136" y="345975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7" name="직사각형 346"/>
          <p:cNvSpPr/>
          <p:nvPr/>
        </p:nvSpPr>
        <p:spPr>
          <a:xfrm>
            <a:off x="4970136" y="3653557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8" name="직사각형 347"/>
          <p:cNvSpPr/>
          <p:nvPr/>
        </p:nvSpPr>
        <p:spPr>
          <a:xfrm>
            <a:off x="5723046" y="2788894"/>
            <a:ext cx="75493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영업수지율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9" name="직사각형 348"/>
          <p:cNvSpPr/>
          <p:nvPr/>
        </p:nvSpPr>
        <p:spPr>
          <a:xfrm>
            <a:off x="5723046" y="307407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5723046" y="326792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1" name="직사각형 350"/>
          <p:cNvSpPr/>
          <p:nvPr/>
        </p:nvSpPr>
        <p:spPr>
          <a:xfrm>
            <a:off x="5723046" y="345975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5723046" y="3653557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3" name="직사각형 352"/>
          <p:cNvSpPr/>
          <p:nvPr/>
        </p:nvSpPr>
        <p:spPr>
          <a:xfrm>
            <a:off x="7233151" y="2788894"/>
            <a:ext cx="39661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일치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여부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4" name="직사각형 353"/>
          <p:cNvSpPr/>
          <p:nvPr/>
        </p:nvSpPr>
        <p:spPr>
          <a:xfrm>
            <a:off x="7233151" y="3074070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5" name="직사각형 354"/>
          <p:cNvSpPr/>
          <p:nvPr/>
        </p:nvSpPr>
        <p:spPr>
          <a:xfrm>
            <a:off x="7233151" y="3267921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6" name="직사각형 355"/>
          <p:cNvSpPr/>
          <p:nvPr/>
        </p:nvSpPr>
        <p:spPr>
          <a:xfrm>
            <a:off x="7233151" y="3459750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7" name="직사각형 356"/>
          <p:cNvSpPr/>
          <p:nvPr/>
        </p:nvSpPr>
        <p:spPr>
          <a:xfrm>
            <a:off x="7233151" y="3653557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9" name="직사각형 358"/>
          <p:cNvSpPr/>
          <p:nvPr/>
        </p:nvSpPr>
        <p:spPr>
          <a:xfrm rot="5400000">
            <a:off x="6901760" y="3519806"/>
            <a:ext cx="1597629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8" name="직사각형 357"/>
          <p:cNvSpPr/>
          <p:nvPr/>
        </p:nvSpPr>
        <p:spPr>
          <a:xfrm>
            <a:off x="7627726" y="2792364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0" name="직사각형 359"/>
          <p:cNvSpPr/>
          <p:nvPr/>
        </p:nvSpPr>
        <p:spPr>
          <a:xfrm>
            <a:off x="6477510" y="384821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1" name="직사각형 360"/>
          <p:cNvSpPr/>
          <p:nvPr/>
        </p:nvSpPr>
        <p:spPr>
          <a:xfrm>
            <a:off x="6477510" y="4042018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2" name="직사각형 361"/>
          <p:cNvSpPr/>
          <p:nvPr/>
        </p:nvSpPr>
        <p:spPr>
          <a:xfrm>
            <a:off x="6477510" y="2788894"/>
            <a:ext cx="75493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자기자본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순이익률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3" name="직사각형 362"/>
          <p:cNvSpPr/>
          <p:nvPr/>
        </p:nvSpPr>
        <p:spPr>
          <a:xfrm>
            <a:off x="6477510" y="307407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4" name="직사각형 363"/>
          <p:cNvSpPr/>
          <p:nvPr/>
        </p:nvSpPr>
        <p:spPr>
          <a:xfrm>
            <a:off x="6477510" y="326792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5" name="직사각형 364"/>
          <p:cNvSpPr/>
          <p:nvPr/>
        </p:nvSpPr>
        <p:spPr>
          <a:xfrm>
            <a:off x="6477510" y="345975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6" name="직사각형 365"/>
          <p:cNvSpPr/>
          <p:nvPr/>
        </p:nvSpPr>
        <p:spPr>
          <a:xfrm>
            <a:off x="6477510" y="3653557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7627726" y="4247567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7" name="직사각형 366"/>
          <p:cNvSpPr/>
          <p:nvPr/>
        </p:nvSpPr>
        <p:spPr>
          <a:xfrm>
            <a:off x="1116932" y="2095453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8" name="직사각형 367"/>
          <p:cNvSpPr/>
          <p:nvPr/>
        </p:nvSpPr>
        <p:spPr>
          <a:xfrm>
            <a:off x="7262137" y="2153884"/>
            <a:ext cx="601372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9" name="직사각형 368"/>
          <p:cNvSpPr/>
          <p:nvPr/>
        </p:nvSpPr>
        <p:spPr>
          <a:xfrm>
            <a:off x="6602647" y="2153884"/>
            <a:ext cx="601372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수 정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0" name="직사각형 369"/>
          <p:cNvSpPr/>
          <p:nvPr/>
        </p:nvSpPr>
        <p:spPr>
          <a:xfrm>
            <a:off x="1088636" y="4575308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1" name="직사각형 370"/>
          <p:cNvSpPr/>
          <p:nvPr/>
        </p:nvSpPr>
        <p:spPr>
          <a:xfrm>
            <a:off x="2414846" y="4829588"/>
            <a:ext cx="110777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4" name="직사각형 373"/>
          <p:cNvSpPr/>
          <p:nvPr/>
        </p:nvSpPr>
        <p:spPr>
          <a:xfrm>
            <a:off x="1501933" y="4829588"/>
            <a:ext cx="91291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6" name="직사각형 375"/>
          <p:cNvSpPr/>
          <p:nvPr/>
        </p:nvSpPr>
        <p:spPr>
          <a:xfrm>
            <a:off x="1206473" y="4829588"/>
            <a:ext cx="292718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9" name="직사각형 378"/>
          <p:cNvSpPr/>
          <p:nvPr/>
        </p:nvSpPr>
        <p:spPr>
          <a:xfrm>
            <a:off x="3514969" y="4829588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443368" y="4829588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5" name="직사각형 384"/>
          <p:cNvSpPr/>
          <p:nvPr/>
        </p:nvSpPr>
        <p:spPr>
          <a:xfrm>
            <a:off x="5376554" y="4829588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투자기업의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주된 </a:t>
            </a:r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8" name="직사각형 387"/>
          <p:cNvSpPr/>
          <p:nvPr/>
        </p:nvSpPr>
        <p:spPr>
          <a:xfrm>
            <a:off x="6304953" y="4829588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펀드의 주된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1" name="직사각형 390"/>
          <p:cNvSpPr/>
          <p:nvPr/>
        </p:nvSpPr>
        <p:spPr>
          <a:xfrm>
            <a:off x="7233151" y="4829588"/>
            <a:ext cx="39661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3" name="직사각형 402"/>
          <p:cNvSpPr/>
          <p:nvPr/>
        </p:nvSpPr>
        <p:spPr>
          <a:xfrm>
            <a:off x="2414846" y="5895231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5" name="직사각형 404"/>
          <p:cNvSpPr/>
          <p:nvPr/>
        </p:nvSpPr>
        <p:spPr>
          <a:xfrm>
            <a:off x="1206473" y="588656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7" name="직사각형 406"/>
          <p:cNvSpPr/>
          <p:nvPr/>
        </p:nvSpPr>
        <p:spPr>
          <a:xfrm>
            <a:off x="3514764" y="5886561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9" name="직사각형 408"/>
          <p:cNvSpPr/>
          <p:nvPr/>
        </p:nvSpPr>
        <p:spPr>
          <a:xfrm>
            <a:off x="4446254" y="5886561"/>
            <a:ext cx="9344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1" name="직사각형 410"/>
          <p:cNvSpPr/>
          <p:nvPr/>
        </p:nvSpPr>
        <p:spPr>
          <a:xfrm>
            <a:off x="5381487" y="5886561"/>
            <a:ext cx="92346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3" name="직사각형 412"/>
          <p:cNvSpPr/>
          <p:nvPr/>
        </p:nvSpPr>
        <p:spPr>
          <a:xfrm>
            <a:off x="7233151" y="5886561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8" name="직사각형 417"/>
          <p:cNvSpPr/>
          <p:nvPr/>
        </p:nvSpPr>
        <p:spPr>
          <a:xfrm>
            <a:off x="2414846" y="5121090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9" name="직사각형 418"/>
          <p:cNvSpPr/>
          <p:nvPr/>
        </p:nvSpPr>
        <p:spPr>
          <a:xfrm>
            <a:off x="2414846" y="5314941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0" name="직사각형 419"/>
          <p:cNvSpPr/>
          <p:nvPr/>
        </p:nvSpPr>
        <p:spPr>
          <a:xfrm>
            <a:off x="2414846" y="5506770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1" name="직사각형 420"/>
          <p:cNvSpPr/>
          <p:nvPr/>
        </p:nvSpPr>
        <p:spPr>
          <a:xfrm>
            <a:off x="2414846" y="5700577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2" name="직사각형 421"/>
          <p:cNvSpPr/>
          <p:nvPr/>
        </p:nvSpPr>
        <p:spPr>
          <a:xfrm>
            <a:off x="1501933" y="5112419"/>
            <a:ext cx="912913" cy="5779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3" name="직사각형 422"/>
          <p:cNvSpPr/>
          <p:nvPr/>
        </p:nvSpPr>
        <p:spPr>
          <a:xfrm>
            <a:off x="1206473" y="5112420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4" name="직사각형 423"/>
          <p:cNvSpPr/>
          <p:nvPr/>
        </p:nvSpPr>
        <p:spPr>
          <a:xfrm>
            <a:off x="1206473" y="530627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5" name="직사각형 424"/>
          <p:cNvSpPr/>
          <p:nvPr/>
        </p:nvSpPr>
        <p:spPr>
          <a:xfrm>
            <a:off x="1206473" y="5498100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6" name="직사각형 425"/>
          <p:cNvSpPr/>
          <p:nvPr/>
        </p:nvSpPr>
        <p:spPr>
          <a:xfrm>
            <a:off x="1206473" y="569190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7" name="직사각형 426"/>
          <p:cNvSpPr/>
          <p:nvPr/>
        </p:nvSpPr>
        <p:spPr>
          <a:xfrm>
            <a:off x="3514764" y="5112420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8" name="직사각형 427"/>
          <p:cNvSpPr/>
          <p:nvPr/>
        </p:nvSpPr>
        <p:spPr>
          <a:xfrm>
            <a:off x="3514764" y="5306271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9" name="직사각형 428"/>
          <p:cNvSpPr/>
          <p:nvPr/>
        </p:nvSpPr>
        <p:spPr>
          <a:xfrm>
            <a:off x="3514764" y="5498100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0" name="직사각형 429"/>
          <p:cNvSpPr/>
          <p:nvPr/>
        </p:nvSpPr>
        <p:spPr>
          <a:xfrm>
            <a:off x="3514764" y="5691907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1" name="직사각형 430"/>
          <p:cNvSpPr/>
          <p:nvPr/>
        </p:nvSpPr>
        <p:spPr>
          <a:xfrm>
            <a:off x="4446254" y="5112420"/>
            <a:ext cx="9344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2" name="직사각형 431"/>
          <p:cNvSpPr/>
          <p:nvPr/>
        </p:nvSpPr>
        <p:spPr>
          <a:xfrm>
            <a:off x="4446254" y="5306271"/>
            <a:ext cx="9344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3" name="직사각형 432"/>
          <p:cNvSpPr/>
          <p:nvPr/>
        </p:nvSpPr>
        <p:spPr>
          <a:xfrm>
            <a:off x="4446254" y="5498100"/>
            <a:ext cx="9344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4" name="직사각형 433"/>
          <p:cNvSpPr/>
          <p:nvPr/>
        </p:nvSpPr>
        <p:spPr>
          <a:xfrm>
            <a:off x="4446254" y="5691907"/>
            <a:ext cx="9344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5" name="직사각형 434"/>
          <p:cNvSpPr/>
          <p:nvPr/>
        </p:nvSpPr>
        <p:spPr>
          <a:xfrm>
            <a:off x="5381487" y="5112420"/>
            <a:ext cx="92346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6" name="직사각형 435"/>
          <p:cNvSpPr/>
          <p:nvPr/>
        </p:nvSpPr>
        <p:spPr>
          <a:xfrm>
            <a:off x="5381487" y="5306271"/>
            <a:ext cx="92346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7" name="직사각형 436"/>
          <p:cNvSpPr/>
          <p:nvPr/>
        </p:nvSpPr>
        <p:spPr>
          <a:xfrm>
            <a:off x="5381487" y="5498100"/>
            <a:ext cx="92346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8" name="직사각형 437"/>
          <p:cNvSpPr/>
          <p:nvPr/>
        </p:nvSpPr>
        <p:spPr>
          <a:xfrm>
            <a:off x="5381487" y="5691907"/>
            <a:ext cx="92346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9" name="직사각형 438"/>
          <p:cNvSpPr/>
          <p:nvPr/>
        </p:nvSpPr>
        <p:spPr>
          <a:xfrm>
            <a:off x="7233151" y="5112420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0" name="직사각형 439"/>
          <p:cNvSpPr/>
          <p:nvPr/>
        </p:nvSpPr>
        <p:spPr>
          <a:xfrm>
            <a:off x="7233151" y="5306271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1" name="직사각형 440"/>
          <p:cNvSpPr/>
          <p:nvPr/>
        </p:nvSpPr>
        <p:spPr>
          <a:xfrm>
            <a:off x="7233151" y="5498100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2" name="직사각형 441"/>
          <p:cNvSpPr/>
          <p:nvPr/>
        </p:nvSpPr>
        <p:spPr>
          <a:xfrm>
            <a:off x="7233151" y="5691907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3" name="직사각형 442"/>
          <p:cNvSpPr/>
          <p:nvPr/>
        </p:nvSpPr>
        <p:spPr>
          <a:xfrm rot="5400000">
            <a:off x="7075974" y="5383942"/>
            <a:ext cx="12492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4" name="직사각형 443"/>
          <p:cNvSpPr/>
          <p:nvPr/>
        </p:nvSpPr>
        <p:spPr>
          <a:xfrm>
            <a:off x="7627726" y="4830714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5" name="직사각형 444"/>
          <p:cNvSpPr/>
          <p:nvPr/>
        </p:nvSpPr>
        <p:spPr>
          <a:xfrm>
            <a:off x="6303366" y="5886561"/>
            <a:ext cx="92908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7" name="직사각형 446"/>
          <p:cNvSpPr/>
          <p:nvPr/>
        </p:nvSpPr>
        <p:spPr>
          <a:xfrm>
            <a:off x="6303366" y="5112420"/>
            <a:ext cx="92908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8" name="직사각형 447"/>
          <p:cNvSpPr/>
          <p:nvPr/>
        </p:nvSpPr>
        <p:spPr>
          <a:xfrm>
            <a:off x="6303366" y="5306271"/>
            <a:ext cx="92908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9" name="직사각형 448"/>
          <p:cNvSpPr/>
          <p:nvPr/>
        </p:nvSpPr>
        <p:spPr>
          <a:xfrm>
            <a:off x="6303366" y="5498100"/>
            <a:ext cx="92908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50" name="직사각형 449"/>
          <p:cNvSpPr/>
          <p:nvPr/>
        </p:nvSpPr>
        <p:spPr>
          <a:xfrm>
            <a:off x="6303366" y="5691907"/>
            <a:ext cx="92908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52" name="직사각형 451"/>
          <p:cNvSpPr/>
          <p:nvPr/>
        </p:nvSpPr>
        <p:spPr>
          <a:xfrm>
            <a:off x="1501933" y="5696166"/>
            <a:ext cx="912913" cy="3821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7790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직사각형 158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저장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중복 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>
          <a:xfrm>
            <a:off x="7359650" y="6356351"/>
            <a:ext cx="1155700" cy="365125"/>
          </a:xfrm>
        </p:spPr>
        <p:txBody>
          <a:bodyPr/>
          <a:lstStyle/>
          <a:p>
            <a:fld id="{605E943C-9D58-4286-A3CB-2DD86F133254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1988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09601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94" name="그룹 93"/>
          <p:cNvGrpSpPr/>
          <p:nvPr/>
        </p:nvGrpSpPr>
        <p:grpSpPr>
          <a:xfrm>
            <a:off x="2676240" y="160770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5" name="직사각형 124"/>
          <p:cNvSpPr/>
          <p:nvPr/>
        </p:nvSpPr>
        <p:spPr>
          <a:xfrm>
            <a:off x="5996133" y="2112610"/>
            <a:ext cx="26566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004291" y="1463013"/>
            <a:ext cx="5135418" cy="3618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084108" y="1688562"/>
            <a:ext cx="4975784" cy="3317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663304" y="1772361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622086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56137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 장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00568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992276" y="1770443"/>
            <a:ext cx="7159448" cy="4469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80655" y="1988214"/>
            <a:ext cx="6997177" cy="414500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98427" y="1796237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검증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2414846" y="2055140"/>
            <a:ext cx="110777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2414846" y="2248947"/>
            <a:ext cx="110777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1501933" y="2058011"/>
            <a:ext cx="912913" cy="3882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 rot="5400000">
            <a:off x="5932634" y="3981494"/>
            <a:ext cx="4151210" cy="1522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1206473" y="2055140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1206473" y="224894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3514969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3514969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4443368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2" name="직사각형 211"/>
          <p:cNvSpPr/>
          <p:nvPr/>
        </p:nvSpPr>
        <p:spPr>
          <a:xfrm>
            <a:off x="4443368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8" name="직사각형 217"/>
          <p:cNvSpPr/>
          <p:nvPr/>
        </p:nvSpPr>
        <p:spPr>
          <a:xfrm>
            <a:off x="5376554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5376554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6304953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304953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7233151" y="2055140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7233151" y="2248947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 rot="5400000">
            <a:off x="6928239" y="3397383"/>
            <a:ext cx="2160000" cy="1522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7932128" y="198392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7932128" y="59892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1088636" y="2813183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 rot="5400000">
            <a:off x="7507892" y="2177842"/>
            <a:ext cx="385367" cy="1457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7627726" y="230671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2414846" y="3067463"/>
            <a:ext cx="110777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1501933" y="3067463"/>
            <a:ext cx="91291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1206473" y="3067463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4580285" y="3067463"/>
            <a:ext cx="615896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1" name="직사각형 280"/>
          <p:cNvSpPr/>
          <p:nvPr/>
        </p:nvSpPr>
        <p:spPr>
          <a:xfrm>
            <a:off x="5190419" y="3067463"/>
            <a:ext cx="80120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5987480" y="3067463"/>
            <a:ext cx="826795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투자기업의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주된 </a:t>
            </a:r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6809430" y="3067463"/>
            <a:ext cx="818168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펀드의 주된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1208117" y="2449045"/>
            <a:ext cx="6565312" cy="14927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1208117" y="2449045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7631377" y="2449045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2414846" y="4133106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2414846" y="4326913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1206473" y="4124436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1206473" y="431824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4579763" y="4124436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3" name="직사각형 212"/>
          <p:cNvSpPr/>
          <p:nvPr/>
        </p:nvSpPr>
        <p:spPr>
          <a:xfrm>
            <a:off x="4579763" y="4318243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4" name="직사각형 213"/>
          <p:cNvSpPr/>
          <p:nvPr/>
        </p:nvSpPr>
        <p:spPr>
          <a:xfrm>
            <a:off x="5192765" y="4124436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5" name="직사각형 214"/>
          <p:cNvSpPr/>
          <p:nvPr/>
        </p:nvSpPr>
        <p:spPr>
          <a:xfrm>
            <a:off x="5192765" y="4318243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6" name="직사각형 215"/>
          <p:cNvSpPr/>
          <p:nvPr/>
        </p:nvSpPr>
        <p:spPr>
          <a:xfrm>
            <a:off x="5992414" y="4124436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7" name="직사각형 216"/>
          <p:cNvSpPr/>
          <p:nvPr/>
        </p:nvSpPr>
        <p:spPr>
          <a:xfrm>
            <a:off x="5992414" y="4318243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2414846" y="3358965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2414846" y="3552816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2414846" y="3744645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5" name="직사각형 234"/>
          <p:cNvSpPr/>
          <p:nvPr/>
        </p:nvSpPr>
        <p:spPr>
          <a:xfrm>
            <a:off x="2414846" y="3938452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7" name="직사각형 236"/>
          <p:cNvSpPr/>
          <p:nvPr/>
        </p:nvSpPr>
        <p:spPr>
          <a:xfrm>
            <a:off x="1501933" y="3350294"/>
            <a:ext cx="912913" cy="5779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8" name="직사각형 237"/>
          <p:cNvSpPr/>
          <p:nvPr/>
        </p:nvSpPr>
        <p:spPr>
          <a:xfrm>
            <a:off x="1206473" y="3350295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1206473" y="3544146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0" name="직사각형 239"/>
          <p:cNvSpPr/>
          <p:nvPr/>
        </p:nvSpPr>
        <p:spPr>
          <a:xfrm>
            <a:off x="1206473" y="3735975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1" name="직사각형 240"/>
          <p:cNvSpPr/>
          <p:nvPr/>
        </p:nvSpPr>
        <p:spPr>
          <a:xfrm>
            <a:off x="1206473" y="3929782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4579763" y="3350295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579763" y="3544146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4579763" y="3735975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4579763" y="3929782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5192765" y="3350295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7" name="직사각형 246"/>
          <p:cNvSpPr/>
          <p:nvPr/>
        </p:nvSpPr>
        <p:spPr>
          <a:xfrm>
            <a:off x="5192765" y="3544146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8" name="직사각형 247"/>
          <p:cNvSpPr/>
          <p:nvPr/>
        </p:nvSpPr>
        <p:spPr>
          <a:xfrm>
            <a:off x="5192765" y="3735975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9" name="직사각형 248"/>
          <p:cNvSpPr/>
          <p:nvPr/>
        </p:nvSpPr>
        <p:spPr>
          <a:xfrm>
            <a:off x="5192765" y="3929782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0" name="직사각형 249"/>
          <p:cNvSpPr/>
          <p:nvPr/>
        </p:nvSpPr>
        <p:spPr>
          <a:xfrm>
            <a:off x="5992414" y="3350295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5992414" y="3544146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>
            <a:off x="5992414" y="3735975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3" name="직사각형 252"/>
          <p:cNvSpPr/>
          <p:nvPr/>
        </p:nvSpPr>
        <p:spPr>
          <a:xfrm>
            <a:off x="5992414" y="3929782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6" name="직사각형 325"/>
          <p:cNvSpPr/>
          <p:nvPr/>
        </p:nvSpPr>
        <p:spPr>
          <a:xfrm rot="5400000">
            <a:off x="6904974" y="3792817"/>
            <a:ext cx="15912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7627726" y="3068589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8" name="직사각형 327"/>
          <p:cNvSpPr/>
          <p:nvPr/>
        </p:nvSpPr>
        <p:spPr>
          <a:xfrm>
            <a:off x="6807843" y="4124436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9" name="직사각형 328"/>
          <p:cNvSpPr/>
          <p:nvPr/>
        </p:nvSpPr>
        <p:spPr>
          <a:xfrm>
            <a:off x="6807843" y="4318243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0" name="직사각형 329"/>
          <p:cNvSpPr/>
          <p:nvPr/>
        </p:nvSpPr>
        <p:spPr>
          <a:xfrm>
            <a:off x="6807843" y="3350295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6807843" y="3544146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6807843" y="3735975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6807843" y="3929782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7627726" y="451744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5" name="직사각형 334"/>
          <p:cNvSpPr/>
          <p:nvPr/>
        </p:nvSpPr>
        <p:spPr>
          <a:xfrm>
            <a:off x="1207995" y="4518342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4" name="직사각형 223"/>
          <p:cNvSpPr/>
          <p:nvPr/>
        </p:nvSpPr>
        <p:spPr>
          <a:xfrm>
            <a:off x="1208117" y="4518342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1208117" y="451834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8" name="직사각형 227"/>
          <p:cNvSpPr/>
          <p:nvPr/>
        </p:nvSpPr>
        <p:spPr>
          <a:xfrm>
            <a:off x="7483599" y="451834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1088636" y="4900180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7" name="직사각형 336"/>
          <p:cNvSpPr/>
          <p:nvPr/>
        </p:nvSpPr>
        <p:spPr>
          <a:xfrm>
            <a:off x="2414846" y="5154460"/>
            <a:ext cx="69557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1498733" y="5154460"/>
            <a:ext cx="91611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9" name="직사각형 338"/>
          <p:cNvSpPr/>
          <p:nvPr/>
        </p:nvSpPr>
        <p:spPr>
          <a:xfrm>
            <a:off x="1206473" y="5154460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0" name="직사각형 339"/>
          <p:cNvSpPr/>
          <p:nvPr/>
        </p:nvSpPr>
        <p:spPr>
          <a:xfrm>
            <a:off x="3110417" y="5154460"/>
            <a:ext cx="133615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1" name="직사각형 340"/>
          <p:cNvSpPr/>
          <p:nvPr/>
        </p:nvSpPr>
        <p:spPr>
          <a:xfrm>
            <a:off x="4443367" y="5154460"/>
            <a:ext cx="132331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2" name="직사각형 341"/>
          <p:cNvSpPr/>
          <p:nvPr/>
        </p:nvSpPr>
        <p:spPr>
          <a:xfrm>
            <a:off x="5766686" y="5154460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3" name="직사각형 342"/>
          <p:cNvSpPr/>
          <p:nvPr/>
        </p:nvSpPr>
        <p:spPr>
          <a:xfrm>
            <a:off x="6695085" y="5154460"/>
            <a:ext cx="93251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5" name="직사각형 344"/>
          <p:cNvSpPr/>
          <p:nvPr/>
        </p:nvSpPr>
        <p:spPr>
          <a:xfrm rot="5400000">
            <a:off x="7272832" y="5509757"/>
            <a:ext cx="855483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6" name="직사각형 345"/>
          <p:cNvSpPr/>
          <p:nvPr/>
        </p:nvSpPr>
        <p:spPr>
          <a:xfrm>
            <a:off x="7627726" y="515338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8" name="직사각형 347"/>
          <p:cNvSpPr/>
          <p:nvPr/>
        </p:nvSpPr>
        <p:spPr>
          <a:xfrm>
            <a:off x="2414846" y="543767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9" name="직사각형 348"/>
          <p:cNvSpPr/>
          <p:nvPr/>
        </p:nvSpPr>
        <p:spPr>
          <a:xfrm>
            <a:off x="1206473" y="543674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3110410" y="5436741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1" name="직사각형 350"/>
          <p:cNvSpPr/>
          <p:nvPr/>
        </p:nvSpPr>
        <p:spPr>
          <a:xfrm>
            <a:off x="4446254" y="5436741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5766683" y="5436741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3" name="직사각형 352"/>
          <p:cNvSpPr/>
          <p:nvPr/>
        </p:nvSpPr>
        <p:spPr>
          <a:xfrm>
            <a:off x="6695083" y="5436741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5" name="직사각형 354"/>
          <p:cNvSpPr/>
          <p:nvPr/>
        </p:nvSpPr>
        <p:spPr>
          <a:xfrm>
            <a:off x="1497691" y="5436741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0" name="직사각형 369"/>
          <p:cNvSpPr/>
          <p:nvPr/>
        </p:nvSpPr>
        <p:spPr>
          <a:xfrm>
            <a:off x="2414846" y="562798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1" name="직사각형 370"/>
          <p:cNvSpPr/>
          <p:nvPr/>
        </p:nvSpPr>
        <p:spPr>
          <a:xfrm>
            <a:off x="1206473" y="562704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2" name="직사각형 371"/>
          <p:cNvSpPr/>
          <p:nvPr/>
        </p:nvSpPr>
        <p:spPr>
          <a:xfrm>
            <a:off x="3110410" y="562704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3" name="직사각형 372"/>
          <p:cNvSpPr/>
          <p:nvPr/>
        </p:nvSpPr>
        <p:spPr>
          <a:xfrm>
            <a:off x="4446254" y="5627047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4" name="직사각형 373"/>
          <p:cNvSpPr/>
          <p:nvPr/>
        </p:nvSpPr>
        <p:spPr>
          <a:xfrm>
            <a:off x="5766683" y="562704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5" name="직사각형 374"/>
          <p:cNvSpPr/>
          <p:nvPr/>
        </p:nvSpPr>
        <p:spPr>
          <a:xfrm>
            <a:off x="6695083" y="5627047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3" name="직사각형 382"/>
          <p:cNvSpPr/>
          <p:nvPr/>
        </p:nvSpPr>
        <p:spPr>
          <a:xfrm>
            <a:off x="2414846" y="581749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4" name="직사각형 383"/>
          <p:cNvSpPr/>
          <p:nvPr/>
        </p:nvSpPr>
        <p:spPr>
          <a:xfrm>
            <a:off x="1206473" y="581655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5" name="직사각형 384"/>
          <p:cNvSpPr/>
          <p:nvPr/>
        </p:nvSpPr>
        <p:spPr>
          <a:xfrm>
            <a:off x="3110410" y="581655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6" name="직사각형 385"/>
          <p:cNvSpPr/>
          <p:nvPr/>
        </p:nvSpPr>
        <p:spPr>
          <a:xfrm>
            <a:off x="4446254" y="5816557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7" name="직사각형 386"/>
          <p:cNvSpPr/>
          <p:nvPr/>
        </p:nvSpPr>
        <p:spPr>
          <a:xfrm>
            <a:off x="5766683" y="581655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8" name="직사각형 387"/>
          <p:cNvSpPr/>
          <p:nvPr/>
        </p:nvSpPr>
        <p:spPr>
          <a:xfrm>
            <a:off x="6695083" y="5816557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9" name="직사각형 388"/>
          <p:cNvSpPr/>
          <p:nvPr/>
        </p:nvSpPr>
        <p:spPr>
          <a:xfrm>
            <a:off x="3509556" y="3067463"/>
            <a:ext cx="107007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0" name="직사각형 389"/>
          <p:cNvSpPr/>
          <p:nvPr/>
        </p:nvSpPr>
        <p:spPr>
          <a:xfrm>
            <a:off x="3509557" y="4133106"/>
            <a:ext cx="1062690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1" name="직사각형 390"/>
          <p:cNvSpPr/>
          <p:nvPr/>
        </p:nvSpPr>
        <p:spPr>
          <a:xfrm>
            <a:off x="3509557" y="4326913"/>
            <a:ext cx="1062690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2" name="직사각형 391"/>
          <p:cNvSpPr/>
          <p:nvPr/>
        </p:nvSpPr>
        <p:spPr>
          <a:xfrm>
            <a:off x="3509557" y="3358965"/>
            <a:ext cx="1062690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3" name="직사각형 392"/>
          <p:cNvSpPr/>
          <p:nvPr/>
        </p:nvSpPr>
        <p:spPr>
          <a:xfrm>
            <a:off x="3509557" y="3552816"/>
            <a:ext cx="1062690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4" name="직사각형 393"/>
          <p:cNvSpPr/>
          <p:nvPr/>
        </p:nvSpPr>
        <p:spPr>
          <a:xfrm>
            <a:off x="3509557" y="3744645"/>
            <a:ext cx="1062690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5" name="직사각형 394"/>
          <p:cNvSpPr/>
          <p:nvPr/>
        </p:nvSpPr>
        <p:spPr>
          <a:xfrm>
            <a:off x="3509557" y="3938452"/>
            <a:ext cx="1062690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6950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직사각형 185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7" name="직사각형 186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저장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중복 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1988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09601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94" name="그룹 93"/>
          <p:cNvGrpSpPr/>
          <p:nvPr/>
        </p:nvGrpSpPr>
        <p:grpSpPr>
          <a:xfrm>
            <a:off x="2676240" y="160770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5" name="직사각형 124"/>
          <p:cNvSpPr/>
          <p:nvPr/>
        </p:nvSpPr>
        <p:spPr>
          <a:xfrm>
            <a:off x="5996133" y="2112610"/>
            <a:ext cx="26566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004291" y="1463013"/>
            <a:ext cx="5135418" cy="3618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084108" y="1688562"/>
            <a:ext cx="4975784" cy="3317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663304" y="1772361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622086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56137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 장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00568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992276" y="1770443"/>
            <a:ext cx="7159448" cy="4469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80656" y="1997548"/>
            <a:ext cx="7003700" cy="413566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98427" y="1796237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검증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2414846" y="2055140"/>
            <a:ext cx="110777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2414846" y="2248947"/>
            <a:ext cx="110777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1501933" y="2057251"/>
            <a:ext cx="912913" cy="3889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 rot="5400000">
            <a:off x="5932634" y="3981494"/>
            <a:ext cx="4151210" cy="1522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1206473" y="2055140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1206473" y="224894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3514969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3514969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4443368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2" name="직사각형 211"/>
          <p:cNvSpPr/>
          <p:nvPr/>
        </p:nvSpPr>
        <p:spPr>
          <a:xfrm>
            <a:off x="4443368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8" name="직사각형 217"/>
          <p:cNvSpPr/>
          <p:nvPr/>
        </p:nvSpPr>
        <p:spPr>
          <a:xfrm>
            <a:off x="5376554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5376554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6304953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304953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7233151" y="2055140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7233151" y="2248947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7932128" y="198392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7932128" y="59892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1088636" y="2813183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 rot="5400000">
            <a:off x="7507892" y="2177842"/>
            <a:ext cx="385367" cy="1457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7627726" y="230671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3514969" y="3067463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예정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1" name="직사각형 280"/>
          <p:cNvSpPr/>
          <p:nvPr/>
        </p:nvSpPr>
        <p:spPr>
          <a:xfrm>
            <a:off x="4443368" y="3067463"/>
            <a:ext cx="42858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존속기간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5293284" y="3067463"/>
            <a:ext cx="52000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Multiple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6231063" y="3067463"/>
            <a:ext cx="584805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투자총액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2" name="직사각형 301"/>
          <p:cNvSpPr/>
          <p:nvPr/>
        </p:nvSpPr>
        <p:spPr>
          <a:xfrm>
            <a:off x="6811639" y="3067463"/>
            <a:ext cx="57798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회수총액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1208117" y="2449045"/>
            <a:ext cx="6565312" cy="14927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1208117" y="2449045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7631377" y="2449045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1206471" y="3067463"/>
            <a:ext cx="71800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약정총액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1916751" y="3067463"/>
            <a:ext cx="71800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납입총액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2628096" y="3067463"/>
            <a:ext cx="89452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예정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4868617" y="3067463"/>
            <a:ext cx="42858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IRR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5808995" y="3067463"/>
            <a:ext cx="42858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투자건수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7392680" y="3067463"/>
            <a:ext cx="23504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우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0" name="직사각형 229"/>
          <p:cNvSpPr/>
          <p:nvPr/>
        </p:nvSpPr>
        <p:spPr>
          <a:xfrm rot="5400000">
            <a:off x="6928239" y="3397383"/>
            <a:ext cx="2160000" cy="1522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2628096" y="4133106"/>
            <a:ext cx="88687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5" name="직사각형 234"/>
          <p:cNvSpPr/>
          <p:nvPr/>
        </p:nvSpPr>
        <p:spPr>
          <a:xfrm>
            <a:off x="2628096" y="4326913"/>
            <a:ext cx="88687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3514764" y="4124436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0" name="직사각형 239"/>
          <p:cNvSpPr/>
          <p:nvPr/>
        </p:nvSpPr>
        <p:spPr>
          <a:xfrm>
            <a:off x="3514764" y="4318243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1" name="직사각형 240"/>
          <p:cNvSpPr/>
          <p:nvPr/>
        </p:nvSpPr>
        <p:spPr>
          <a:xfrm>
            <a:off x="4446254" y="4124436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4446254" y="4318243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5297908" y="4124436"/>
            <a:ext cx="51537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5297908" y="4318243"/>
            <a:ext cx="51537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7389620" y="4124436"/>
            <a:ext cx="240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7389620" y="4318243"/>
            <a:ext cx="240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0" name="직사각형 249"/>
          <p:cNvSpPr/>
          <p:nvPr/>
        </p:nvSpPr>
        <p:spPr>
          <a:xfrm>
            <a:off x="2628096" y="3358965"/>
            <a:ext cx="88687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2628096" y="3552816"/>
            <a:ext cx="88687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>
            <a:off x="2628096" y="3744645"/>
            <a:ext cx="88687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3" name="직사각형 252"/>
          <p:cNvSpPr/>
          <p:nvPr/>
        </p:nvSpPr>
        <p:spPr>
          <a:xfrm>
            <a:off x="2628096" y="3938452"/>
            <a:ext cx="88687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3514764" y="3350295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3514764" y="3544146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3514764" y="3735975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3514764" y="3929782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4446254" y="3350295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8" name="직사각형 327"/>
          <p:cNvSpPr/>
          <p:nvPr/>
        </p:nvSpPr>
        <p:spPr>
          <a:xfrm>
            <a:off x="4446254" y="3544146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9" name="직사각형 328"/>
          <p:cNvSpPr/>
          <p:nvPr/>
        </p:nvSpPr>
        <p:spPr>
          <a:xfrm>
            <a:off x="4446254" y="3735975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0" name="직사각형 329"/>
          <p:cNvSpPr/>
          <p:nvPr/>
        </p:nvSpPr>
        <p:spPr>
          <a:xfrm>
            <a:off x="4446254" y="3929782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5297908" y="3350295"/>
            <a:ext cx="51537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5297908" y="3544146"/>
            <a:ext cx="51537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5297908" y="3735975"/>
            <a:ext cx="51537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5297908" y="3929782"/>
            <a:ext cx="51537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5" name="직사각형 334"/>
          <p:cNvSpPr/>
          <p:nvPr/>
        </p:nvSpPr>
        <p:spPr>
          <a:xfrm>
            <a:off x="7389620" y="3350295"/>
            <a:ext cx="240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7389620" y="3544146"/>
            <a:ext cx="240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7" name="직사각형 336"/>
          <p:cNvSpPr/>
          <p:nvPr/>
        </p:nvSpPr>
        <p:spPr>
          <a:xfrm>
            <a:off x="7389620" y="3735975"/>
            <a:ext cx="240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7389620" y="3929782"/>
            <a:ext cx="240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9" name="직사각형 338"/>
          <p:cNvSpPr/>
          <p:nvPr/>
        </p:nvSpPr>
        <p:spPr>
          <a:xfrm rot="5400000">
            <a:off x="6904974" y="3792817"/>
            <a:ext cx="15912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0" name="직사각형 339"/>
          <p:cNvSpPr/>
          <p:nvPr/>
        </p:nvSpPr>
        <p:spPr>
          <a:xfrm>
            <a:off x="7627726" y="3068589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1" name="직사각형 340"/>
          <p:cNvSpPr/>
          <p:nvPr/>
        </p:nvSpPr>
        <p:spPr>
          <a:xfrm>
            <a:off x="6235998" y="4124436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2" name="직사각형 341"/>
          <p:cNvSpPr/>
          <p:nvPr/>
        </p:nvSpPr>
        <p:spPr>
          <a:xfrm>
            <a:off x="6235998" y="4318243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3" name="직사각형 342"/>
          <p:cNvSpPr/>
          <p:nvPr/>
        </p:nvSpPr>
        <p:spPr>
          <a:xfrm>
            <a:off x="6235998" y="3350295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4" name="직사각형 343"/>
          <p:cNvSpPr/>
          <p:nvPr/>
        </p:nvSpPr>
        <p:spPr>
          <a:xfrm>
            <a:off x="6235998" y="3544146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5" name="직사각형 344"/>
          <p:cNvSpPr/>
          <p:nvPr/>
        </p:nvSpPr>
        <p:spPr>
          <a:xfrm>
            <a:off x="6235998" y="3735975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6" name="직사각형 345"/>
          <p:cNvSpPr/>
          <p:nvPr/>
        </p:nvSpPr>
        <p:spPr>
          <a:xfrm>
            <a:off x="6235998" y="3929782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8" name="직사각형 347"/>
          <p:cNvSpPr/>
          <p:nvPr/>
        </p:nvSpPr>
        <p:spPr>
          <a:xfrm>
            <a:off x="1208116" y="4133106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9" name="직사각형 348"/>
          <p:cNvSpPr/>
          <p:nvPr/>
        </p:nvSpPr>
        <p:spPr>
          <a:xfrm>
            <a:off x="1208116" y="4326913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1208116" y="3358965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1" name="직사각형 350"/>
          <p:cNvSpPr/>
          <p:nvPr/>
        </p:nvSpPr>
        <p:spPr>
          <a:xfrm>
            <a:off x="1208116" y="3552816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1208116" y="3744645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3" name="직사각형 352"/>
          <p:cNvSpPr/>
          <p:nvPr/>
        </p:nvSpPr>
        <p:spPr>
          <a:xfrm>
            <a:off x="1208116" y="3938452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4" name="직사각형 353"/>
          <p:cNvSpPr/>
          <p:nvPr/>
        </p:nvSpPr>
        <p:spPr>
          <a:xfrm>
            <a:off x="1919804" y="4133106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5" name="직사각형 354"/>
          <p:cNvSpPr/>
          <p:nvPr/>
        </p:nvSpPr>
        <p:spPr>
          <a:xfrm>
            <a:off x="1919804" y="4326913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6" name="직사각형 355"/>
          <p:cNvSpPr/>
          <p:nvPr/>
        </p:nvSpPr>
        <p:spPr>
          <a:xfrm>
            <a:off x="1919804" y="3358965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7" name="직사각형 356"/>
          <p:cNvSpPr/>
          <p:nvPr/>
        </p:nvSpPr>
        <p:spPr>
          <a:xfrm>
            <a:off x="1919804" y="3552816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8" name="직사각형 357"/>
          <p:cNvSpPr/>
          <p:nvPr/>
        </p:nvSpPr>
        <p:spPr>
          <a:xfrm>
            <a:off x="1919804" y="3744645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9" name="직사각형 358"/>
          <p:cNvSpPr/>
          <p:nvPr/>
        </p:nvSpPr>
        <p:spPr>
          <a:xfrm>
            <a:off x="1919804" y="3938452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0" name="직사각형 359"/>
          <p:cNvSpPr/>
          <p:nvPr/>
        </p:nvSpPr>
        <p:spPr>
          <a:xfrm>
            <a:off x="4871273" y="4124436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1" name="직사각형 360"/>
          <p:cNvSpPr/>
          <p:nvPr/>
        </p:nvSpPr>
        <p:spPr>
          <a:xfrm>
            <a:off x="4871273" y="4318243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2" name="직사각형 361"/>
          <p:cNvSpPr/>
          <p:nvPr/>
        </p:nvSpPr>
        <p:spPr>
          <a:xfrm>
            <a:off x="4871273" y="3350295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3" name="직사각형 362"/>
          <p:cNvSpPr/>
          <p:nvPr/>
        </p:nvSpPr>
        <p:spPr>
          <a:xfrm>
            <a:off x="4871273" y="3544146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4" name="직사각형 363"/>
          <p:cNvSpPr/>
          <p:nvPr/>
        </p:nvSpPr>
        <p:spPr>
          <a:xfrm>
            <a:off x="4871273" y="3735975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5" name="직사각형 364"/>
          <p:cNvSpPr/>
          <p:nvPr/>
        </p:nvSpPr>
        <p:spPr>
          <a:xfrm>
            <a:off x="4871273" y="3929782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6" name="직사각형 365"/>
          <p:cNvSpPr/>
          <p:nvPr/>
        </p:nvSpPr>
        <p:spPr>
          <a:xfrm>
            <a:off x="5812705" y="4124436"/>
            <a:ext cx="42329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7" name="직사각형 366"/>
          <p:cNvSpPr/>
          <p:nvPr/>
        </p:nvSpPr>
        <p:spPr>
          <a:xfrm>
            <a:off x="5812705" y="4318243"/>
            <a:ext cx="42329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8" name="직사각형 367"/>
          <p:cNvSpPr/>
          <p:nvPr/>
        </p:nvSpPr>
        <p:spPr>
          <a:xfrm>
            <a:off x="5812705" y="3350295"/>
            <a:ext cx="42329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9" name="직사각형 368"/>
          <p:cNvSpPr/>
          <p:nvPr/>
        </p:nvSpPr>
        <p:spPr>
          <a:xfrm>
            <a:off x="5812705" y="3544146"/>
            <a:ext cx="42329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0" name="직사각형 369"/>
          <p:cNvSpPr/>
          <p:nvPr/>
        </p:nvSpPr>
        <p:spPr>
          <a:xfrm>
            <a:off x="5812705" y="3735975"/>
            <a:ext cx="42329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1" name="직사각형 370"/>
          <p:cNvSpPr/>
          <p:nvPr/>
        </p:nvSpPr>
        <p:spPr>
          <a:xfrm>
            <a:off x="5812705" y="3929782"/>
            <a:ext cx="42329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5" name="직사각형 384"/>
          <p:cNvSpPr/>
          <p:nvPr/>
        </p:nvSpPr>
        <p:spPr>
          <a:xfrm>
            <a:off x="6814058" y="4124436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6" name="직사각형 385"/>
          <p:cNvSpPr/>
          <p:nvPr/>
        </p:nvSpPr>
        <p:spPr>
          <a:xfrm>
            <a:off x="6814058" y="4318243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7" name="직사각형 386"/>
          <p:cNvSpPr/>
          <p:nvPr/>
        </p:nvSpPr>
        <p:spPr>
          <a:xfrm>
            <a:off x="6814058" y="3350295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8" name="직사각형 387"/>
          <p:cNvSpPr/>
          <p:nvPr/>
        </p:nvSpPr>
        <p:spPr>
          <a:xfrm>
            <a:off x="6814058" y="3544146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9" name="직사각형 388"/>
          <p:cNvSpPr/>
          <p:nvPr/>
        </p:nvSpPr>
        <p:spPr>
          <a:xfrm>
            <a:off x="6814058" y="3735975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0" name="직사각형 389"/>
          <p:cNvSpPr/>
          <p:nvPr/>
        </p:nvSpPr>
        <p:spPr>
          <a:xfrm>
            <a:off x="6814058" y="3929782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1" name="직사각형 390"/>
          <p:cNvSpPr/>
          <p:nvPr/>
        </p:nvSpPr>
        <p:spPr>
          <a:xfrm>
            <a:off x="7627726" y="451744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2" name="직사각형 391"/>
          <p:cNvSpPr/>
          <p:nvPr/>
        </p:nvSpPr>
        <p:spPr>
          <a:xfrm>
            <a:off x="1207995" y="4518342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3" name="직사각형 392"/>
          <p:cNvSpPr/>
          <p:nvPr/>
        </p:nvSpPr>
        <p:spPr>
          <a:xfrm>
            <a:off x="3951317" y="4518342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4" name="직사각형 393"/>
          <p:cNvSpPr/>
          <p:nvPr/>
        </p:nvSpPr>
        <p:spPr>
          <a:xfrm>
            <a:off x="1208117" y="451834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5" name="직사각형 394"/>
          <p:cNvSpPr/>
          <p:nvPr/>
        </p:nvSpPr>
        <p:spPr>
          <a:xfrm>
            <a:off x="7483599" y="451834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6" name="직사각형 395"/>
          <p:cNvSpPr/>
          <p:nvPr/>
        </p:nvSpPr>
        <p:spPr>
          <a:xfrm>
            <a:off x="1088636" y="4900180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7" name="직사각형 396"/>
          <p:cNvSpPr/>
          <p:nvPr/>
        </p:nvSpPr>
        <p:spPr>
          <a:xfrm>
            <a:off x="2414846" y="5154460"/>
            <a:ext cx="69557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8" name="직사각형 397"/>
          <p:cNvSpPr/>
          <p:nvPr/>
        </p:nvSpPr>
        <p:spPr>
          <a:xfrm>
            <a:off x="1498733" y="5154460"/>
            <a:ext cx="91611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9" name="직사각형 398"/>
          <p:cNvSpPr/>
          <p:nvPr/>
        </p:nvSpPr>
        <p:spPr>
          <a:xfrm>
            <a:off x="1206473" y="5154460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0" name="직사각형 399"/>
          <p:cNvSpPr/>
          <p:nvPr/>
        </p:nvSpPr>
        <p:spPr>
          <a:xfrm>
            <a:off x="3110417" y="5154460"/>
            <a:ext cx="133615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1" name="직사각형 400"/>
          <p:cNvSpPr/>
          <p:nvPr/>
        </p:nvSpPr>
        <p:spPr>
          <a:xfrm>
            <a:off x="4443367" y="5154460"/>
            <a:ext cx="132331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2" name="직사각형 401"/>
          <p:cNvSpPr/>
          <p:nvPr/>
        </p:nvSpPr>
        <p:spPr>
          <a:xfrm>
            <a:off x="5766686" y="5154460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3" name="직사각형 402"/>
          <p:cNvSpPr/>
          <p:nvPr/>
        </p:nvSpPr>
        <p:spPr>
          <a:xfrm>
            <a:off x="6695085" y="5154460"/>
            <a:ext cx="93251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4" name="직사각형 403"/>
          <p:cNvSpPr/>
          <p:nvPr/>
        </p:nvSpPr>
        <p:spPr>
          <a:xfrm rot="5400000">
            <a:off x="7272832" y="5509757"/>
            <a:ext cx="855483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5" name="직사각형 404"/>
          <p:cNvSpPr/>
          <p:nvPr/>
        </p:nvSpPr>
        <p:spPr>
          <a:xfrm>
            <a:off x="7627726" y="515338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6" name="직사각형 405"/>
          <p:cNvSpPr/>
          <p:nvPr/>
        </p:nvSpPr>
        <p:spPr>
          <a:xfrm>
            <a:off x="2414846" y="543767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7" name="직사각형 406"/>
          <p:cNvSpPr/>
          <p:nvPr/>
        </p:nvSpPr>
        <p:spPr>
          <a:xfrm>
            <a:off x="1206473" y="543674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8" name="직사각형 407"/>
          <p:cNvSpPr/>
          <p:nvPr/>
        </p:nvSpPr>
        <p:spPr>
          <a:xfrm>
            <a:off x="3110410" y="5436741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9" name="직사각형 408"/>
          <p:cNvSpPr/>
          <p:nvPr/>
        </p:nvSpPr>
        <p:spPr>
          <a:xfrm>
            <a:off x="4446254" y="5436741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0" name="직사각형 409"/>
          <p:cNvSpPr/>
          <p:nvPr/>
        </p:nvSpPr>
        <p:spPr>
          <a:xfrm>
            <a:off x="5766683" y="5436741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1" name="직사각형 410"/>
          <p:cNvSpPr/>
          <p:nvPr/>
        </p:nvSpPr>
        <p:spPr>
          <a:xfrm>
            <a:off x="6695083" y="5436741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2" name="직사각형 411"/>
          <p:cNvSpPr/>
          <p:nvPr/>
        </p:nvSpPr>
        <p:spPr>
          <a:xfrm>
            <a:off x="1497691" y="5436741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3" name="직사각형 412"/>
          <p:cNvSpPr/>
          <p:nvPr/>
        </p:nvSpPr>
        <p:spPr>
          <a:xfrm>
            <a:off x="2414846" y="562798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4" name="직사각형 413"/>
          <p:cNvSpPr/>
          <p:nvPr/>
        </p:nvSpPr>
        <p:spPr>
          <a:xfrm>
            <a:off x="1206473" y="562704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5" name="직사각형 414"/>
          <p:cNvSpPr/>
          <p:nvPr/>
        </p:nvSpPr>
        <p:spPr>
          <a:xfrm>
            <a:off x="3110410" y="562704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6" name="직사각형 415"/>
          <p:cNvSpPr/>
          <p:nvPr/>
        </p:nvSpPr>
        <p:spPr>
          <a:xfrm>
            <a:off x="4446254" y="5627047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7" name="직사각형 416"/>
          <p:cNvSpPr/>
          <p:nvPr/>
        </p:nvSpPr>
        <p:spPr>
          <a:xfrm>
            <a:off x="5766683" y="562704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8" name="직사각형 417"/>
          <p:cNvSpPr/>
          <p:nvPr/>
        </p:nvSpPr>
        <p:spPr>
          <a:xfrm>
            <a:off x="6695083" y="5627047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9" name="직사각형 418"/>
          <p:cNvSpPr/>
          <p:nvPr/>
        </p:nvSpPr>
        <p:spPr>
          <a:xfrm>
            <a:off x="2414846" y="581749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0" name="직사각형 419"/>
          <p:cNvSpPr/>
          <p:nvPr/>
        </p:nvSpPr>
        <p:spPr>
          <a:xfrm>
            <a:off x="1206473" y="581655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1" name="직사각형 420"/>
          <p:cNvSpPr/>
          <p:nvPr/>
        </p:nvSpPr>
        <p:spPr>
          <a:xfrm>
            <a:off x="3110410" y="581655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2" name="직사각형 421"/>
          <p:cNvSpPr/>
          <p:nvPr/>
        </p:nvSpPr>
        <p:spPr>
          <a:xfrm>
            <a:off x="4446254" y="5816557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3" name="직사각형 422"/>
          <p:cNvSpPr/>
          <p:nvPr/>
        </p:nvSpPr>
        <p:spPr>
          <a:xfrm>
            <a:off x="5766683" y="581655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4" name="직사각형 423"/>
          <p:cNvSpPr/>
          <p:nvPr/>
        </p:nvSpPr>
        <p:spPr>
          <a:xfrm>
            <a:off x="6695083" y="5816557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7320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직사각형 171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4" name="직사각형 173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저장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중복 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1988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09601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94" name="그룹 93"/>
          <p:cNvGrpSpPr/>
          <p:nvPr/>
        </p:nvGrpSpPr>
        <p:grpSpPr>
          <a:xfrm>
            <a:off x="2676240" y="160770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5" name="직사각형 124"/>
          <p:cNvSpPr/>
          <p:nvPr/>
        </p:nvSpPr>
        <p:spPr>
          <a:xfrm>
            <a:off x="5996133" y="2112610"/>
            <a:ext cx="26566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004291" y="1463013"/>
            <a:ext cx="5135418" cy="3618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084108" y="1688562"/>
            <a:ext cx="4975784" cy="3317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663304" y="1772361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622086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56137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 장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00568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992276" y="1770443"/>
            <a:ext cx="7159448" cy="4469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80655" y="1988214"/>
            <a:ext cx="7003700" cy="414500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98427" y="1796237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검증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2414846" y="2055140"/>
            <a:ext cx="110777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2414846" y="2248947"/>
            <a:ext cx="110777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1501933" y="2057251"/>
            <a:ext cx="912913" cy="3889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 rot="5400000">
            <a:off x="5932634" y="3981494"/>
            <a:ext cx="4151210" cy="1522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1206473" y="2055140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1206473" y="224894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3514969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3514969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4443368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2" name="직사각형 211"/>
          <p:cNvSpPr/>
          <p:nvPr/>
        </p:nvSpPr>
        <p:spPr>
          <a:xfrm>
            <a:off x="4443368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8" name="직사각형 217"/>
          <p:cNvSpPr/>
          <p:nvPr/>
        </p:nvSpPr>
        <p:spPr>
          <a:xfrm>
            <a:off x="5376554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5376554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6304953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304953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7233151" y="2055140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7233151" y="2248947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7932128" y="198392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7932128" y="59892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1088636" y="2813183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 rot="5400000">
            <a:off x="7507892" y="2177842"/>
            <a:ext cx="385367" cy="1457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7627726" y="230671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3922286" y="3067463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 </a:t>
            </a:r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1208117" y="2449045"/>
            <a:ext cx="6565312" cy="14927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1208117" y="2449045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7631377" y="2449045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1206473" y="3067463"/>
            <a:ext cx="313210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총액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2253127" y="3067463"/>
            <a:ext cx="944016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 </a:t>
            </a:r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3195047" y="3067463"/>
            <a:ext cx="72723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</a:t>
            </a: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4850645" y="3067463"/>
            <a:ext cx="72723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</a:t>
            </a: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5575306" y="3067463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 </a:t>
            </a:r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6503665" y="3067463"/>
            <a:ext cx="72723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</a:t>
            </a: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1524647" y="3067463"/>
            <a:ext cx="72847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우선손실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충당액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 rot="5400000">
            <a:off x="6928239" y="3397383"/>
            <a:ext cx="2160000" cy="1522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7233151" y="3065119"/>
            <a:ext cx="39661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일치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여부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2254782" y="4133106"/>
            <a:ext cx="94026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2254782" y="4326913"/>
            <a:ext cx="94026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3192604" y="4124436"/>
            <a:ext cx="7305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7" name="직사각형 336"/>
          <p:cNvSpPr/>
          <p:nvPr/>
        </p:nvSpPr>
        <p:spPr>
          <a:xfrm>
            <a:off x="3192604" y="4318243"/>
            <a:ext cx="7305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3923861" y="4124436"/>
            <a:ext cx="9276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9" name="직사각형 338"/>
          <p:cNvSpPr/>
          <p:nvPr/>
        </p:nvSpPr>
        <p:spPr>
          <a:xfrm>
            <a:off x="3923861" y="4318243"/>
            <a:ext cx="9276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0" name="직사각형 339"/>
          <p:cNvSpPr/>
          <p:nvPr/>
        </p:nvSpPr>
        <p:spPr>
          <a:xfrm>
            <a:off x="4853782" y="4124436"/>
            <a:ext cx="7191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1" name="직사각형 340"/>
          <p:cNvSpPr/>
          <p:nvPr/>
        </p:nvSpPr>
        <p:spPr>
          <a:xfrm>
            <a:off x="4853782" y="4318243"/>
            <a:ext cx="7191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2" name="직사각형 341"/>
          <p:cNvSpPr/>
          <p:nvPr/>
        </p:nvSpPr>
        <p:spPr>
          <a:xfrm>
            <a:off x="7233151" y="4124436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3" name="직사각형 342"/>
          <p:cNvSpPr/>
          <p:nvPr/>
        </p:nvSpPr>
        <p:spPr>
          <a:xfrm>
            <a:off x="7233151" y="4318243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7" name="직사각형 346"/>
          <p:cNvSpPr/>
          <p:nvPr/>
        </p:nvSpPr>
        <p:spPr>
          <a:xfrm>
            <a:off x="2254782" y="3358965"/>
            <a:ext cx="94026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8" name="직사각형 347"/>
          <p:cNvSpPr/>
          <p:nvPr/>
        </p:nvSpPr>
        <p:spPr>
          <a:xfrm>
            <a:off x="2254782" y="3552816"/>
            <a:ext cx="94026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9" name="직사각형 348"/>
          <p:cNvSpPr/>
          <p:nvPr/>
        </p:nvSpPr>
        <p:spPr>
          <a:xfrm>
            <a:off x="2254782" y="3744645"/>
            <a:ext cx="94026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2254782" y="3938452"/>
            <a:ext cx="94026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6" name="직사각형 355"/>
          <p:cNvSpPr/>
          <p:nvPr/>
        </p:nvSpPr>
        <p:spPr>
          <a:xfrm>
            <a:off x="3192604" y="3350295"/>
            <a:ext cx="7305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7" name="직사각형 356"/>
          <p:cNvSpPr/>
          <p:nvPr/>
        </p:nvSpPr>
        <p:spPr>
          <a:xfrm>
            <a:off x="3192604" y="3544146"/>
            <a:ext cx="7305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8" name="직사각형 357"/>
          <p:cNvSpPr/>
          <p:nvPr/>
        </p:nvSpPr>
        <p:spPr>
          <a:xfrm>
            <a:off x="3192604" y="3735975"/>
            <a:ext cx="7305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9" name="직사각형 358"/>
          <p:cNvSpPr/>
          <p:nvPr/>
        </p:nvSpPr>
        <p:spPr>
          <a:xfrm>
            <a:off x="3192604" y="3929782"/>
            <a:ext cx="7305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0" name="직사각형 359"/>
          <p:cNvSpPr/>
          <p:nvPr/>
        </p:nvSpPr>
        <p:spPr>
          <a:xfrm>
            <a:off x="3923861" y="3350295"/>
            <a:ext cx="9276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1" name="직사각형 360"/>
          <p:cNvSpPr/>
          <p:nvPr/>
        </p:nvSpPr>
        <p:spPr>
          <a:xfrm>
            <a:off x="3923861" y="3544146"/>
            <a:ext cx="9276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2" name="직사각형 361"/>
          <p:cNvSpPr/>
          <p:nvPr/>
        </p:nvSpPr>
        <p:spPr>
          <a:xfrm>
            <a:off x="3923861" y="3735975"/>
            <a:ext cx="9276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3" name="직사각형 362"/>
          <p:cNvSpPr/>
          <p:nvPr/>
        </p:nvSpPr>
        <p:spPr>
          <a:xfrm>
            <a:off x="3923861" y="3929782"/>
            <a:ext cx="9276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4" name="직사각형 363"/>
          <p:cNvSpPr/>
          <p:nvPr/>
        </p:nvSpPr>
        <p:spPr>
          <a:xfrm>
            <a:off x="4853782" y="3350295"/>
            <a:ext cx="7191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5" name="직사각형 364"/>
          <p:cNvSpPr/>
          <p:nvPr/>
        </p:nvSpPr>
        <p:spPr>
          <a:xfrm>
            <a:off x="4853782" y="3544146"/>
            <a:ext cx="7191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6" name="직사각형 365"/>
          <p:cNvSpPr/>
          <p:nvPr/>
        </p:nvSpPr>
        <p:spPr>
          <a:xfrm>
            <a:off x="4853782" y="3735975"/>
            <a:ext cx="7191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7" name="직사각형 366"/>
          <p:cNvSpPr/>
          <p:nvPr/>
        </p:nvSpPr>
        <p:spPr>
          <a:xfrm>
            <a:off x="4853782" y="3929782"/>
            <a:ext cx="7191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8" name="직사각형 367"/>
          <p:cNvSpPr/>
          <p:nvPr/>
        </p:nvSpPr>
        <p:spPr>
          <a:xfrm>
            <a:off x="7233151" y="3350295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9" name="직사각형 368"/>
          <p:cNvSpPr/>
          <p:nvPr/>
        </p:nvSpPr>
        <p:spPr>
          <a:xfrm>
            <a:off x="7233151" y="3544146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0" name="직사각형 369"/>
          <p:cNvSpPr/>
          <p:nvPr/>
        </p:nvSpPr>
        <p:spPr>
          <a:xfrm>
            <a:off x="7233151" y="3735975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1" name="직사각형 370"/>
          <p:cNvSpPr/>
          <p:nvPr/>
        </p:nvSpPr>
        <p:spPr>
          <a:xfrm>
            <a:off x="7233151" y="3929782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2" name="직사각형 371"/>
          <p:cNvSpPr/>
          <p:nvPr/>
        </p:nvSpPr>
        <p:spPr>
          <a:xfrm rot="5400000">
            <a:off x="6904974" y="3792817"/>
            <a:ext cx="15912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3" name="직사각형 372"/>
          <p:cNvSpPr/>
          <p:nvPr/>
        </p:nvSpPr>
        <p:spPr>
          <a:xfrm>
            <a:off x="7627726" y="3068589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4" name="직사각형 373"/>
          <p:cNvSpPr/>
          <p:nvPr/>
        </p:nvSpPr>
        <p:spPr>
          <a:xfrm>
            <a:off x="6505107" y="4124436"/>
            <a:ext cx="7273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5" name="직사각형 374"/>
          <p:cNvSpPr/>
          <p:nvPr/>
        </p:nvSpPr>
        <p:spPr>
          <a:xfrm>
            <a:off x="6505107" y="4318243"/>
            <a:ext cx="7273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6" name="직사각형 375"/>
          <p:cNvSpPr/>
          <p:nvPr/>
        </p:nvSpPr>
        <p:spPr>
          <a:xfrm>
            <a:off x="6505107" y="3350295"/>
            <a:ext cx="7273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7" name="직사각형 376"/>
          <p:cNvSpPr/>
          <p:nvPr/>
        </p:nvSpPr>
        <p:spPr>
          <a:xfrm>
            <a:off x="6505107" y="3544146"/>
            <a:ext cx="7273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8" name="직사각형 377"/>
          <p:cNvSpPr/>
          <p:nvPr/>
        </p:nvSpPr>
        <p:spPr>
          <a:xfrm>
            <a:off x="6505107" y="3735975"/>
            <a:ext cx="7273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9" name="직사각형 378"/>
          <p:cNvSpPr/>
          <p:nvPr/>
        </p:nvSpPr>
        <p:spPr>
          <a:xfrm>
            <a:off x="6505107" y="3929782"/>
            <a:ext cx="7273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1" name="직사각형 380"/>
          <p:cNvSpPr/>
          <p:nvPr/>
        </p:nvSpPr>
        <p:spPr>
          <a:xfrm>
            <a:off x="1207960" y="4133106"/>
            <a:ext cx="3117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1207960" y="4326913"/>
            <a:ext cx="3117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3" name="직사각형 382"/>
          <p:cNvSpPr/>
          <p:nvPr/>
        </p:nvSpPr>
        <p:spPr>
          <a:xfrm>
            <a:off x="1207960" y="3358965"/>
            <a:ext cx="3117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4" name="직사각형 383"/>
          <p:cNvSpPr/>
          <p:nvPr/>
        </p:nvSpPr>
        <p:spPr>
          <a:xfrm>
            <a:off x="1207960" y="3552816"/>
            <a:ext cx="3117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5" name="직사각형 384"/>
          <p:cNvSpPr/>
          <p:nvPr/>
        </p:nvSpPr>
        <p:spPr>
          <a:xfrm>
            <a:off x="1207960" y="3744645"/>
            <a:ext cx="3117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6" name="직사각형 385"/>
          <p:cNvSpPr/>
          <p:nvPr/>
        </p:nvSpPr>
        <p:spPr>
          <a:xfrm>
            <a:off x="1207960" y="3938452"/>
            <a:ext cx="3117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7" name="직사각형 386"/>
          <p:cNvSpPr/>
          <p:nvPr/>
        </p:nvSpPr>
        <p:spPr>
          <a:xfrm>
            <a:off x="1525002" y="4133106"/>
            <a:ext cx="728124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8" name="직사각형 387"/>
          <p:cNvSpPr/>
          <p:nvPr/>
        </p:nvSpPr>
        <p:spPr>
          <a:xfrm>
            <a:off x="1525002" y="4326913"/>
            <a:ext cx="728124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9" name="직사각형 388"/>
          <p:cNvSpPr/>
          <p:nvPr/>
        </p:nvSpPr>
        <p:spPr>
          <a:xfrm>
            <a:off x="1525002" y="3358965"/>
            <a:ext cx="728124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0" name="직사각형 389"/>
          <p:cNvSpPr/>
          <p:nvPr/>
        </p:nvSpPr>
        <p:spPr>
          <a:xfrm>
            <a:off x="1525002" y="3552816"/>
            <a:ext cx="728124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1" name="직사각형 390"/>
          <p:cNvSpPr/>
          <p:nvPr/>
        </p:nvSpPr>
        <p:spPr>
          <a:xfrm>
            <a:off x="1525002" y="3744645"/>
            <a:ext cx="728124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2" name="직사각형 391"/>
          <p:cNvSpPr/>
          <p:nvPr/>
        </p:nvSpPr>
        <p:spPr>
          <a:xfrm>
            <a:off x="1525002" y="3938452"/>
            <a:ext cx="728124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3" name="직사각형 392"/>
          <p:cNvSpPr/>
          <p:nvPr/>
        </p:nvSpPr>
        <p:spPr>
          <a:xfrm>
            <a:off x="5577450" y="4124436"/>
            <a:ext cx="925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4" name="직사각형 393"/>
          <p:cNvSpPr/>
          <p:nvPr/>
        </p:nvSpPr>
        <p:spPr>
          <a:xfrm>
            <a:off x="5577450" y="4318243"/>
            <a:ext cx="925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5" name="직사각형 394"/>
          <p:cNvSpPr/>
          <p:nvPr/>
        </p:nvSpPr>
        <p:spPr>
          <a:xfrm>
            <a:off x="5577450" y="3350295"/>
            <a:ext cx="925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6" name="직사각형 395"/>
          <p:cNvSpPr/>
          <p:nvPr/>
        </p:nvSpPr>
        <p:spPr>
          <a:xfrm>
            <a:off x="5577450" y="3544146"/>
            <a:ext cx="925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7" name="직사각형 396"/>
          <p:cNvSpPr/>
          <p:nvPr/>
        </p:nvSpPr>
        <p:spPr>
          <a:xfrm>
            <a:off x="5577450" y="3735975"/>
            <a:ext cx="925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8" name="직사각형 397"/>
          <p:cNvSpPr/>
          <p:nvPr/>
        </p:nvSpPr>
        <p:spPr>
          <a:xfrm>
            <a:off x="5577450" y="3929782"/>
            <a:ext cx="925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9" name="직사각형 398"/>
          <p:cNvSpPr/>
          <p:nvPr/>
        </p:nvSpPr>
        <p:spPr>
          <a:xfrm>
            <a:off x="7627726" y="451744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0" name="직사각형 399"/>
          <p:cNvSpPr/>
          <p:nvPr/>
        </p:nvSpPr>
        <p:spPr>
          <a:xfrm>
            <a:off x="1207995" y="4518342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1" name="직사각형 400"/>
          <p:cNvSpPr/>
          <p:nvPr/>
        </p:nvSpPr>
        <p:spPr>
          <a:xfrm>
            <a:off x="6187328" y="4518342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2" name="직사각형 401"/>
          <p:cNvSpPr/>
          <p:nvPr/>
        </p:nvSpPr>
        <p:spPr>
          <a:xfrm>
            <a:off x="1208117" y="451834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3" name="직사각형 402"/>
          <p:cNvSpPr/>
          <p:nvPr/>
        </p:nvSpPr>
        <p:spPr>
          <a:xfrm>
            <a:off x="7483599" y="451834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4" name="직사각형 403"/>
          <p:cNvSpPr/>
          <p:nvPr/>
        </p:nvSpPr>
        <p:spPr>
          <a:xfrm>
            <a:off x="1088636" y="4900180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5" name="직사각형 404"/>
          <p:cNvSpPr/>
          <p:nvPr/>
        </p:nvSpPr>
        <p:spPr>
          <a:xfrm>
            <a:off x="2414846" y="5154460"/>
            <a:ext cx="69557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6" name="직사각형 405"/>
          <p:cNvSpPr/>
          <p:nvPr/>
        </p:nvSpPr>
        <p:spPr>
          <a:xfrm>
            <a:off x="1498733" y="5154460"/>
            <a:ext cx="91611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7" name="직사각형 406"/>
          <p:cNvSpPr/>
          <p:nvPr/>
        </p:nvSpPr>
        <p:spPr>
          <a:xfrm>
            <a:off x="1206473" y="5154460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8" name="직사각형 407"/>
          <p:cNvSpPr/>
          <p:nvPr/>
        </p:nvSpPr>
        <p:spPr>
          <a:xfrm>
            <a:off x="3110417" y="5154460"/>
            <a:ext cx="133615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9" name="직사각형 408"/>
          <p:cNvSpPr/>
          <p:nvPr/>
        </p:nvSpPr>
        <p:spPr>
          <a:xfrm>
            <a:off x="4443367" y="5154460"/>
            <a:ext cx="132331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0" name="직사각형 409"/>
          <p:cNvSpPr/>
          <p:nvPr/>
        </p:nvSpPr>
        <p:spPr>
          <a:xfrm>
            <a:off x="5766686" y="5154460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1" name="직사각형 410"/>
          <p:cNvSpPr/>
          <p:nvPr/>
        </p:nvSpPr>
        <p:spPr>
          <a:xfrm>
            <a:off x="6695085" y="5154460"/>
            <a:ext cx="93251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2" name="직사각형 411"/>
          <p:cNvSpPr/>
          <p:nvPr/>
        </p:nvSpPr>
        <p:spPr>
          <a:xfrm rot="5400000">
            <a:off x="7272832" y="5509757"/>
            <a:ext cx="855483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3" name="직사각형 412"/>
          <p:cNvSpPr/>
          <p:nvPr/>
        </p:nvSpPr>
        <p:spPr>
          <a:xfrm>
            <a:off x="7627726" y="515338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4" name="직사각형 413"/>
          <p:cNvSpPr/>
          <p:nvPr/>
        </p:nvSpPr>
        <p:spPr>
          <a:xfrm>
            <a:off x="2414846" y="543767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5" name="직사각형 414"/>
          <p:cNvSpPr/>
          <p:nvPr/>
        </p:nvSpPr>
        <p:spPr>
          <a:xfrm>
            <a:off x="1206473" y="543674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6" name="직사각형 415"/>
          <p:cNvSpPr/>
          <p:nvPr/>
        </p:nvSpPr>
        <p:spPr>
          <a:xfrm>
            <a:off x="3110410" y="5436741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7" name="직사각형 416"/>
          <p:cNvSpPr/>
          <p:nvPr/>
        </p:nvSpPr>
        <p:spPr>
          <a:xfrm>
            <a:off x="4446254" y="5436741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8" name="직사각형 417"/>
          <p:cNvSpPr/>
          <p:nvPr/>
        </p:nvSpPr>
        <p:spPr>
          <a:xfrm>
            <a:off x="5766683" y="5436741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9" name="직사각형 418"/>
          <p:cNvSpPr/>
          <p:nvPr/>
        </p:nvSpPr>
        <p:spPr>
          <a:xfrm>
            <a:off x="6695083" y="5436741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0" name="직사각형 419"/>
          <p:cNvSpPr/>
          <p:nvPr/>
        </p:nvSpPr>
        <p:spPr>
          <a:xfrm>
            <a:off x="1497691" y="5436741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1" name="직사각형 420"/>
          <p:cNvSpPr/>
          <p:nvPr/>
        </p:nvSpPr>
        <p:spPr>
          <a:xfrm>
            <a:off x="2414846" y="562798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2" name="직사각형 421"/>
          <p:cNvSpPr/>
          <p:nvPr/>
        </p:nvSpPr>
        <p:spPr>
          <a:xfrm>
            <a:off x="1206473" y="562704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3" name="직사각형 422"/>
          <p:cNvSpPr/>
          <p:nvPr/>
        </p:nvSpPr>
        <p:spPr>
          <a:xfrm>
            <a:off x="3110410" y="562704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4" name="직사각형 423"/>
          <p:cNvSpPr/>
          <p:nvPr/>
        </p:nvSpPr>
        <p:spPr>
          <a:xfrm>
            <a:off x="4446254" y="5627047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5" name="직사각형 424"/>
          <p:cNvSpPr/>
          <p:nvPr/>
        </p:nvSpPr>
        <p:spPr>
          <a:xfrm>
            <a:off x="5766683" y="562704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6" name="직사각형 425"/>
          <p:cNvSpPr/>
          <p:nvPr/>
        </p:nvSpPr>
        <p:spPr>
          <a:xfrm>
            <a:off x="6695083" y="5627047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7" name="직사각형 426"/>
          <p:cNvSpPr/>
          <p:nvPr/>
        </p:nvSpPr>
        <p:spPr>
          <a:xfrm>
            <a:off x="2414846" y="581749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8" name="직사각형 427"/>
          <p:cNvSpPr/>
          <p:nvPr/>
        </p:nvSpPr>
        <p:spPr>
          <a:xfrm>
            <a:off x="1206473" y="581655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9" name="직사각형 428"/>
          <p:cNvSpPr/>
          <p:nvPr/>
        </p:nvSpPr>
        <p:spPr>
          <a:xfrm>
            <a:off x="3110410" y="581655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0" name="직사각형 429"/>
          <p:cNvSpPr/>
          <p:nvPr/>
        </p:nvSpPr>
        <p:spPr>
          <a:xfrm>
            <a:off x="4446254" y="5816557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1" name="직사각형 430"/>
          <p:cNvSpPr/>
          <p:nvPr/>
        </p:nvSpPr>
        <p:spPr>
          <a:xfrm>
            <a:off x="5766683" y="581655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2" name="직사각형 431"/>
          <p:cNvSpPr/>
          <p:nvPr/>
        </p:nvSpPr>
        <p:spPr>
          <a:xfrm>
            <a:off x="6695083" y="5816557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9319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직사각형 289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저장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중복 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>
          <a:xfrm>
            <a:off x="7359650" y="6356351"/>
            <a:ext cx="1155700" cy="365125"/>
          </a:xfrm>
        </p:spPr>
        <p:txBody>
          <a:bodyPr/>
          <a:lstStyle/>
          <a:p>
            <a:fld id="{605E943C-9D58-4286-A3CB-2DD86F133254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2623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09601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94" name="그룹 93"/>
          <p:cNvGrpSpPr/>
          <p:nvPr/>
        </p:nvGrpSpPr>
        <p:grpSpPr>
          <a:xfrm>
            <a:off x="2676240" y="161405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5" name="직사각형 124"/>
          <p:cNvSpPr/>
          <p:nvPr/>
        </p:nvSpPr>
        <p:spPr>
          <a:xfrm>
            <a:off x="5996133" y="2112610"/>
            <a:ext cx="26566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004291" y="1463013"/>
            <a:ext cx="5135418" cy="3618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084108" y="1688562"/>
            <a:ext cx="4975784" cy="3317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663304" y="1772361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622086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56137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 장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00568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992276" y="1770443"/>
            <a:ext cx="7159448" cy="4469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80655" y="1988214"/>
            <a:ext cx="6997177" cy="414500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98427" y="1796237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검증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 rot="5400000">
            <a:off x="5932634" y="3981494"/>
            <a:ext cx="4151210" cy="1522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 rot="5400000">
            <a:off x="6928239" y="4365718"/>
            <a:ext cx="2160000" cy="1522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7932128" y="198392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7932128" y="59892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1088636" y="2823730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2414846" y="3078010"/>
            <a:ext cx="69557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1498733" y="3078010"/>
            <a:ext cx="91611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1206473" y="3078010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3110417" y="3078010"/>
            <a:ext cx="133615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4443367" y="3078010"/>
            <a:ext cx="111800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5570976" y="3078010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6499375" y="3078010"/>
            <a:ext cx="79241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 rot="5400000">
            <a:off x="6914029" y="3792112"/>
            <a:ext cx="1573089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7627726" y="307693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2414846" y="336122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1206473" y="336029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3110410" y="3360291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4446254" y="3360291"/>
            <a:ext cx="11155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5570973" y="3360291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6499373" y="3360291"/>
            <a:ext cx="79425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497691" y="3360291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2414846" y="355153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1206473" y="355059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3110410" y="355059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4446254" y="3550597"/>
            <a:ext cx="11155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570973" y="355059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499373" y="3550597"/>
            <a:ext cx="79425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2414846" y="374104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1206473" y="374010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10410" y="374010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446254" y="3740107"/>
            <a:ext cx="11155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7" name="직사각형 156"/>
          <p:cNvSpPr/>
          <p:nvPr/>
        </p:nvSpPr>
        <p:spPr>
          <a:xfrm>
            <a:off x="5570973" y="374010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6499373" y="3740107"/>
            <a:ext cx="79425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2414846" y="2089146"/>
            <a:ext cx="1100123" cy="19074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2414846" y="2279893"/>
            <a:ext cx="1100123" cy="2010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1206473" y="2086086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1206473" y="227989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4579763" y="2086086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5" name="직사각형 184"/>
          <p:cNvSpPr/>
          <p:nvPr/>
        </p:nvSpPr>
        <p:spPr>
          <a:xfrm>
            <a:off x="4579763" y="2279893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5192765" y="2086086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7" name="직사각형 186"/>
          <p:cNvSpPr/>
          <p:nvPr/>
        </p:nvSpPr>
        <p:spPr>
          <a:xfrm>
            <a:off x="5192765" y="2279893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5992414" y="2086086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5992414" y="2279893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6807843" y="2086086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6807843" y="2279893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1207995" y="2479992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1208117" y="2479992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1208117" y="247999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7483599" y="247999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3509557" y="2089146"/>
            <a:ext cx="1062690" cy="19074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3509557" y="2279893"/>
            <a:ext cx="1062690" cy="2010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1491671" y="2089146"/>
            <a:ext cx="921561" cy="3897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3" name="직사각형 202"/>
          <p:cNvSpPr/>
          <p:nvPr/>
        </p:nvSpPr>
        <p:spPr>
          <a:xfrm rot="5400000">
            <a:off x="7430972" y="2280645"/>
            <a:ext cx="539201" cy="1457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7627726" y="247909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2414846" y="3933231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206473" y="3932295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3110410" y="3932295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4446254" y="3932295"/>
            <a:ext cx="11155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5570973" y="3932295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0" name="직사각형 259"/>
          <p:cNvSpPr/>
          <p:nvPr/>
        </p:nvSpPr>
        <p:spPr>
          <a:xfrm>
            <a:off x="6499373" y="3932295"/>
            <a:ext cx="79425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1" name="직사각형 260"/>
          <p:cNvSpPr/>
          <p:nvPr/>
        </p:nvSpPr>
        <p:spPr>
          <a:xfrm>
            <a:off x="1497691" y="3932295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2414846" y="412353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3" name="직사각형 262"/>
          <p:cNvSpPr/>
          <p:nvPr/>
        </p:nvSpPr>
        <p:spPr>
          <a:xfrm>
            <a:off x="1206473" y="412260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3110410" y="4122601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6" name="직사각형 265"/>
          <p:cNvSpPr/>
          <p:nvPr/>
        </p:nvSpPr>
        <p:spPr>
          <a:xfrm>
            <a:off x="4446254" y="4122601"/>
            <a:ext cx="11155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5570973" y="4122601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6499373" y="4122601"/>
            <a:ext cx="79425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2414846" y="431304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1" name="직사각형 270"/>
          <p:cNvSpPr/>
          <p:nvPr/>
        </p:nvSpPr>
        <p:spPr>
          <a:xfrm>
            <a:off x="1206473" y="431211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3110410" y="4312111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>
            <a:off x="4446254" y="4312111"/>
            <a:ext cx="11155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5570973" y="4312111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6499373" y="4312111"/>
            <a:ext cx="79425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1207995" y="4508402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8" name="직사각형 277"/>
          <p:cNvSpPr/>
          <p:nvPr/>
        </p:nvSpPr>
        <p:spPr>
          <a:xfrm>
            <a:off x="1208117" y="4508402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9" name="직사각형 278"/>
          <p:cNvSpPr/>
          <p:nvPr/>
        </p:nvSpPr>
        <p:spPr>
          <a:xfrm>
            <a:off x="1208117" y="450840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0" name="직사각형 279"/>
          <p:cNvSpPr/>
          <p:nvPr/>
        </p:nvSpPr>
        <p:spPr>
          <a:xfrm>
            <a:off x="7483599" y="450840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2" name="직사각형 281"/>
          <p:cNvSpPr/>
          <p:nvPr/>
        </p:nvSpPr>
        <p:spPr>
          <a:xfrm>
            <a:off x="7627726" y="450750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1088636" y="4861062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2414846" y="5115342"/>
            <a:ext cx="69557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1498733" y="5115342"/>
            <a:ext cx="91611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2" name="직사각형 161"/>
          <p:cNvSpPr/>
          <p:nvPr/>
        </p:nvSpPr>
        <p:spPr>
          <a:xfrm>
            <a:off x="1206473" y="5115342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3" name="직사각형 162"/>
          <p:cNvSpPr/>
          <p:nvPr/>
        </p:nvSpPr>
        <p:spPr>
          <a:xfrm>
            <a:off x="3110417" y="5115342"/>
            <a:ext cx="133615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4443367" y="5115342"/>
            <a:ext cx="39400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5" name="직사각형 164"/>
          <p:cNvSpPr/>
          <p:nvPr/>
        </p:nvSpPr>
        <p:spPr>
          <a:xfrm>
            <a:off x="5492121" y="5115342"/>
            <a:ext cx="53255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6989568" y="5115342"/>
            <a:ext cx="638030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7" name="직사각형 166"/>
          <p:cNvSpPr/>
          <p:nvPr/>
        </p:nvSpPr>
        <p:spPr>
          <a:xfrm rot="5400000">
            <a:off x="7192973" y="5550500"/>
            <a:ext cx="1015200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7627726" y="5114268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2414846" y="5398559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1206473" y="539762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3110410" y="5397623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2" name="직사각형 171"/>
          <p:cNvSpPr/>
          <p:nvPr/>
        </p:nvSpPr>
        <p:spPr>
          <a:xfrm>
            <a:off x="4446254" y="5397623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5505256" y="5397623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4" name="직사각형 173"/>
          <p:cNvSpPr/>
          <p:nvPr/>
        </p:nvSpPr>
        <p:spPr>
          <a:xfrm>
            <a:off x="6990251" y="5397623"/>
            <a:ext cx="63951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1497691" y="5397623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2414846" y="5588865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1206473" y="5587929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3110410" y="5587929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4446254" y="5587929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5505256" y="5587929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6990251" y="5587929"/>
            <a:ext cx="63951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2414846" y="5778375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1206473" y="5777439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3110410" y="5777439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446254" y="5777439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5505256" y="5777439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6990251" y="5777439"/>
            <a:ext cx="63951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4834104" y="5115342"/>
            <a:ext cx="67346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7" name="직사각형 236"/>
          <p:cNvSpPr/>
          <p:nvPr/>
        </p:nvSpPr>
        <p:spPr>
          <a:xfrm>
            <a:off x="4834102" y="5397623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8" name="직사각형 237"/>
          <p:cNvSpPr/>
          <p:nvPr/>
        </p:nvSpPr>
        <p:spPr>
          <a:xfrm>
            <a:off x="4834102" y="5587929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4834102" y="5777439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6027282" y="5115342"/>
            <a:ext cx="48412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6024967" y="5397623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6024967" y="5587929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7" name="직사각형 246"/>
          <p:cNvSpPr/>
          <p:nvPr/>
        </p:nvSpPr>
        <p:spPr>
          <a:xfrm>
            <a:off x="6024967" y="5777439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8" name="직사각형 247"/>
          <p:cNvSpPr/>
          <p:nvPr/>
        </p:nvSpPr>
        <p:spPr>
          <a:xfrm>
            <a:off x="6502831" y="5115342"/>
            <a:ext cx="48412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9" name="직사각형 248"/>
          <p:cNvSpPr/>
          <p:nvPr/>
        </p:nvSpPr>
        <p:spPr>
          <a:xfrm>
            <a:off x="6502703" y="5397623"/>
            <a:ext cx="4867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0" name="직사각형 249"/>
          <p:cNvSpPr/>
          <p:nvPr/>
        </p:nvSpPr>
        <p:spPr>
          <a:xfrm>
            <a:off x="6502703" y="5587929"/>
            <a:ext cx="4867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6502703" y="5777439"/>
            <a:ext cx="4867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>
            <a:off x="2414846" y="5968871"/>
            <a:ext cx="694529" cy="16448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3" name="직사각형 252"/>
          <p:cNvSpPr/>
          <p:nvPr/>
        </p:nvSpPr>
        <p:spPr>
          <a:xfrm>
            <a:off x="1206473" y="5967935"/>
            <a:ext cx="292718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3110410" y="5967935"/>
            <a:ext cx="1332829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4446254" y="5967935"/>
            <a:ext cx="393142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5505256" y="5967935"/>
            <a:ext cx="519418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6990251" y="5967935"/>
            <a:ext cx="639512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4834102" y="5967935"/>
            <a:ext cx="671154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6024967" y="5967935"/>
            <a:ext cx="477608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1" name="직사각형 280"/>
          <p:cNvSpPr/>
          <p:nvPr/>
        </p:nvSpPr>
        <p:spPr>
          <a:xfrm>
            <a:off x="6502703" y="5967935"/>
            <a:ext cx="486737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7291786" y="3078010"/>
            <a:ext cx="33581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7293306" y="3361227"/>
            <a:ext cx="335115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7293306" y="3551533"/>
            <a:ext cx="335115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7293306" y="3741043"/>
            <a:ext cx="335115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7293306" y="3933231"/>
            <a:ext cx="335115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7293306" y="4123537"/>
            <a:ext cx="335115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9" name="직사각형 288"/>
          <p:cNvSpPr/>
          <p:nvPr/>
        </p:nvSpPr>
        <p:spPr>
          <a:xfrm>
            <a:off x="7293306" y="4313047"/>
            <a:ext cx="335115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9855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직사각형 294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저장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중복 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>
          <a:xfrm>
            <a:off x="7359650" y="6356351"/>
            <a:ext cx="1155700" cy="365125"/>
          </a:xfrm>
        </p:spPr>
        <p:txBody>
          <a:bodyPr/>
          <a:lstStyle/>
          <a:p>
            <a:fld id="{605E943C-9D58-4286-A3CB-2DD86F133254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2623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09601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94" name="그룹 93"/>
          <p:cNvGrpSpPr/>
          <p:nvPr/>
        </p:nvGrpSpPr>
        <p:grpSpPr>
          <a:xfrm>
            <a:off x="2676240" y="161405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5" name="직사각형 124"/>
          <p:cNvSpPr/>
          <p:nvPr/>
        </p:nvSpPr>
        <p:spPr>
          <a:xfrm>
            <a:off x="5996133" y="2112610"/>
            <a:ext cx="26566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004291" y="1463013"/>
            <a:ext cx="5135418" cy="3618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084108" y="1688562"/>
            <a:ext cx="4975784" cy="3317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663304" y="1772361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622086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56137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 장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00568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992276" y="1770443"/>
            <a:ext cx="7159448" cy="4469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80655" y="1988214"/>
            <a:ext cx="6997177" cy="414500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98427" y="1796237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검증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 rot="5400000">
            <a:off x="5932634" y="3981494"/>
            <a:ext cx="4151210" cy="1522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 rot="5400000">
            <a:off x="6928239" y="4365718"/>
            <a:ext cx="2160000" cy="1522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7932128" y="198392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7932128" y="59892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1088636" y="2823730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2223461" y="3078010"/>
            <a:ext cx="69557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투자금액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1212097" y="3078010"/>
            <a:ext cx="100973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2919032" y="3078010"/>
            <a:ext cx="65113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회수구분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4004189" y="3078010"/>
            <a:ext cx="877485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5546068" y="3078010"/>
            <a:ext cx="655208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투자원금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6852508" y="3078010"/>
            <a:ext cx="39045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 rot="5400000">
            <a:off x="6914029" y="3792112"/>
            <a:ext cx="1573089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7627726" y="307693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2223461" y="336122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2919025" y="3360291"/>
            <a:ext cx="649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4007618" y="3360291"/>
            <a:ext cx="8755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5546065" y="3360291"/>
            <a:ext cx="65295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6844196" y="3360291"/>
            <a:ext cx="3913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2223461" y="355153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2919025" y="3550597"/>
            <a:ext cx="649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4007618" y="3550597"/>
            <a:ext cx="8755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546065" y="3550597"/>
            <a:ext cx="65295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844196" y="3550597"/>
            <a:ext cx="3913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2223461" y="374104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2919025" y="3740107"/>
            <a:ext cx="649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007618" y="3740107"/>
            <a:ext cx="8755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7" name="직사각형 156"/>
          <p:cNvSpPr/>
          <p:nvPr/>
        </p:nvSpPr>
        <p:spPr>
          <a:xfrm>
            <a:off x="5546065" y="3740107"/>
            <a:ext cx="65295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6844196" y="3740107"/>
            <a:ext cx="3913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2414846" y="2089146"/>
            <a:ext cx="1100123" cy="19074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2414846" y="2279893"/>
            <a:ext cx="1100123" cy="2010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1206473" y="2086086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1206473" y="227989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4579763" y="2086086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5" name="직사각형 184"/>
          <p:cNvSpPr/>
          <p:nvPr/>
        </p:nvSpPr>
        <p:spPr>
          <a:xfrm>
            <a:off x="4579763" y="2279893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5192765" y="2086086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7" name="직사각형 186"/>
          <p:cNvSpPr/>
          <p:nvPr/>
        </p:nvSpPr>
        <p:spPr>
          <a:xfrm>
            <a:off x="5192765" y="2279893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5992414" y="2086086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5992414" y="2279893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6807843" y="2086086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6807843" y="2279893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1207995" y="2479992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1208117" y="2479992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1208117" y="247999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7483599" y="247999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3509557" y="2089146"/>
            <a:ext cx="1062690" cy="19074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3509557" y="2279893"/>
            <a:ext cx="1062690" cy="2010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1491671" y="2089146"/>
            <a:ext cx="921561" cy="3897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3" name="직사각형 202"/>
          <p:cNvSpPr/>
          <p:nvPr/>
        </p:nvSpPr>
        <p:spPr>
          <a:xfrm rot="5400000">
            <a:off x="7430972" y="2280645"/>
            <a:ext cx="539201" cy="1457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7627726" y="247909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2223461" y="3933231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9025" y="3932295"/>
            <a:ext cx="649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4007618" y="3932295"/>
            <a:ext cx="8755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5546065" y="3932295"/>
            <a:ext cx="65295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0" name="직사각형 259"/>
          <p:cNvSpPr/>
          <p:nvPr/>
        </p:nvSpPr>
        <p:spPr>
          <a:xfrm>
            <a:off x="6844196" y="3932295"/>
            <a:ext cx="3913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2223461" y="412353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2919025" y="4122601"/>
            <a:ext cx="649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6" name="직사각형 265"/>
          <p:cNvSpPr/>
          <p:nvPr/>
        </p:nvSpPr>
        <p:spPr>
          <a:xfrm>
            <a:off x="4007618" y="4122601"/>
            <a:ext cx="8755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5546065" y="4122601"/>
            <a:ext cx="65295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6844196" y="4122601"/>
            <a:ext cx="3913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2223461" y="431304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2919025" y="4312111"/>
            <a:ext cx="649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>
            <a:off x="4007618" y="4312111"/>
            <a:ext cx="8755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5546065" y="4312111"/>
            <a:ext cx="65295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6844196" y="4312111"/>
            <a:ext cx="3913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1207995" y="4508402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8" name="직사각형 277"/>
          <p:cNvSpPr/>
          <p:nvPr/>
        </p:nvSpPr>
        <p:spPr>
          <a:xfrm>
            <a:off x="6187598" y="4508402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9" name="직사각형 278"/>
          <p:cNvSpPr/>
          <p:nvPr/>
        </p:nvSpPr>
        <p:spPr>
          <a:xfrm>
            <a:off x="1208117" y="450840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0" name="직사각형 279"/>
          <p:cNvSpPr/>
          <p:nvPr/>
        </p:nvSpPr>
        <p:spPr>
          <a:xfrm>
            <a:off x="7483599" y="450840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2" name="직사각형 281"/>
          <p:cNvSpPr/>
          <p:nvPr/>
        </p:nvSpPr>
        <p:spPr>
          <a:xfrm>
            <a:off x="7627726" y="450750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1088636" y="4861062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2414846" y="5115342"/>
            <a:ext cx="69557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1498733" y="5115342"/>
            <a:ext cx="91611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2" name="직사각형 161"/>
          <p:cNvSpPr/>
          <p:nvPr/>
        </p:nvSpPr>
        <p:spPr>
          <a:xfrm>
            <a:off x="1206473" y="5115342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3" name="직사각형 162"/>
          <p:cNvSpPr/>
          <p:nvPr/>
        </p:nvSpPr>
        <p:spPr>
          <a:xfrm>
            <a:off x="3110417" y="5115342"/>
            <a:ext cx="133615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4443367" y="5115342"/>
            <a:ext cx="39400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5" name="직사각형 164"/>
          <p:cNvSpPr/>
          <p:nvPr/>
        </p:nvSpPr>
        <p:spPr>
          <a:xfrm>
            <a:off x="5492121" y="5115342"/>
            <a:ext cx="53255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6989568" y="5115342"/>
            <a:ext cx="638030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7" name="직사각형 166"/>
          <p:cNvSpPr/>
          <p:nvPr/>
        </p:nvSpPr>
        <p:spPr>
          <a:xfrm rot="5400000">
            <a:off x="7192973" y="5550500"/>
            <a:ext cx="1015200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7627726" y="5114268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2414846" y="5398559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1206473" y="539762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3110410" y="5397623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2" name="직사각형 171"/>
          <p:cNvSpPr/>
          <p:nvPr/>
        </p:nvSpPr>
        <p:spPr>
          <a:xfrm>
            <a:off x="4446254" y="5397623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5505256" y="5397623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4" name="직사각형 173"/>
          <p:cNvSpPr/>
          <p:nvPr/>
        </p:nvSpPr>
        <p:spPr>
          <a:xfrm>
            <a:off x="6990251" y="5397623"/>
            <a:ext cx="63951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1497691" y="5397623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2414846" y="5588865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1206473" y="5587929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3110410" y="5587929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4446254" y="5587929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5505256" y="5587929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6990251" y="5587929"/>
            <a:ext cx="63951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2414846" y="5778375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1206473" y="5777439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3110410" y="5777439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446254" y="5777439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5505256" y="5777439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6990251" y="5777439"/>
            <a:ext cx="63951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4834104" y="5115342"/>
            <a:ext cx="67346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7" name="직사각형 236"/>
          <p:cNvSpPr/>
          <p:nvPr/>
        </p:nvSpPr>
        <p:spPr>
          <a:xfrm>
            <a:off x="4834102" y="5397623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8" name="직사각형 237"/>
          <p:cNvSpPr/>
          <p:nvPr/>
        </p:nvSpPr>
        <p:spPr>
          <a:xfrm>
            <a:off x="4834102" y="5587929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4834102" y="5777439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6027282" y="5115342"/>
            <a:ext cx="48412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6024967" y="5397623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6024967" y="5587929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7" name="직사각형 246"/>
          <p:cNvSpPr/>
          <p:nvPr/>
        </p:nvSpPr>
        <p:spPr>
          <a:xfrm>
            <a:off x="6024967" y="5777439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8" name="직사각형 247"/>
          <p:cNvSpPr/>
          <p:nvPr/>
        </p:nvSpPr>
        <p:spPr>
          <a:xfrm>
            <a:off x="6502831" y="5115342"/>
            <a:ext cx="48412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9" name="직사각형 248"/>
          <p:cNvSpPr/>
          <p:nvPr/>
        </p:nvSpPr>
        <p:spPr>
          <a:xfrm>
            <a:off x="6502703" y="5397623"/>
            <a:ext cx="4867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0" name="직사각형 249"/>
          <p:cNvSpPr/>
          <p:nvPr/>
        </p:nvSpPr>
        <p:spPr>
          <a:xfrm>
            <a:off x="6502703" y="5587929"/>
            <a:ext cx="4867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6502703" y="5777439"/>
            <a:ext cx="4867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>
            <a:off x="2414846" y="5968871"/>
            <a:ext cx="694529" cy="16448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3" name="직사각형 252"/>
          <p:cNvSpPr/>
          <p:nvPr/>
        </p:nvSpPr>
        <p:spPr>
          <a:xfrm>
            <a:off x="1206473" y="5967935"/>
            <a:ext cx="292718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3110410" y="5967935"/>
            <a:ext cx="1332829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4446254" y="5967935"/>
            <a:ext cx="393142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5505256" y="5967935"/>
            <a:ext cx="519418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6990251" y="5967935"/>
            <a:ext cx="639512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4834102" y="5967935"/>
            <a:ext cx="671154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6024967" y="5967935"/>
            <a:ext cx="477608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1" name="직사각형 280"/>
          <p:cNvSpPr/>
          <p:nvPr/>
        </p:nvSpPr>
        <p:spPr>
          <a:xfrm>
            <a:off x="6502703" y="5967935"/>
            <a:ext cx="486737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4883278" y="3078010"/>
            <a:ext cx="6689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회수총액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4886164" y="3360291"/>
            <a:ext cx="6675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4886164" y="3550597"/>
            <a:ext cx="6675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2" name="직사각형 211"/>
          <p:cNvSpPr/>
          <p:nvPr/>
        </p:nvSpPr>
        <p:spPr>
          <a:xfrm>
            <a:off x="4886164" y="3740107"/>
            <a:ext cx="6675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3" name="직사각형 212"/>
          <p:cNvSpPr/>
          <p:nvPr/>
        </p:nvSpPr>
        <p:spPr>
          <a:xfrm>
            <a:off x="4886164" y="3932295"/>
            <a:ext cx="6675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4" name="직사각형 213"/>
          <p:cNvSpPr/>
          <p:nvPr/>
        </p:nvSpPr>
        <p:spPr>
          <a:xfrm>
            <a:off x="4886164" y="4122601"/>
            <a:ext cx="6675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5" name="직사각형 214"/>
          <p:cNvSpPr/>
          <p:nvPr/>
        </p:nvSpPr>
        <p:spPr>
          <a:xfrm>
            <a:off x="4886164" y="4312111"/>
            <a:ext cx="6675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6" name="직사각형 215"/>
          <p:cNvSpPr/>
          <p:nvPr/>
        </p:nvSpPr>
        <p:spPr>
          <a:xfrm>
            <a:off x="3566428" y="3078010"/>
            <a:ext cx="4388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IRR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7" name="직사각형 216"/>
          <p:cNvSpPr/>
          <p:nvPr/>
        </p:nvSpPr>
        <p:spPr>
          <a:xfrm>
            <a:off x="3566422" y="3360291"/>
            <a:ext cx="4377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8" name="직사각형 217"/>
          <p:cNvSpPr/>
          <p:nvPr/>
        </p:nvSpPr>
        <p:spPr>
          <a:xfrm>
            <a:off x="3566422" y="3550597"/>
            <a:ext cx="4377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3566422" y="3740107"/>
            <a:ext cx="4377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2" name="직사각형 221"/>
          <p:cNvSpPr/>
          <p:nvPr/>
        </p:nvSpPr>
        <p:spPr>
          <a:xfrm>
            <a:off x="3566422" y="3932295"/>
            <a:ext cx="4377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3" name="직사각형 222"/>
          <p:cNvSpPr/>
          <p:nvPr/>
        </p:nvSpPr>
        <p:spPr>
          <a:xfrm>
            <a:off x="3566422" y="4122601"/>
            <a:ext cx="4377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4" name="직사각형 223"/>
          <p:cNvSpPr/>
          <p:nvPr/>
        </p:nvSpPr>
        <p:spPr>
          <a:xfrm>
            <a:off x="3566422" y="4312111"/>
            <a:ext cx="4377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6202703" y="3078010"/>
            <a:ext cx="64365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202700" y="3360291"/>
            <a:ext cx="64144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6202700" y="3550597"/>
            <a:ext cx="64144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8" name="직사각형 227"/>
          <p:cNvSpPr/>
          <p:nvPr/>
        </p:nvSpPr>
        <p:spPr>
          <a:xfrm>
            <a:off x="6202700" y="3740107"/>
            <a:ext cx="64144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6202700" y="3932295"/>
            <a:ext cx="64144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6202700" y="4122601"/>
            <a:ext cx="64144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6202700" y="4312111"/>
            <a:ext cx="64144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1207650" y="3361227"/>
            <a:ext cx="1010147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1207650" y="3551533"/>
            <a:ext cx="1010147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1207650" y="3741043"/>
            <a:ext cx="1010147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1207650" y="3933231"/>
            <a:ext cx="1010147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1207650" y="4123537"/>
            <a:ext cx="1010147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1207650" y="4313047"/>
            <a:ext cx="1010147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7235557" y="3078010"/>
            <a:ext cx="40671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일치여부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9" name="직사각형 288"/>
          <p:cNvSpPr/>
          <p:nvPr/>
        </p:nvSpPr>
        <p:spPr>
          <a:xfrm>
            <a:off x="7252165" y="3360291"/>
            <a:ext cx="38268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0" name="직사각형 289"/>
          <p:cNvSpPr/>
          <p:nvPr/>
        </p:nvSpPr>
        <p:spPr>
          <a:xfrm>
            <a:off x="7252165" y="3550597"/>
            <a:ext cx="38268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7252165" y="3740107"/>
            <a:ext cx="38268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7252165" y="3932295"/>
            <a:ext cx="38268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7252165" y="4122601"/>
            <a:ext cx="38268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7252165" y="4312111"/>
            <a:ext cx="38268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157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직사각형 353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5" name="직사각형 354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6" name="직사각형 355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저장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중복 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>
          <a:xfrm>
            <a:off x="7359650" y="6356351"/>
            <a:ext cx="1155700" cy="365125"/>
          </a:xfrm>
        </p:spPr>
        <p:txBody>
          <a:bodyPr/>
          <a:lstStyle/>
          <a:p>
            <a:fld id="{605E943C-9D58-4286-A3CB-2DD86F133254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2623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09601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94" name="그룹 93"/>
          <p:cNvGrpSpPr/>
          <p:nvPr/>
        </p:nvGrpSpPr>
        <p:grpSpPr>
          <a:xfrm>
            <a:off x="2676240" y="161405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5" name="직사각형 124"/>
          <p:cNvSpPr/>
          <p:nvPr/>
        </p:nvSpPr>
        <p:spPr>
          <a:xfrm>
            <a:off x="5996133" y="2112610"/>
            <a:ext cx="26566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004291" y="1463013"/>
            <a:ext cx="5135418" cy="3618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084108" y="1688562"/>
            <a:ext cx="4975784" cy="3317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663304" y="1772361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622086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56137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 장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00568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992276" y="1770443"/>
            <a:ext cx="7159448" cy="4469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80655" y="1988214"/>
            <a:ext cx="6997177" cy="414500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98427" y="1796237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검증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 rot="5400000">
            <a:off x="5932634" y="3981494"/>
            <a:ext cx="4151210" cy="1522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 rot="5400000">
            <a:off x="6928239" y="4975318"/>
            <a:ext cx="2160000" cy="1522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7932128" y="198392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7932128" y="59892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1088636" y="2048462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2414846" y="2302742"/>
            <a:ext cx="69557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1498733" y="2302742"/>
            <a:ext cx="91611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1206473" y="2302742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3110417" y="2302742"/>
            <a:ext cx="133615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4443367" y="2302742"/>
            <a:ext cx="132331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5766686" y="2302742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6695085" y="2302742"/>
            <a:ext cx="93251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 rot="5400000">
            <a:off x="6914029" y="3016844"/>
            <a:ext cx="1573089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7627726" y="2301668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2414846" y="2585959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1206473" y="258502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3110410" y="2585023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4446254" y="2585023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5766683" y="2585023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6695083" y="2585023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497691" y="2585023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2414846" y="2776265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1206473" y="2775329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3110410" y="2775329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4446254" y="2775329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766683" y="2775329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695083" y="2775329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2414846" y="2965775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1206473" y="2964839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10410" y="2964839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446254" y="2964839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7" name="직사각형 156"/>
          <p:cNvSpPr/>
          <p:nvPr/>
        </p:nvSpPr>
        <p:spPr>
          <a:xfrm>
            <a:off x="5766683" y="2964839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6695083" y="2964839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2414846" y="315796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206473" y="315702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3110410" y="315702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4446254" y="3157027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5766683" y="315702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0" name="직사각형 259"/>
          <p:cNvSpPr/>
          <p:nvPr/>
        </p:nvSpPr>
        <p:spPr>
          <a:xfrm>
            <a:off x="6695083" y="3157027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1" name="직사각형 260"/>
          <p:cNvSpPr/>
          <p:nvPr/>
        </p:nvSpPr>
        <p:spPr>
          <a:xfrm>
            <a:off x="1497691" y="3157027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2414846" y="3348269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3" name="직사각형 262"/>
          <p:cNvSpPr/>
          <p:nvPr/>
        </p:nvSpPr>
        <p:spPr>
          <a:xfrm>
            <a:off x="1206473" y="334733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3110410" y="3347333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6" name="직사각형 265"/>
          <p:cNvSpPr/>
          <p:nvPr/>
        </p:nvSpPr>
        <p:spPr>
          <a:xfrm>
            <a:off x="4446254" y="3347333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5766683" y="3347333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6695083" y="3347333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2414846" y="3537779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1" name="직사각형 270"/>
          <p:cNvSpPr/>
          <p:nvPr/>
        </p:nvSpPr>
        <p:spPr>
          <a:xfrm>
            <a:off x="1206473" y="353684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3110410" y="3536843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>
            <a:off x="4446254" y="3536843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5766683" y="3536843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6695083" y="3536843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1207995" y="3733134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8" name="직사각형 277"/>
          <p:cNvSpPr/>
          <p:nvPr/>
        </p:nvSpPr>
        <p:spPr>
          <a:xfrm>
            <a:off x="1208117" y="3733134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9" name="직사각형 278"/>
          <p:cNvSpPr/>
          <p:nvPr/>
        </p:nvSpPr>
        <p:spPr>
          <a:xfrm>
            <a:off x="1208117" y="3733133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0" name="직사각형 279"/>
          <p:cNvSpPr/>
          <p:nvPr/>
        </p:nvSpPr>
        <p:spPr>
          <a:xfrm>
            <a:off x="7483599" y="3733133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2" name="직사각형 281"/>
          <p:cNvSpPr/>
          <p:nvPr/>
        </p:nvSpPr>
        <p:spPr>
          <a:xfrm>
            <a:off x="7627726" y="3732234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1088636" y="4146532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2414847" y="4400812"/>
            <a:ext cx="637466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1498733" y="4400812"/>
            <a:ext cx="91611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2" name="직사각형 161"/>
          <p:cNvSpPr/>
          <p:nvPr/>
        </p:nvSpPr>
        <p:spPr>
          <a:xfrm>
            <a:off x="1206473" y="4400812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3" name="직사각형 162"/>
          <p:cNvSpPr/>
          <p:nvPr/>
        </p:nvSpPr>
        <p:spPr>
          <a:xfrm>
            <a:off x="3044432" y="4400812"/>
            <a:ext cx="108736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4138567" y="4400812"/>
            <a:ext cx="39400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5" name="직사각형 164"/>
          <p:cNvSpPr/>
          <p:nvPr/>
        </p:nvSpPr>
        <p:spPr>
          <a:xfrm>
            <a:off x="5177796" y="4400812"/>
            <a:ext cx="53255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6608568" y="4400812"/>
            <a:ext cx="638030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2414846" y="4684029"/>
            <a:ext cx="636511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1206473" y="468309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3044426" y="4683093"/>
            <a:ext cx="108466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2" name="직사각형 171"/>
          <p:cNvSpPr/>
          <p:nvPr/>
        </p:nvSpPr>
        <p:spPr>
          <a:xfrm>
            <a:off x="4131929" y="4683093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5190931" y="4683093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4" name="직사각형 173"/>
          <p:cNvSpPr/>
          <p:nvPr/>
        </p:nvSpPr>
        <p:spPr>
          <a:xfrm>
            <a:off x="6609251" y="4683093"/>
            <a:ext cx="62952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1497691" y="4683093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2414846" y="4874335"/>
            <a:ext cx="636511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1206473" y="4873399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3044426" y="4873399"/>
            <a:ext cx="108466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4131929" y="4873399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5190931" y="4873399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6609251" y="4873399"/>
            <a:ext cx="62952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2414846" y="5063845"/>
            <a:ext cx="636511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1206473" y="5062909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3044426" y="5062909"/>
            <a:ext cx="108466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131929" y="5062909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5190931" y="5062909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6609251" y="5062909"/>
            <a:ext cx="62952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4519779" y="4400812"/>
            <a:ext cx="67346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7" name="직사각형 236"/>
          <p:cNvSpPr/>
          <p:nvPr/>
        </p:nvSpPr>
        <p:spPr>
          <a:xfrm>
            <a:off x="4519777" y="4683093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8" name="직사각형 237"/>
          <p:cNvSpPr/>
          <p:nvPr/>
        </p:nvSpPr>
        <p:spPr>
          <a:xfrm>
            <a:off x="4519777" y="4873399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4519777" y="5062909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5712957" y="4400812"/>
            <a:ext cx="48412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5710642" y="4683093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5710642" y="4873399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7" name="직사각형 246"/>
          <p:cNvSpPr/>
          <p:nvPr/>
        </p:nvSpPr>
        <p:spPr>
          <a:xfrm>
            <a:off x="5710642" y="5062909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8" name="직사각형 247"/>
          <p:cNvSpPr/>
          <p:nvPr/>
        </p:nvSpPr>
        <p:spPr>
          <a:xfrm>
            <a:off x="6188507" y="4400812"/>
            <a:ext cx="419368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9" name="직사각형 248"/>
          <p:cNvSpPr/>
          <p:nvPr/>
        </p:nvSpPr>
        <p:spPr>
          <a:xfrm>
            <a:off x="6188378" y="4683093"/>
            <a:ext cx="42162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0" name="직사각형 249"/>
          <p:cNvSpPr/>
          <p:nvPr/>
        </p:nvSpPr>
        <p:spPr>
          <a:xfrm>
            <a:off x="6188378" y="4873399"/>
            <a:ext cx="42162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6188378" y="5062909"/>
            <a:ext cx="42162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8" name="직사각형 307"/>
          <p:cNvSpPr/>
          <p:nvPr/>
        </p:nvSpPr>
        <p:spPr>
          <a:xfrm rot="5400000">
            <a:off x="6914029" y="5112468"/>
            <a:ext cx="1573089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9" name="직사각형 308"/>
          <p:cNvSpPr/>
          <p:nvPr/>
        </p:nvSpPr>
        <p:spPr>
          <a:xfrm>
            <a:off x="7627726" y="439729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0" name="직사각형 309"/>
          <p:cNvSpPr/>
          <p:nvPr/>
        </p:nvSpPr>
        <p:spPr>
          <a:xfrm>
            <a:off x="2414846" y="5253587"/>
            <a:ext cx="636511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1" name="직사각형 310"/>
          <p:cNvSpPr/>
          <p:nvPr/>
        </p:nvSpPr>
        <p:spPr>
          <a:xfrm>
            <a:off x="1206473" y="525265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3044426" y="5252651"/>
            <a:ext cx="108466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4131929" y="5252651"/>
            <a:ext cx="38772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5184408" y="5252651"/>
            <a:ext cx="52519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5" name="직사각형 314"/>
          <p:cNvSpPr/>
          <p:nvPr/>
        </p:nvSpPr>
        <p:spPr>
          <a:xfrm>
            <a:off x="6609249" y="5252651"/>
            <a:ext cx="62952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1497691" y="5252651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7" name="직사각형 316"/>
          <p:cNvSpPr/>
          <p:nvPr/>
        </p:nvSpPr>
        <p:spPr>
          <a:xfrm>
            <a:off x="2414846" y="5443893"/>
            <a:ext cx="636511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1206473" y="544295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9" name="직사각형 318"/>
          <p:cNvSpPr/>
          <p:nvPr/>
        </p:nvSpPr>
        <p:spPr>
          <a:xfrm>
            <a:off x="3044426" y="5442957"/>
            <a:ext cx="108466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4131929" y="5442957"/>
            <a:ext cx="38772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5184408" y="5442957"/>
            <a:ext cx="52519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6609249" y="5442957"/>
            <a:ext cx="62952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2414846" y="5633403"/>
            <a:ext cx="636511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1206473" y="563246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3044426" y="5632467"/>
            <a:ext cx="108466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4131929" y="5632467"/>
            <a:ext cx="38772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5184408" y="5632467"/>
            <a:ext cx="52519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8" name="직사각형 327"/>
          <p:cNvSpPr/>
          <p:nvPr/>
        </p:nvSpPr>
        <p:spPr>
          <a:xfrm>
            <a:off x="6609249" y="5632467"/>
            <a:ext cx="62952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9" name="직사각형 328"/>
          <p:cNvSpPr/>
          <p:nvPr/>
        </p:nvSpPr>
        <p:spPr>
          <a:xfrm>
            <a:off x="1207995" y="5828758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0" name="직사각형 329"/>
          <p:cNvSpPr/>
          <p:nvPr/>
        </p:nvSpPr>
        <p:spPr>
          <a:xfrm>
            <a:off x="1208117" y="5828758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1208117" y="582875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7483599" y="582875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7627726" y="5827858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4519559" y="5252651"/>
            <a:ext cx="67124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5" name="직사각형 334"/>
          <p:cNvSpPr/>
          <p:nvPr/>
        </p:nvSpPr>
        <p:spPr>
          <a:xfrm>
            <a:off x="4519559" y="5442957"/>
            <a:ext cx="67124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4519559" y="5632467"/>
            <a:ext cx="67124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7" name="직사각형 336"/>
          <p:cNvSpPr/>
          <p:nvPr/>
        </p:nvSpPr>
        <p:spPr>
          <a:xfrm>
            <a:off x="5716719" y="5252651"/>
            <a:ext cx="46914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5716719" y="5442957"/>
            <a:ext cx="46914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9" name="직사각형 338"/>
          <p:cNvSpPr/>
          <p:nvPr/>
        </p:nvSpPr>
        <p:spPr>
          <a:xfrm>
            <a:off x="5716719" y="5632467"/>
            <a:ext cx="46914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4" name="직사각형 343"/>
          <p:cNvSpPr/>
          <p:nvPr/>
        </p:nvSpPr>
        <p:spPr>
          <a:xfrm>
            <a:off x="6185871" y="5252651"/>
            <a:ext cx="42380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5" name="직사각형 344"/>
          <p:cNvSpPr/>
          <p:nvPr/>
        </p:nvSpPr>
        <p:spPr>
          <a:xfrm>
            <a:off x="6185871" y="5442957"/>
            <a:ext cx="42380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6" name="직사각형 345"/>
          <p:cNvSpPr/>
          <p:nvPr/>
        </p:nvSpPr>
        <p:spPr>
          <a:xfrm>
            <a:off x="6185871" y="5632467"/>
            <a:ext cx="42380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7" name="직사각형 346"/>
          <p:cNvSpPr/>
          <p:nvPr/>
        </p:nvSpPr>
        <p:spPr>
          <a:xfrm>
            <a:off x="7240879" y="4401985"/>
            <a:ext cx="387106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일치여부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8" name="직사각형 347"/>
          <p:cNvSpPr/>
          <p:nvPr/>
        </p:nvSpPr>
        <p:spPr>
          <a:xfrm>
            <a:off x="7237160" y="4684266"/>
            <a:ext cx="39292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9" name="직사각형 348"/>
          <p:cNvSpPr/>
          <p:nvPr/>
        </p:nvSpPr>
        <p:spPr>
          <a:xfrm>
            <a:off x="7237160" y="4874572"/>
            <a:ext cx="39292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7237160" y="5064082"/>
            <a:ext cx="39292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1" name="직사각형 350"/>
          <p:cNvSpPr/>
          <p:nvPr/>
        </p:nvSpPr>
        <p:spPr>
          <a:xfrm>
            <a:off x="7237160" y="5256270"/>
            <a:ext cx="39292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7237160" y="5446576"/>
            <a:ext cx="39292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3" name="직사각형 352"/>
          <p:cNvSpPr/>
          <p:nvPr/>
        </p:nvSpPr>
        <p:spPr>
          <a:xfrm>
            <a:off x="7237160" y="5636086"/>
            <a:ext cx="39292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9763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5" name="직사각형 74"/>
          <p:cNvSpPr/>
          <p:nvPr/>
        </p:nvSpPr>
        <p:spPr>
          <a:xfrm>
            <a:off x="1142547" y="2112610"/>
            <a:ext cx="167277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2815322" y="2112610"/>
            <a:ext cx="222263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자펀드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 후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1988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561799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2017-07</a:t>
            </a:r>
          </a:p>
        </p:txBody>
      </p:sp>
      <p:grpSp>
        <p:nvGrpSpPr>
          <p:cNvPr id="89" name="그룹 88"/>
          <p:cNvGrpSpPr/>
          <p:nvPr/>
        </p:nvGrpSpPr>
        <p:grpSpPr>
          <a:xfrm>
            <a:off x="2159342" y="1607709"/>
            <a:ext cx="180000" cy="166520"/>
            <a:chOff x="2253583" y="2093531"/>
            <a:chExt cx="180000" cy="166520"/>
          </a:xfrm>
        </p:grpSpPr>
        <p:sp>
          <p:nvSpPr>
            <p:cNvPr id="90" name="직사각형 8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1" name="이등변 삼각형 9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이등변 삼각형 9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94" name="그룹 93"/>
          <p:cNvGrpSpPr/>
          <p:nvPr/>
        </p:nvGrpSpPr>
        <p:grpSpPr>
          <a:xfrm>
            <a:off x="3142022" y="160770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99" name="직사각형 98"/>
          <p:cNvSpPr/>
          <p:nvPr/>
        </p:nvSpPr>
        <p:spPr>
          <a:xfrm>
            <a:off x="2327880" y="160761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105" name="직사각형 104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5041452" y="2112610"/>
            <a:ext cx="114037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제안날짜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6172927" y="2112610"/>
            <a:ext cx="247990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1142547" y="2402249"/>
            <a:ext cx="1672776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2815322" y="2402249"/>
            <a:ext cx="2222637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741203" y="2402249"/>
            <a:ext cx="400779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5037959" y="2402249"/>
            <a:ext cx="1134339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2010-11-15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6172927" y="2402249"/>
            <a:ext cx="2479901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 제안서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xlsx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486479" y="2402249"/>
            <a:ext cx="251709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566110" y="245776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6049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5" name="직사각형 74"/>
          <p:cNvSpPr/>
          <p:nvPr/>
        </p:nvSpPr>
        <p:spPr>
          <a:xfrm>
            <a:off x="1142547" y="2112610"/>
            <a:ext cx="167277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2815322" y="2112610"/>
            <a:ext cx="222263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자펀드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 후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 건 클릭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1988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561799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2017-07</a:t>
            </a:r>
          </a:p>
        </p:txBody>
      </p:sp>
      <p:grpSp>
        <p:nvGrpSpPr>
          <p:cNvPr id="89" name="그룹 88"/>
          <p:cNvGrpSpPr/>
          <p:nvPr/>
        </p:nvGrpSpPr>
        <p:grpSpPr>
          <a:xfrm>
            <a:off x="2159342" y="1607709"/>
            <a:ext cx="180000" cy="166520"/>
            <a:chOff x="2253583" y="2093531"/>
            <a:chExt cx="180000" cy="166520"/>
          </a:xfrm>
        </p:grpSpPr>
        <p:sp>
          <p:nvSpPr>
            <p:cNvPr id="90" name="직사각형 8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1" name="이등변 삼각형 9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이등변 삼각형 9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94" name="그룹 93"/>
          <p:cNvGrpSpPr/>
          <p:nvPr/>
        </p:nvGrpSpPr>
        <p:grpSpPr>
          <a:xfrm>
            <a:off x="3142022" y="160770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99" name="직사각형 98"/>
          <p:cNvSpPr/>
          <p:nvPr/>
        </p:nvSpPr>
        <p:spPr>
          <a:xfrm>
            <a:off x="2327880" y="160761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105" name="직사각형 104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5041452" y="2112610"/>
            <a:ext cx="114037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제안날짜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6172927" y="2112610"/>
            <a:ext cx="247990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1142547" y="2402249"/>
            <a:ext cx="1672776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2815322" y="2402249"/>
            <a:ext cx="2222637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741203" y="2402249"/>
            <a:ext cx="400779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5037959" y="2402249"/>
            <a:ext cx="1134339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2010-11-15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6172927" y="2402249"/>
            <a:ext cx="2479901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 제안서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xlsx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486479" y="2402249"/>
            <a:ext cx="251709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566110" y="245776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919344" y="1463012"/>
            <a:ext cx="7305312" cy="46760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992276" y="1688562"/>
            <a:ext cx="7159448" cy="439504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1109369" y="2388608"/>
            <a:ext cx="6939256" cy="358510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&lt;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표시 정보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 -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 시 확인하는 데이터들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(11p~18p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참조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  <a:p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2.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3.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4.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en-US" altLang="ko-KR" sz="12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endParaRPr lang="en-US" altLang="ko-KR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2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※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1~4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테마별로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b="1" u="sng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탭 별도 구분</a:t>
            </a:r>
            <a:endParaRPr lang="en-US" altLang="ko-KR" sz="1200" b="1" u="sng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※ 기본적으로 표시되는 정보는 동일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에 대해 여러 데이터가 있을 경우 </a:t>
            </a:r>
            <a:r>
              <a:rPr lang="ko-KR" altLang="en-US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최신 시점의 데이터 표시</a:t>
            </a:r>
            <a:endParaRPr lang="en-US" altLang="ko-KR" sz="1200" b="1" u="sng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2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※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비교 기능을 통해 </a:t>
            </a:r>
            <a:r>
              <a:rPr lang="ko-KR" altLang="en-US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두 시점</a:t>
            </a:r>
            <a:r>
              <a:rPr lang="en-US" altLang="ko-KR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b="1" u="sng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r>
              <a:rPr lang="en-US" altLang="ko-KR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을 선택한 후 두 가지 데이터가 비교 가능하도록 </a:t>
            </a:r>
            <a:r>
              <a:rPr lang="en-US" altLang="ko-KR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UI </a:t>
            </a:r>
            <a:r>
              <a:rPr lang="ko-KR" altLang="en-US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구성</a:t>
            </a:r>
            <a:endParaRPr lang="en-US" altLang="ko-KR" sz="1200" b="1" u="sng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※ 수정 기능을 통해 담당자가 </a:t>
            </a:r>
            <a:r>
              <a:rPr lang="ko-KR" altLang="en-US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직접 수정이 가능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하도록</a:t>
            </a:r>
            <a:endParaRPr lang="en-US" altLang="ko-KR" sz="12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※ 메모 기능을 통해 제안서 내용 이외에 참고할 중요 내용들을 </a:t>
            </a:r>
            <a:r>
              <a:rPr lang="ko-KR" altLang="en-US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별도 표시 가능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하도록</a:t>
            </a:r>
            <a:endParaRPr lang="en-US" altLang="ko-KR" sz="12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en-US" altLang="ko-KR" sz="12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 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메모 등록 시에는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모펀드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구분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펀드분야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펀드종류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시행년도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차수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 GP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</a:p>
          <a:p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  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해당 시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를 선택하여 등록할 수 있도록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메모 정보 </a:t>
            </a:r>
            <a:r>
              <a:rPr lang="ko-KR" altLang="en-US" sz="1200" b="1" u="sng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트랙킹</a:t>
            </a:r>
            <a:r>
              <a:rPr lang="ko-KR" altLang="en-US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용도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1008749" y="1772361"/>
            <a:ext cx="4134370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1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명세서 </a:t>
            </a:r>
            <a:r>
              <a:rPr lang="en-US" altLang="ko-KR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– </a:t>
            </a:r>
            <a:r>
              <a:rPr lang="ko-KR" altLang="en-US" sz="11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447253" y="1830792"/>
            <a:ext cx="601372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787763" y="1830792"/>
            <a:ext cx="601372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메 모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1005193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명세서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6128273" y="1830792"/>
            <a:ext cx="601372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비 교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5470261" y="1830792"/>
            <a:ext cx="601372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수 정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1134339" y="2221692"/>
            <a:ext cx="828000" cy="17644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개요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992883" y="2211878"/>
            <a:ext cx="936000" cy="176441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2949902" y="2211878"/>
            <a:ext cx="936000" cy="176441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3916446" y="2211878"/>
            <a:ext cx="936000" cy="176441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4876173" y="2211878"/>
            <a:ext cx="936000" cy="176441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110" name="직선 연결선 109"/>
          <p:cNvCxnSpPr/>
          <p:nvPr/>
        </p:nvCxnSpPr>
        <p:spPr>
          <a:xfrm>
            <a:off x="1847851" y="2439473"/>
            <a:ext cx="895349" cy="13644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직선 연결선 111"/>
          <p:cNvCxnSpPr/>
          <p:nvPr/>
        </p:nvCxnSpPr>
        <p:spPr>
          <a:xfrm>
            <a:off x="5749625" y="2072942"/>
            <a:ext cx="1428415" cy="19138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직사각형 112"/>
          <p:cNvSpPr/>
          <p:nvPr/>
        </p:nvSpPr>
        <p:spPr>
          <a:xfrm>
            <a:off x="1068575" y="2157195"/>
            <a:ext cx="47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5428468" y="1784942"/>
            <a:ext cx="666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6094376" y="1784942"/>
            <a:ext cx="666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116" name="직선 연결선 115"/>
          <p:cNvCxnSpPr/>
          <p:nvPr/>
        </p:nvCxnSpPr>
        <p:spPr>
          <a:xfrm flipH="1">
            <a:off x="3685032" y="2080720"/>
            <a:ext cx="2729754" cy="20889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연결선 116"/>
          <p:cNvCxnSpPr>
            <a:stCxn id="118" idx="2"/>
          </p:cNvCxnSpPr>
          <p:nvPr/>
        </p:nvCxnSpPr>
        <p:spPr>
          <a:xfrm flipH="1">
            <a:off x="4407408" y="2072942"/>
            <a:ext cx="2686881" cy="23618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직사각형 117"/>
          <p:cNvSpPr/>
          <p:nvPr/>
        </p:nvSpPr>
        <p:spPr>
          <a:xfrm>
            <a:off x="6761289" y="1784942"/>
            <a:ext cx="666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7427289" y="1784942"/>
            <a:ext cx="666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122" name="직선 연결선 121"/>
          <p:cNvCxnSpPr>
            <a:stCxn id="121" idx="2"/>
          </p:cNvCxnSpPr>
          <p:nvPr/>
        </p:nvCxnSpPr>
        <p:spPr>
          <a:xfrm flipH="1">
            <a:off x="6071633" y="2072942"/>
            <a:ext cx="1688656" cy="24716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402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데이터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DB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화 프로세스 개요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35836" y="461474"/>
            <a:ext cx="8272330" cy="5849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1. </a:t>
            </a:r>
            <a:r>
              <a:rPr lang="ko-KR" altLang="en-US" dirty="0" smtClean="0">
                <a:solidFill>
                  <a:schemeClr val="tx1"/>
                </a:solidFill>
              </a:rPr>
              <a:t>운용사의 제안서 </a:t>
            </a:r>
            <a:r>
              <a:rPr lang="en-US" altLang="ko-KR" dirty="0" smtClean="0">
                <a:solidFill>
                  <a:schemeClr val="tx1"/>
                </a:solidFill>
              </a:rPr>
              <a:t>raw data(*.</a:t>
            </a:r>
            <a:r>
              <a:rPr lang="en-US" altLang="ko-KR" dirty="0" err="1" smtClean="0">
                <a:solidFill>
                  <a:schemeClr val="tx1"/>
                </a:solidFill>
              </a:rPr>
              <a:t>xlsx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를 </a:t>
            </a:r>
            <a:r>
              <a:rPr lang="en-US" altLang="ko-KR" dirty="0" smtClean="0">
                <a:solidFill>
                  <a:schemeClr val="tx1"/>
                </a:solidFill>
              </a:rPr>
              <a:t>ERP </a:t>
            </a:r>
            <a:r>
              <a:rPr lang="ko-KR" altLang="en-US" dirty="0" smtClean="0">
                <a:solidFill>
                  <a:schemeClr val="tx1"/>
                </a:solidFill>
              </a:rPr>
              <a:t>상에 업로드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ko-KR" sz="1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2. ERP </a:t>
            </a:r>
            <a:r>
              <a:rPr lang="ko-KR" altLang="en-US" dirty="0" smtClean="0">
                <a:solidFill>
                  <a:schemeClr val="tx1"/>
                </a:solidFill>
              </a:rPr>
              <a:t>상에서 검색 조건 별로 검색 대상에 해당하는 </a:t>
            </a:r>
            <a:r>
              <a:rPr lang="en-US" altLang="ko-KR" dirty="0" smtClean="0">
                <a:solidFill>
                  <a:schemeClr val="tx1"/>
                </a:solidFill>
              </a:rPr>
              <a:t>data</a:t>
            </a:r>
            <a:r>
              <a:rPr lang="ko-KR" altLang="en-US" dirty="0" smtClean="0">
                <a:solidFill>
                  <a:schemeClr val="tx1"/>
                </a:solidFill>
              </a:rPr>
              <a:t> 전부 입력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/>
                </a:solidFill>
              </a:rPr>
              <a:t>   - </a:t>
            </a:r>
            <a:r>
              <a:rPr lang="ko-KR" altLang="en-US" sz="1600" dirty="0" smtClean="0">
                <a:solidFill>
                  <a:schemeClr val="tx1"/>
                </a:solidFill>
              </a:rPr>
              <a:t>모든 운용사의 검색 조건 별 </a:t>
            </a:r>
            <a:r>
              <a:rPr lang="en-US" altLang="ko-KR" sz="1600" dirty="0" smtClean="0">
                <a:solidFill>
                  <a:schemeClr val="tx1"/>
                </a:solidFill>
              </a:rPr>
              <a:t>data</a:t>
            </a:r>
            <a:r>
              <a:rPr lang="ko-KR" altLang="en-US" sz="1600" dirty="0" smtClean="0">
                <a:solidFill>
                  <a:schemeClr val="tx1"/>
                </a:solidFill>
              </a:rPr>
              <a:t>가 검색 대상에서 모두 표시됨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  - </a:t>
            </a:r>
            <a:r>
              <a:rPr lang="ko-KR" altLang="en-US" sz="1600" dirty="0" smtClean="0">
                <a:solidFill>
                  <a:schemeClr val="tx1"/>
                </a:solidFill>
              </a:rPr>
              <a:t>날짜 관련 </a:t>
            </a:r>
            <a:r>
              <a:rPr lang="en-US" altLang="ko-KR" sz="1600" dirty="0" smtClean="0">
                <a:solidFill>
                  <a:schemeClr val="tx1"/>
                </a:solidFill>
              </a:rPr>
              <a:t>data</a:t>
            </a:r>
            <a:r>
              <a:rPr lang="ko-KR" altLang="en-US" sz="1600" dirty="0" smtClean="0">
                <a:solidFill>
                  <a:schemeClr val="tx1"/>
                </a:solidFill>
              </a:rPr>
              <a:t>는 제외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ko-KR" sz="1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3. </a:t>
            </a:r>
            <a:r>
              <a:rPr lang="ko-KR" altLang="en-US" dirty="0" smtClean="0">
                <a:solidFill>
                  <a:schemeClr val="tx1"/>
                </a:solidFill>
              </a:rPr>
              <a:t>검색 시 필요한 </a:t>
            </a:r>
            <a:r>
              <a:rPr lang="en-US" altLang="ko-KR" dirty="0" smtClean="0">
                <a:solidFill>
                  <a:schemeClr val="tx1"/>
                </a:solidFill>
              </a:rPr>
              <a:t>UI</a:t>
            </a:r>
            <a:r>
              <a:rPr lang="ko-KR" altLang="en-US" dirty="0" smtClean="0">
                <a:solidFill>
                  <a:schemeClr val="tx1"/>
                </a:solidFill>
              </a:rPr>
              <a:t>에 맞게 </a:t>
            </a:r>
            <a:r>
              <a:rPr lang="en-US" altLang="ko-KR" dirty="0" smtClean="0">
                <a:solidFill>
                  <a:schemeClr val="tx1"/>
                </a:solidFill>
              </a:rPr>
              <a:t>data </a:t>
            </a:r>
            <a:r>
              <a:rPr lang="ko-KR" altLang="en-US" dirty="0" smtClean="0">
                <a:solidFill>
                  <a:schemeClr val="tx1"/>
                </a:solidFill>
              </a:rPr>
              <a:t>표시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/>
                </a:solidFill>
              </a:rPr>
              <a:t>   - data </a:t>
            </a:r>
            <a:r>
              <a:rPr lang="ko-KR" altLang="en-US" sz="1600" dirty="0" smtClean="0">
                <a:solidFill>
                  <a:schemeClr val="tx1"/>
                </a:solidFill>
              </a:rPr>
              <a:t>별 </a:t>
            </a:r>
            <a:r>
              <a:rPr lang="en-US" altLang="ko-KR" sz="1600" dirty="0" smtClean="0">
                <a:solidFill>
                  <a:schemeClr val="tx1"/>
                </a:solidFill>
              </a:rPr>
              <a:t>Excel </a:t>
            </a:r>
            <a:r>
              <a:rPr lang="ko-KR" altLang="en-US" sz="1600" dirty="0" smtClean="0">
                <a:solidFill>
                  <a:schemeClr val="tx1"/>
                </a:solidFill>
              </a:rPr>
              <a:t>상의 영역 구분은 </a:t>
            </a:r>
            <a:r>
              <a:rPr lang="en-US" altLang="ko-KR" sz="1600" dirty="0" smtClean="0">
                <a:solidFill>
                  <a:schemeClr val="tx1"/>
                </a:solidFill>
              </a:rPr>
              <a:t>p3~5</a:t>
            </a:r>
            <a:r>
              <a:rPr lang="ko-KR" altLang="en-US" sz="1600" dirty="0" smtClean="0">
                <a:solidFill>
                  <a:schemeClr val="tx1"/>
                </a:solidFill>
              </a:rPr>
              <a:t>의 </a:t>
            </a:r>
            <a:r>
              <a:rPr lang="en-US" altLang="ko-KR" sz="1600" dirty="0" smtClean="0">
                <a:solidFill>
                  <a:schemeClr val="tx1"/>
                </a:solidFill>
              </a:rPr>
              <a:t>[</a:t>
            </a:r>
            <a:r>
              <a:rPr lang="ko-KR" altLang="en-US" sz="1600" dirty="0" smtClean="0">
                <a:solidFill>
                  <a:schemeClr val="tx1"/>
                </a:solidFill>
              </a:rPr>
              <a:t>기능 구성도</a:t>
            </a:r>
            <a:r>
              <a:rPr lang="en-US" altLang="ko-KR" sz="1600" dirty="0" smtClean="0">
                <a:solidFill>
                  <a:schemeClr val="tx1"/>
                </a:solidFill>
              </a:rPr>
              <a:t>]</a:t>
            </a:r>
            <a:r>
              <a:rPr lang="ko-KR" altLang="en-US" sz="1600" dirty="0" smtClean="0">
                <a:solidFill>
                  <a:schemeClr val="tx1"/>
                </a:solidFill>
              </a:rPr>
              <a:t> 참조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/>
                </a:solidFill>
              </a:rPr>
              <a:t>   - </a:t>
            </a:r>
            <a:r>
              <a:rPr lang="ko-KR" altLang="en-US" sz="1600" dirty="0" smtClean="0">
                <a:solidFill>
                  <a:schemeClr val="tx1"/>
                </a:solidFill>
              </a:rPr>
              <a:t>매크로 </a:t>
            </a:r>
            <a:r>
              <a:rPr lang="en-US" altLang="ko-KR" sz="1600" dirty="0" smtClean="0">
                <a:solidFill>
                  <a:schemeClr val="tx1"/>
                </a:solidFill>
              </a:rPr>
              <a:t>Module</a:t>
            </a:r>
            <a:r>
              <a:rPr lang="ko-KR" altLang="en-US" sz="1600" dirty="0" smtClean="0">
                <a:solidFill>
                  <a:schemeClr val="tx1"/>
                </a:solidFill>
              </a:rPr>
              <a:t>에 대한 코드 필요 시 </a:t>
            </a:r>
            <a:r>
              <a:rPr lang="ko-KR" altLang="en-US" sz="1600" dirty="0" smtClean="0">
                <a:solidFill>
                  <a:schemeClr val="tx1"/>
                </a:solidFill>
              </a:rPr>
              <a:t>참조</a:t>
            </a:r>
            <a:endParaRPr lang="en-US" altLang="ko-KR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직사각형 74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1758564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결산일자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283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유동비율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36737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부채비율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5089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자본충실률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53441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영업수지율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6175321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자기자본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순이익률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487681" y="4550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1758564" y="4550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2016-12-31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28385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36737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18.5%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45089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141%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53441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156%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6175321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87681" y="4838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1758564" y="4838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28385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230%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36737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45089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145%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53441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129%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6175321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5.5%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487681" y="5126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1758564" y="5126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8385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350%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36737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45089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117.4%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53441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139.5%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6175321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2010-11-28</a:t>
            </a: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2010-12-04</a:t>
            </a: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1439352" y="1763782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고◯◯</a:t>
            </a:r>
          </a:p>
        </p:txBody>
      </p:sp>
      <p:sp>
        <p:nvSpPr>
          <p:cNvPr id="247" name="직사각형 246"/>
          <p:cNvSpPr/>
          <p:nvPr/>
        </p:nvSpPr>
        <p:spPr>
          <a:xfrm>
            <a:off x="2516529" y="1763782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</a:p>
        </p:txBody>
      </p:sp>
      <p:sp>
        <p:nvSpPr>
          <p:cNvPr id="248" name="직사각형 247"/>
          <p:cNvSpPr/>
          <p:nvPr/>
        </p:nvSpPr>
        <p:spPr>
          <a:xfrm>
            <a:off x="1439352" y="1933859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오◯◯</a:t>
            </a:r>
          </a:p>
        </p:txBody>
      </p:sp>
      <p:sp>
        <p:nvSpPr>
          <p:cNvPr id="249" name="직사각형 248"/>
          <p:cNvSpPr/>
          <p:nvPr/>
        </p:nvSpPr>
        <p:spPr>
          <a:xfrm>
            <a:off x="2516529" y="1933859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</a:p>
        </p:txBody>
      </p:sp>
      <p:sp>
        <p:nvSpPr>
          <p:cNvPr id="250" name="직사각형 249"/>
          <p:cNvSpPr/>
          <p:nvPr/>
        </p:nvSpPr>
        <p:spPr>
          <a:xfrm>
            <a:off x="1439352" y="2106481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공공공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2516529" y="2106481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42%</a:t>
            </a: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260" name="직선 연결선 259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직사각형 260"/>
          <p:cNvSpPr/>
          <p:nvPr/>
        </p:nvSpPr>
        <p:spPr>
          <a:xfrm>
            <a:off x="3180897" y="159659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4125779" y="1607411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266" name="직사각형 265"/>
          <p:cNvSpPr/>
          <p:nvPr/>
        </p:nvSpPr>
        <p:spPr>
          <a:xfrm>
            <a:off x="5120271" y="1607411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67" name="그룹 266"/>
          <p:cNvGrpSpPr/>
          <p:nvPr/>
        </p:nvGrpSpPr>
        <p:grpSpPr>
          <a:xfrm>
            <a:off x="4717814" y="1607411"/>
            <a:ext cx="180000" cy="166520"/>
            <a:chOff x="2253583" y="2093531"/>
            <a:chExt cx="180000" cy="166520"/>
          </a:xfrm>
        </p:grpSpPr>
        <p:sp>
          <p:nvSpPr>
            <p:cNvPr id="268" name="직사각형 26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9" name="이등변 삼각형 26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0" name="이등변 삼각형 26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1" name="직사각형 27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72" name="그룹 271"/>
          <p:cNvGrpSpPr/>
          <p:nvPr/>
        </p:nvGrpSpPr>
        <p:grpSpPr>
          <a:xfrm>
            <a:off x="5700494" y="1607411"/>
            <a:ext cx="180000" cy="166520"/>
            <a:chOff x="2253583" y="2093531"/>
            <a:chExt cx="180000" cy="166520"/>
          </a:xfrm>
        </p:grpSpPr>
        <p:sp>
          <p:nvSpPr>
            <p:cNvPr id="273" name="직사각형 27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4" name="이등변 삼각형 27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5" name="이등변 삼각형 27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6" name="직사각형 27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7" name="직사각형 276"/>
          <p:cNvSpPr/>
          <p:nvPr/>
        </p:nvSpPr>
        <p:spPr>
          <a:xfrm>
            <a:off x="4886352" y="1607316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grpSp>
        <p:nvGrpSpPr>
          <p:cNvPr id="278" name="그룹 277"/>
          <p:cNvGrpSpPr/>
          <p:nvPr/>
        </p:nvGrpSpPr>
        <p:grpSpPr>
          <a:xfrm>
            <a:off x="6233337" y="1607308"/>
            <a:ext cx="107084" cy="155992"/>
            <a:chOff x="4484914" y="1114697"/>
            <a:chExt cx="144000" cy="209769"/>
          </a:xfrm>
        </p:grpSpPr>
        <p:sp>
          <p:nvSpPr>
            <p:cNvPr id="279" name="직사각형 2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80" name="타원 2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2" name="직사각형 281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67303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직사각형 74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1758564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결산일자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283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유동비율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36737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부채비율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5089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자본충실률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53441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영업수지율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6175321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자기자본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순이익률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487681" y="4550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1758564" y="4550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2016-12-31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28385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36737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18.5%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45089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141%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53441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156%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6175321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87681" y="4838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1758564" y="4838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28385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230%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36737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45089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145%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53441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129%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6175321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5.5%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487681" y="5126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1758564" y="5126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8385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350%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36737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45089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117.4%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53441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139.5%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6175321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검색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2010-11-28</a:t>
            </a: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2010-12-04</a:t>
            </a: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1439352" y="1763782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고◯◯</a:t>
            </a:r>
          </a:p>
        </p:txBody>
      </p:sp>
      <p:sp>
        <p:nvSpPr>
          <p:cNvPr id="247" name="직사각형 246"/>
          <p:cNvSpPr/>
          <p:nvPr/>
        </p:nvSpPr>
        <p:spPr>
          <a:xfrm>
            <a:off x="2516529" y="1763782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</a:p>
        </p:txBody>
      </p:sp>
      <p:sp>
        <p:nvSpPr>
          <p:cNvPr id="248" name="직사각형 247"/>
          <p:cNvSpPr/>
          <p:nvPr/>
        </p:nvSpPr>
        <p:spPr>
          <a:xfrm>
            <a:off x="1439352" y="1933859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오◯◯</a:t>
            </a:r>
          </a:p>
        </p:txBody>
      </p:sp>
      <p:sp>
        <p:nvSpPr>
          <p:cNvPr id="249" name="직사각형 248"/>
          <p:cNvSpPr/>
          <p:nvPr/>
        </p:nvSpPr>
        <p:spPr>
          <a:xfrm>
            <a:off x="2516529" y="1933859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</a:p>
        </p:txBody>
      </p:sp>
      <p:sp>
        <p:nvSpPr>
          <p:cNvPr id="250" name="직사각형 249"/>
          <p:cNvSpPr/>
          <p:nvPr/>
        </p:nvSpPr>
        <p:spPr>
          <a:xfrm>
            <a:off x="1439352" y="2106481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공공공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2516529" y="2106481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42%</a:t>
            </a: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260" name="직선 연결선 259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직사각형 260"/>
          <p:cNvSpPr/>
          <p:nvPr/>
        </p:nvSpPr>
        <p:spPr>
          <a:xfrm>
            <a:off x="3180897" y="159659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4125779" y="1607411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266" name="직사각형 265"/>
          <p:cNvSpPr/>
          <p:nvPr/>
        </p:nvSpPr>
        <p:spPr>
          <a:xfrm>
            <a:off x="5120271" y="1607411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67" name="그룹 266"/>
          <p:cNvGrpSpPr/>
          <p:nvPr/>
        </p:nvGrpSpPr>
        <p:grpSpPr>
          <a:xfrm>
            <a:off x="4717814" y="1607411"/>
            <a:ext cx="180000" cy="166520"/>
            <a:chOff x="2253583" y="2093531"/>
            <a:chExt cx="180000" cy="166520"/>
          </a:xfrm>
        </p:grpSpPr>
        <p:sp>
          <p:nvSpPr>
            <p:cNvPr id="268" name="직사각형 26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9" name="이등변 삼각형 26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0" name="이등변 삼각형 26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1" name="직사각형 27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72" name="그룹 271"/>
          <p:cNvGrpSpPr/>
          <p:nvPr/>
        </p:nvGrpSpPr>
        <p:grpSpPr>
          <a:xfrm>
            <a:off x="5700494" y="1607411"/>
            <a:ext cx="180000" cy="166520"/>
            <a:chOff x="2253583" y="2093531"/>
            <a:chExt cx="180000" cy="166520"/>
          </a:xfrm>
        </p:grpSpPr>
        <p:sp>
          <p:nvSpPr>
            <p:cNvPr id="273" name="직사각형 27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4" name="이등변 삼각형 27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5" name="이등변 삼각형 27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6" name="직사각형 27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7" name="직사각형 276"/>
          <p:cNvSpPr/>
          <p:nvPr/>
        </p:nvSpPr>
        <p:spPr>
          <a:xfrm>
            <a:off x="4886352" y="1607316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grpSp>
        <p:nvGrpSpPr>
          <p:cNvPr id="278" name="그룹 277"/>
          <p:cNvGrpSpPr/>
          <p:nvPr/>
        </p:nvGrpSpPr>
        <p:grpSpPr>
          <a:xfrm>
            <a:off x="6233337" y="1607308"/>
            <a:ext cx="107084" cy="155992"/>
            <a:chOff x="4484914" y="1114697"/>
            <a:chExt cx="144000" cy="209769"/>
          </a:xfrm>
        </p:grpSpPr>
        <p:sp>
          <p:nvSpPr>
            <p:cNvPr id="279" name="직사각형 2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80" name="타원 2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2" name="직사각형 281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1567542" y="1314183"/>
            <a:ext cx="2757956" cy="126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 rot="5400000">
            <a:off x="3747110" y="1751002"/>
            <a:ext cx="10080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4178257" y="131985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4178257" y="217890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1567542" y="1314227"/>
            <a:ext cx="2757956" cy="100867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1568720" y="1325446"/>
            <a:ext cx="2610000" cy="188150"/>
          </a:xfrm>
          <a:prstGeom prst="rect">
            <a:avLst/>
          </a:prstGeom>
          <a:solidFill>
            <a:srgbClr val="D0DBF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1568720" y="1522952"/>
            <a:ext cx="2610000" cy="188150"/>
          </a:xfrm>
          <a:prstGeom prst="rect">
            <a:avLst/>
          </a:prstGeom>
          <a:solidFill>
            <a:srgbClr val="EFF5F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1568720" y="1719690"/>
            <a:ext cx="2610000" cy="188150"/>
          </a:xfrm>
          <a:prstGeom prst="rect">
            <a:avLst/>
          </a:prstGeom>
          <a:solidFill>
            <a:srgbClr val="D0DBF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다인베스트먼트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1568720" y="1916563"/>
            <a:ext cx="2610000" cy="188150"/>
          </a:xfrm>
          <a:prstGeom prst="rect">
            <a:avLst/>
          </a:prstGeom>
          <a:solidFill>
            <a:srgbClr val="EFF5F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라인베스트먼트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1568720" y="2114437"/>
            <a:ext cx="2610000" cy="188150"/>
          </a:xfrm>
          <a:prstGeom prst="rect">
            <a:avLst/>
          </a:prstGeom>
          <a:solidFill>
            <a:srgbClr val="D0DBF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마인베스트먼트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0" name="직사각형 119"/>
          <p:cNvSpPr/>
          <p:nvPr/>
        </p:nvSpPr>
        <p:spPr>
          <a:xfrm rot="5400000">
            <a:off x="4125110" y="1518679"/>
            <a:ext cx="252000" cy="145709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3064236" y="2385643"/>
            <a:ext cx="720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전체선택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3745189" y="2360005"/>
            <a:ext cx="576000" cy="21600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확인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5162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5148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120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2010-11-28</a:t>
            </a: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2010-12-04</a:t>
            </a: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1439352" y="1759020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고◯◯</a:t>
            </a:r>
          </a:p>
        </p:txBody>
      </p:sp>
      <p:sp>
        <p:nvSpPr>
          <p:cNvPr id="247" name="직사각형 246"/>
          <p:cNvSpPr/>
          <p:nvPr/>
        </p:nvSpPr>
        <p:spPr>
          <a:xfrm>
            <a:off x="2516529" y="1759020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</a:p>
        </p:txBody>
      </p:sp>
      <p:sp>
        <p:nvSpPr>
          <p:cNvPr id="248" name="직사각형 247"/>
          <p:cNvSpPr/>
          <p:nvPr/>
        </p:nvSpPr>
        <p:spPr>
          <a:xfrm>
            <a:off x="1439352" y="1929097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오◯◯</a:t>
            </a:r>
          </a:p>
        </p:txBody>
      </p:sp>
      <p:sp>
        <p:nvSpPr>
          <p:cNvPr id="249" name="직사각형 248"/>
          <p:cNvSpPr/>
          <p:nvPr/>
        </p:nvSpPr>
        <p:spPr>
          <a:xfrm>
            <a:off x="2516529" y="1929097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</a:p>
        </p:txBody>
      </p:sp>
      <p:sp>
        <p:nvSpPr>
          <p:cNvPr id="250" name="직사각형 249"/>
          <p:cNvSpPr/>
          <p:nvPr/>
        </p:nvSpPr>
        <p:spPr>
          <a:xfrm>
            <a:off x="1439352" y="2096957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공공공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2516529" y="2096957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42%</a:t>
            </a: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4117233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17" name="직사각형 216"/>
          <p:cNvSpPr/>
          <p:nvPr/>
        </p:nvSpPr>
        <p:spPr>
          <a:xfrm>
            <a:off x="5111725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18" name="그룹 217"/>
          <p:cNvGrpSpPr/>
          <p:nvPr/>
        </p:nvGrpSpPr>
        <p:grpSpPr>
          <a:xfrm>
            <a:off x="4709268" y="2854613"/>
            <a:ext cx="180000" cy="166520"/>
            <a:chOff x="2253583" y="2093531"/>
            <a:chExt cx="180000" cy="166520"/>
          </a:xfrm>
        </p:grpSpPr>
        <p:sp>
          <p:nvSpPr>
            <p:cNvPr id="219" name="직사각형 218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0" name="이등변 삼각형 219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2" name="이등변 삼각형 22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직사각형 22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24" name="그룹 223"/>
          <p:cNvGrpSpPr/>
          <p:nvPr/>
        </p:nvGrpSpPr>
        <p:grpSpPr>
          <a:xfrm>
            <a:off x="5691948" y="2854613"/>
            <a:ext cx="180000" cy="166520"/>
            <a:chOff x="2253583" y="2093531"/>
            <a:chExt cx="180000" cy="166520"/>
          </a:xfrm>
        </p:grpSpPr>
        <p:sp>
          <p:nvSpPr>
            <p:cNvPr id="225" name="직사각형 22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6" name="이등변 삼각형 22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7" name="이등변 삼각형 22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직사각형 22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29" name="직사각형 228"/>
          <p:cNvSpPr/>
          <p:nvPr/>
        </p:nvSpPr>
        <p:spPr>
          <a:xfrm>
            <a:off x="4877806" y="2854518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691948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17585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4852500" y="4259416"/>
            <a:ext cx="1002333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585567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6691694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투자기업의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7780289" y="4259416"/>
            <a:ext cx="87254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펀드의 주된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487681" y="4545103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1758564" y="4545103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4852500" y="4545103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5855674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6691694" y="4545103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7780289" y="4545103"/>
            <a:ext cx="87254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9" name="직사각형 298"/>
          <p:cNvSpPr/>
          <p:nvPr/>
        </p:nvSpPr>
        <p:spPr>
          <a:xfrm>
            <a:off x="487681" y="48309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0" name="직사각형 299"/>
          <p:cNvSpPr/>
          <p:nvPr/>
        </p:nvSpPr>
        <p:spPr>
          <a:xfrm>
            <a:off x="1758564" y="4830947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BBB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호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사모투자전문회사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1" name="직사각형 300"/>
          <p:cNvSpPr/>
          <p:nvPr/>
        </p:nvSpPr>
        <p:spPr>
          <a:xfrm>
            <a:off x="4852500" y="4830947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2" name="직사각형 301"/>
          <p:cNvSpPr/>
          <p:nvPr/>
        </p:nvSpPr>
        <p:spPr>
          <a:xfrm>
            <a:off x="5855674" y="48309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녹색산업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3" name="직사각형 302"/>
          <p:cNvSpPr/>
          <p:nvPr/>
        </p:nvSpPr>
        <p:spPr>
          <a:xfrm>
            <a:off x="6691694" y="4830947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304" name="직사각형 303"/>
          <p:cNvSpPr/>
          <p:nvPr/>
        </p:nvSpPr>
        <p:spPr>
          <a:xfrm>
            <a:off x="7780289" y="4830947"/>
            <a:ext cx="87254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307" name="직사각형 306"/>
          <p:cNvSpPr/>
          <p:nvPr/>
        </p:nvSpPr>
        <p:spPr>
          <a:xfrm>
            <a:off x="487681" y="5118511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8" name="직사각형 307"/>
          <p:cNvSpPr/>
          <p:nvPr/>
        </p:nvSpPr>
        <p:spPr>
          <a:xfrm>
            <a:off x="1758564" y="5118511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CCC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합자회사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9" name="직사각형 308"/>
          <p:cNvSpPr/>
          <p:nvPr/>
        </p:nvSpPr>
        <p:spPr>
          <a:xfrm>
            <a:off x="4852500" y="5118511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프로젝트펀드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0" name="직사각형 309"/>
          <p:cNvSpPr/>
          <p:nvPr/>
        </p:nvSpPr>
        <p:spPr>
          <a:xfrm>
            <a:off x="5855674" y="511851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프로젝트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1" name="직사각형 310"/>
          <p:cNvSpPr/>
          <p:nvPr/>
        </p:nvSpPr>
        <p:spPr>
          <a:xfrm>
            <a:off x="6691694" y="5118511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312" name="직사각형 311"/>
          <p:cNvSpPr/>
          <p:nvPr/>
        </p:nvSpPr>
        <p:spPr>
          <a:xfrm>
            <a:off x="7780289" y="5118511"/>
            <a:ext cx="87254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315" name="직사각형 314"/>
          <p:cNvSpPr/>
          <p:nvPr/>
        </p:nvSpPr>
        <p:spPr>
          <a:xfrm>
            <a:off x="626747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3450564" y="4259416"/>
            <a:ext cx="1401095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7" name="직사각형 316"/>
          <p:cNvSpPr/>
          <p:nvPr/>
        </p:nvSpPr>
        <p:spPr>
          <a:xfrm>
            <a:off x="3450564" y="4545103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3450564" y="4830947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경영참여형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PEF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9" name="직사각형 318"/>
          <p:cNvSpPr/>
          <p:nvPr/>
        </p:nvSpPr>
        <p:spPr>
          <a:xfrm>
            <a:off x="3450564" y="5118511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경영참여형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PEF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87718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 투자조합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4117233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17" name="직사각형 216"/>
          <p:cNvSpPr/>
          <p:nvPr/>
        </p:nvSpPr>
        <p:spPr>
          <a:xfrm>
            <a:off x="5111725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18" name="그룹 217"/>
          <p:cNvGrpSpPr/>
          <p:nvPr/>
        </p:nvGrpSpPr>
        <p:grpSpPr>
          <a:xfrm>
            <a:off x="4709268" y="2854613"/>
            <a:ext cx="180000" cy="166520"/>
            <a:chOff x="2253583" y="2093531"/>
            <a:chExt cx="180000" cy="166520"/>
          </a:xfrm>
        </p:grpSpPr>
        <p:sp>
          <p:nvSpPr>
            <p:cNvPr id="219" name="직사각형 218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0" name="이등변 삼각형 219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2" name="이등변 삼각형 22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직사각형 22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24" name="그룹 223"/>
          <p:cNvGrpSpPr/>
          <p:nvPr/>
        </p:nvGrpSpPr>
        <p:grpSpPr>
          <a:xfrm>
            <a:off x="5695180" y="2854613"/>
            <a:ext cx="180000" cy="166520"/>
            <a:chOff x="2253583" y="2093531"/>
            <a:chExt cx="180000" cy="166520"/>
          </a:xfrm>
        </p:grpSpPr>
        <p:sp>
          <p:nvSpPr>
            <p:cNvPr id="225" name="직사각형 22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6" name="이등변 삼각형 22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7" name="이등변 삼각형 22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직사각형 22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29" name="직사각형 228"/>
          <p:cNvSpPr/>
          <p:nvPr/>
        </p:nvSpPr>
        <p:spPr>
          <a:xfrm>
            <a:off x="4877806" y="2854518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695180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487681" y="4545103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1758564" y="4545103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4852500" y="4545103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5855674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5" name="직사각형 334"/>
          <p:cNvSpPr/>
          <p:nvPr/>
        </p:nvSpPr>
        <p:spPr>
          <a:xfrm>
            <a:off x="6691694" y="4545103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7780289" y="4545103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7" name="직사각형 336"/>
          <p:cNvSpPr/>
          <p:nvPr/>
        </p:nvSpPr>
        <p:spPr>
          <a:xfrm>
            <a:off x="487681" y="4840568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1758564" y="4840568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</a:p>
        </p:txBody>
      </p:sp>
      <p:sp>
        <p:nvSpPr>
          <p:cNvPr id="339" name="직사각형 338"/>
          <p:cNvSpPr/>
          <p:nvPr/>
        </p:nvSpPr>
        <p:spPr>
          <a:xfrm>
            <a:off x="4852500" y="4840568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0" name="직사각형 339"/>
          <p:cNvSpPr/>
          <p:nvPr/>
        </p:nvSpPr>
        <p:spPr>
          <a:xfrm>
            <a:off x="5855674" y="4840568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</a:p>
        </p:txBody>
      </p:sp>
      <p:sp>
        <p:nvSpPr>
          <p:cNvPr id="341" name="직사각형 340"/>
          <p:cNvSpPr/>
          <p:nvPr/>
        </p:nvSpPr>
        <p:spPr>
          <a:xfrm>
            <a:off x="6691694" y="4840568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342" name="직사각형 341"/>
          <p:cNvSpPr/>
          <p:nvPr/>
        </p:nvSpPr>
        <p:spPr>
          <a:xfrm>
            <a:off x="7780289" y="4840568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343" name="직사각형 342"/>
          <p:cNvSpPr/>
          <p:nvPr/>
        </p:nvSpPr>
        <p:spPr>
          <a:xfrm>
            <a:off x="487681" y="5128132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4" name="직사각형 343"/>
          <p:cNvSpPr/>
          <p:nvPr/>
        </p:nvSpPr>
        <p:spPr>
          <a:xfrm>
            <a:off x="1758564" y="5128132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</a:p>
        </p:txBody>
      </p:sp>
      <p:sp>
        <p:nvSpPr>
          <p:cNvPr id="345" name="직사각형 344"/>
          <p:cNvSpPr/>
          <p:nvPr/>
        </p:nvSpPr>
        <p:spPr>
          <a:xfrm>
            <a:off x="4852500" y="5128132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</a:p>
        </p:txBody>
      </p:sp>
      <p:sp>
        <p:nvSpPr>
          <p:cNvPr id="346" name="직사각형 345"/>
          <p:cNvSpPr/>
          <p:nvPr/>
        </p:nvSpPr>
        <p:spPr>
          <a:xfrm>
            <a:off x="5855674" y="5128132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</a:p>
        </p:txBody>
      </p:sp>
      <p:sp>
        <p:nvSpPr>
          <p:cNvPr id="347" name="직사각형 346"/>
          <p:cNvSpPr/>
          <p:nvPr/>
        </p:nvSpPr>
        <p:spPr>
          <a:xfrm>
            <a:off x="6691694" y="5128132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348" name="직사각형 347"/>
          <p:cNvSpPr/>
          <p:nvPr/>
        </p:nvSpPr>
        <p:spPr>
          <a:xfrm>
            <a:off x="7780289" y="5128132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349" name="직사각형 348"/>
          <p:cNvSpPr/>
          <p:nvPr/>
        </p:nvSpPr>
        <p:spPr>
          <a:xfrm>
            <a:off x="3450564" y="4545103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3450564" y="4840568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</a:p>
        </p:txBody>
      </p:sp>
      <p:sp>
        <p:nvSpPr>
          <p:cNvPr id="351" name="직사각형 350"/>
          <p:cNvSpPr/>
          <p:nvPr/>
        </p:nvSpPr>
        <p:spPr>
          <a:xfrm>
            <a:off x="3450564" y="5128132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</a:p>
        </p:txBody>
      </p:sp>
      <p:sp>
        <p:nvSpPr>
          <p:cNvPr id="352" name="직사각형 351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3" name="직사각형 352"/>
          <p:cNvSpPr/>
          <p:nvPr/>
        </p:nvSpPr>
        <p:spPr>
          <a:xfrm>
            <a:off x="17585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4" name="직사각형 353"/>
          <p:cNvSpPr/>
          <p:nvPr/>
        </p:nvSpPr>
        <p:spPr>
          <a:xfrm>
            <a:off x="4852500" y="4259416"/>
            <a:ext cx="1002333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5" name="직사각형 354"/>
          <p:cNvSpPr/>
          <p:nvPr/>
        </p:nvSpPr>
        <p:spPr>
          <a:xfrm>
            <a:off x="585567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6" name="직사각형 355"/>
          <p:cNvSpPr/>
          <p:nvPr/>
        </p:nvSpPr>
        <p:spPr>
          <a:xfrm>
            <a:off x="6691694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투자기업의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7" name="직사각형 356"/>
          <p:cNvSpPr/>
          <p:nvPr/>
        </p:nvSpPr>
        <p:spPr>
          <a:xfrm>
            <a:off x="7780289" y="4259416"/>
            <a:ext cx="87253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펀드의 주된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8" name="직사각형 357"/>
          <p:cNvSpPr/>
          <p:nvPr/>
        </p:nvSpPr>
        <p:spPr>
          <a:xfrm>
            <a:off x="3450564" y="4259416"/>
            <a:ext cx="1401095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9" name="직사각형 358"/>
          <p:cNvSpPr/>
          <p:nvPr/>
        </p:nvSpPr>
        <p:spPr>
          <a:xfrm>
            <a:off x="635712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23</a:t>
            </a:fld>
            <a:endParaRPr lang="ko-KR" altLang="en-US"/>
          </a:p>
        </p:txBody>
      </p:sp>
      <p:sp>
        <p:nvSpPr>
          <p:cNvPr id="361" name="직사각형 360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08368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24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4117233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17" name="직사각형 216"/>
          <p:cNvSpPr/>
          <p:nvPr/>
        </p:nvSpPr>
        <p:spPr>
          <a:xfrm>
            <a:off x="5111725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18" name="그룹 217"/>
          <p:cNvGrpSpPr/>
          <p:nvPr/>
        </p:nvGrpSpPr>
        <p:grpSpPr>
          <a:xfrm>
            <a:off x="4709268" y="2854613"/>
            <a:ext cx="180000" cy="166520"/>
            <a:chOff x="2253583" y="2093531"/>
            <a:chExt cx="180000" cy="166520"/>
          </a:xfrm>
        </p:grpSpPr>
        <p:sp>
          <p:nvSpPr>
            <p:cNvPr id="219" name="직사각형 218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0" name="이등변 삼각형 219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2" name="이등변 삼각형 22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직사각형 22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24" name="그룹 223"/>
          <p:cNvGrpSpPr/>
          <p:nvPr/>
        </p:nvGrpSpPr>
        <p:grpSpPr>
          <a:xfrm>
            <a:off x="5695180" y="2854613"/>
            <a:ext cx="180000" cy="166520"/>
            <a:chOff x="2253583" y="2093531"/>
            <a:chExt cx="180000" cy="166520"/>
          </a:xfrm>
        </p:grpSpPr>
        <p:sp>
          <p:nvSpPr>
            <p:cNvPr id="225" name="직사각형 22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6" name="이등변 삼각형 22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7" name="이등변 삼각형 22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직사각형 22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29" name="직사각형 228"/>
          <p:cNvSpPr/>
          <p:nvPr/>
        </p:nvSpPr>
        <p:spPr>
          <a:xfrm>
            <a:off x="4877806" y="2854518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695180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487681" y="4545103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1758564" y="4545103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4852500" y="4545103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5855674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6691694" y="4545103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7780289" y="4545103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487681" y="5129451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1758564" y="5129451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</a:p>
        </p:txBody>
      </p:sp>
      <p:sp>
        <p:nvSpPr>
          <p:cNvPr id="203" name="직사각형 202"/>
          <p:cNvSpPr/>
          <p:nvPr/>
        </p:nvSpPr>
        <p:spPr>
          <a:xfrm>
            <a:off x="4852500" y="5129451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5855674" y="512945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</a:p>
        </p:txBody>
      </p:sp>
      <p:sp>
        <p:nvSpPr>
          <p:cNvPr id="205" name="직사각형 204"/>
          <p:cNvSpPr/>
          <p:nvPr/>
        </p:nvSpPr>
        <p:spPr>
          <a:xfrm>
            <a:off x="6691694" y="5129451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209" name="직사각형 208"/>
          <p:cNvSpPr/>
          <p:nvPr/>
        </p:nvSpPr>
        <p:spPr>
          <a:xfrm>
            <a:off x="7780289" y="5129451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210" name="직사각형 209"/>
          <p:cNvSpPr/>
          <p:nvPr/>
        </p:nvSpPr>
        <p:spPr>
          <a:xfrm>
            <a:off x="487681" y="5417015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1758564" y="5417015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</a:p>
        </p:txBody>
      </p:sp>
      <p:sp>
        <p:nvSpPr>
          <p:cNvPr id="260" name="직사각형 259"/>
          <p:cNvSpPr/>
          <p:nvPr/>
        </p:nvSpPr>
        <p:spPr>
          <a:xfrm>
            <a:off x="4852500" y="5417015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</a:p>
        </p:txBody>
      </p:sp>
      <p:sp>
        <p:nvSpPr>
          <p:cNvPr id="261" name="직사각형 260"/>
          <p:cNvSpPr/>
          <p:nvPr/>
        </p:nvSpPr>
        <p:spPr>
          <a:xfrm>
            <a:off x="5855674" y="541701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</a:p>
        </p:txBody>
      </p:sp>
      <p:sp>
        <p:nvSpPr>
          <p:cNvPr id="262" name="직사각형 261"/>
          <p:cNvSpPr/>
          <p:nvPr/>
        </p:nvSpPr>
        <p:spPr>
          <a:xfrm>
            <a:off x="6691694" y="5417015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263" name="직사각형 262"/>
          <p:cNvSpPr/>
          <p:nvPr/>
        </p:nvSpPr>
        <p:spPr>
          <a:xfrm>
            <a:off x="7780289" y="5417015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264" name="직사각형 263"/>
          <p:cNvSpPr/>
          <p:nvPr/>
        </p:nvSpPr>
        <p:spPr>
          <a:xfrm>
            <a:off x="3450564" y="4545103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3450564" y="5129451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</a:p>
        </p:txBody>
      </p:sp>
      <p:sp>
        <p:nvSpPr>
          <p:cNvPr id="266" name="직사각형 265"/>
          <p:cNvSpPr/>
          <p:nvPr/>
        </p:nvSpPr>
        <p:spPr>
          <a:xfrm>
            <a:off x="3450564" y="5417015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</a:p>
        </p:txBody>
      </p:sp>
      <p:sp>
        <p:nvSpPr>
          <p:cNvPr id="267" name="직사각형 266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17585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4852500" y="4259416"/>
            <a:ext cx="1002333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585567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1" name="직사각형 270"/>
          <p:cNvSpPr/>
          <p:nvPr/>
        </p:nvSpPr>
        <p:spPr>
          <a:xfrm>
            <a:off x="6691694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투자기업의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7780289" y="4259416"/>
            <a:ext cx="87253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펀드의 주된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>
            <a:off x="3450564" y="4259416"/>
            <a:ext cx="1401095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487681" y="4837774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1758564" y="4837774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BBB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호</a:t>
            </a:r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사모투자전문회사</a:t>
            </a:r>
          </a:p>
        </p:txBody>
      </p:sp>
      <p:sp>
        <p:nvSpPr>
          <p:cNvPr id="276" name="직사각형 275"/>
          <p:cNvSpPr/>
          <p:nvPr/>
        </p:nvSpPr>
        <p:spPr>
          <a:xfrm>
            <a:off x="4852500" y="4837774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5855674" y="48377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녹색산업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6691694" y="4837774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7780289" y="4837774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3450564" y="4837774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경영참여형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PEF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635712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1741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25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4117233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</a:t>
            </a:r>
          </a:p>
        </p:txBody>
      </p: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17" name="직사각형 216"/>
          <p:cNvSpPr/>
          <p:nvPr/>
        </p:nvSpPr>
        <p:spPr>
          <a:xfrm>
            <a:off x="5111725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2014-12</a:t>
            </a:r>
          </a:p>
        </p:txBody>
      </p:sp>
      <p:grpSp>
        <p:nvGrpSpPr>
          <p:cNvPr id="218" name="그룹 217"/>
          <p:cNvGrpSpPr/>
          <p:nvPr/>
        </p:nvGrpSpPr>
        <p:grpSpPr>
          <a:xfrm>
            <a:off x="4709268" y="2854613"/>
            <a:ext cx="180000" cy="166520"/>
            <a:chOff x="2253583" y="2093531"/>
            <a:chExt cx="180000" cy="166520"/>
          </a:xfrm>
        </p:grpSpPr>
        <p:sp>
          <p:nvSpPr>
            <p:cNvPr id="219" name="직사각형 218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0" name="이등변 삼각형 219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2" name="이등변 삼각형 22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직사각형 22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24" name="그룹 223"/>
          <p:cNvGrpSpPr/>
          <p:nvPr/>
        </p:nvGrpSpPr>
        <p:grpSpPr>
          <a:xfrm>
            <a:off x="5695180" y="2854613"/>
            <a:ext cx="180000" cy="166520"/>
            <a:chOff x="2253583" y="2093531"/>
            <a:chExt cx="180000" cy="166520"/>
          </a:xfrm>
        </p:grpSpPr>
        <p:sp>
          <p:nvSpPr>
            <p:cNvPr id="225" name="직사각형 22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6" name="이등변 삼각형 22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7" name="이등변 삼각형 22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직사각형 22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29" name="직사각형 228"/>
          <p:cNvSpPr/>
          <p:nvPr/>
        </p:nvSpPr>
        <p:spPr>
          <a:xfrm>
            <a:off x="4877806" y="2854518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695180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487681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1317177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3234521" y="4545103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2020-01-02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4317649" y="4545103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9.0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4928596" y="4545103"/>
            <a:ext cx="62132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5549925" y="4544220"/>
            <a:ext cx="68951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283%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487681" y="512945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1317177" y="512945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3" name="직사각형 202"/>
          <p:cNvSpPr/>
          <p:nvPr/>
        </p:nvSpPr>
        <p:spPr>
          <a:xfrm>
            <a:off x="3234521" y="5129451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2022-06-28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4317649" y="5129451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4928596" y="5129451"/>
            <a:ext cx="62132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-8%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5549925" y="5128568"/>
            <a:ext cx="68951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88%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487681" y="541701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1317177" y="541701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0" name="직사각형 259"/>
          <p:cNvSpPr/>
          <p:nvPr/>
        </p:nvSpPr>
        <p:spPr>
          <a:xfrm>
            <a:off x="3234521" y="5417015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2020-01-02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1" name="직사각형 260"/>
          <p:cNvSpPr/>
          <p:nvPr/>
        </p:nvSpPr>
        <p:spPr>
          <a:xfrm>
            <a:off x="4317649" y="5417015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9.0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4928596" y="5417015"/>
            <a:ext cx="62132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3" name="직사각형 262"/>
          <p:cNvSpPr/>
          <p:nvPr/>
        </p:nvSpPr>
        <p:spPr>
          <a:xfrm>
            <a:off x="5549925" y="5416132"/>
            <a:ext cx="68951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123%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2157084" y="4545103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2157084" y="5129451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2012-06-30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6" name="직사각형 265"/>
          <p:cNvSpPr/>
          <p:nvPr/>
        </p:nvSpPr>
        <p:spPr>
          <a:xfrm>
            <a:off x="2157084" y="5417015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487681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약정총액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1317177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납입총액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3234521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예정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4317649" y="4259416"/>
            <a:ext cx="61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존속기간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1" name="직사각형 270"/>
          <p:cNvSpPr/>
          <p:nvPr/>
        </p:nvSpPr>
        <p:spPr>
          <a:xfrm>
            <a:off x="4928596" y="4259416"/>
            <a:ext cx="62132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IRR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5549925" y="4258533"/>
            <a:ext cx="68951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Multiple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>
            <a:off x="2157084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예정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487681" y="48377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1317177" y="48377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3234521" y="4837774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2022-03-14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4317649" y="4837774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4928596" y="4837774"/>
            <a:ext cx="62132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5549925" y="4836891"/>
            <a:ext cx="68951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171%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2157084" y="4837774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2014-03-15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2967782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487681" y="570968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15,000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1317177" y="570968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15,000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3234521" y="5709686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2020-01-02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4317649" y="5709686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9.0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4928596" y="5709686"/>
            <a:ext cx="62132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-14%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5549925" y="5708803"/>
            <a:ext cx="68951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94%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2157084" y="5709686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9" name="직사각형 308"/>
          <p:cNvSpPr/>
          <p:nvPr/>
        </p:nvSpPr>
        <p:spPr>
          <a:xfrm>
            <a:off x="6239437" y="4545103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0" name="직사각형 309"/>
          <p:cNvSpPr/>
          <p:nvPr/>
        </p:nvSpPr>
        <p:spPr>
          <a:xfrm>
            <a:off x="6239437" y="5129451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1" name="직사각형 310"/>
          <p:cNvSpPr/>
          <p:nvPr/>
        </p:nvSpPr>
        <p:spPr>
          <a:xfrm>
            <a:off x="6239437" y="5417015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6239437" y="4259416"/>
            <a:ext cx="61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투자건수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6239437" y="4837774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6239437" y="5709686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5" name="직사각형 314"/>
          <p:cNvSpPr/>
          <p:nvPr/>
        </p:nvSpPr>
        <p:spPr>
          <a:xfrm>
            <a:off x="6846042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11,300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6846042" y="512945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16,650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7" name="직사각형 316"/>
          <p:cNvSpPr/>
          <p:nvPr/>
        </p:nvSpPr>
        <p:spPr>
          <a:xfrm>
            <a:off x="6846042" y="541701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23,600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6846042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투자총액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9" name="직사각형 318"/>
          <p:cNvSpPr/>
          <p:nvPr/>
        </p:nvSpPr>
        <p:spPr>
          <a:xfrm>
            <a:off x="6846042" y="48377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18,380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6846042" y="570968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3,500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7674682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30,400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7674682" y="512945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1,730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7674682" y="541701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11,720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7674682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회수총액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7674682" y="48377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24,100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7674682" y="570968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8508829" y="4545103"/>
            <a:ext cx="144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8" name="직사각형 327"/>
          <p:cNvSpPr/>
          <p:nvPr/>
        </p:nvSpPr>
        <p:spPr>
          <a:xfrm>
            <a:off x="8508829" y="5129451"/>
            <a:ext cx="144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9" name="직사각형 328"/>
          <p:cNvSpPr/>
          <p:nvPr/>
        </p:nvSpPr>
        <p:spPr>
          <a:xfrm>
            <a:off x="8508829" y="5417015"/>
            <a:ext cx="144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0" name="직사각형 329"/>
          <p:cNvSpPr/>
          <p:nvPr/>
        </p:nvSpPr>
        <p:spPr>
          <a:xfrm>
            <a:off x="8508829" y="4259416"/>
            <a:ext cx="144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8508829" y="4837774"/>
            <a:ext cx="144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8508829" y="5709686"/>
            <a:ext cx="144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1936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26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성장금융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성장사다리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4117233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17" name="직사각형 216"/>
          <p:cNvSpPr/>
          <p:nvPr/>
        </p:nvSpPr>
        <p:spPr>
          <a:xfrm>
            <a:off x="5111725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18" name="그룹 217"/>
          <p:cNvGrpSpPr/>
          <p:nvPr/>
        </p:nvGrpSpPr>
        <p:grpSpPr>
          <a:xfrm>
            <a:off x="4709268" y="2854613"/>
            <a:ext cx="180000" cy="166520"/>
            <a:chOff x="2253583" y="2093531"/>
            <a:chExt cx="180000" cy="166520"/>
          </a:xfrm>
        </p:grpSpPr>
        <p:sp>
          <p:nvSpPr>
            <p:cNvPr id="219" name="직사각형 218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0" name="이등변 삼각형 219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2" name="이등변 삼각형 22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직사각형 22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24" name="그룹 223"/>
          <p:cNvGrpSpPr/>
          <p:nvPr/>
        </p:nvGrpSpPr>
        <p:grpSpPr>
          <a:xfrm>
            <a:off x="5691948" y="2854613"/>
            <a:ext cx="180000" cy="166520"/>
            <a:chOff x="2253583" y="2093531"/>
            <a:chExt cx="180000" cy="166520"/>
          </a:xfrm>
        </p:grpSpPr>
        <p:sp>
          <p:nvSpPr>
            <p:cNvPr id="225" name="직사각형 22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6" name="이등변 삼각형 22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7" name="이등변 삼각형 22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직사각형 22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29" name="직사각형 228"/>
          <p:cNvSpPr/>
          <p:nvPr/>
        </p:nvSpPr>
        <p:spPr>
          <a:xfrm>
            <a:off x="4877806" y="2854518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691948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1090019" y="4259416"/>
            <a:ext cx="151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 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2604290" y="4259416"/>
            <a:ext cx="1007134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7433883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3611424" y="4259416"/>
            <a:ext cx="151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 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5124829" y="4259416"/>
            <a:ext cx="1008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5" name="직사각형 184"/>
          <p:cNvSpPr/>
          <p:nvPr/>
        </p:nvSpPr>
        <p:spPr>
          <a:xfrm>
            <a:off x="6131424" y="4259416"/>
            <a:ext cx="151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 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7644829" y="4259416"/>
            <a:ext cx="1008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487681" y="4259416"/>
            <a:ext cx="60741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우선손실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충당액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1095100" y="4545103"/>
            <a:ext cx="150483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성장금융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성장사다리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2597234" y="4545103"/>
            <a:ext cx="101699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3615637" y="4545103"/>
            <a:ext cx="15084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카기금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5123423" y="4544219"/>
            <a:ext cx="1004509" cy="28888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6,000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8" name="직사각형 297"/>
          <p:cNvSpPr/>
          <p:nvPr/>
        </p:nvSpPr>
        <p:spPr>
          <a:xfrm>
            <a:off x="484553" y="4545103"/>
            <a:ext cx="61054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9" name="직사각형 298"/>
          <p:cNvSpPr/>
          <p:nvPr/>
        </p:nvSpPr>
        <p:spPr>
          <a:xfrm>
            <a:off x="6127932" y="4545103"/>
            <a:ext cx="150778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하공제회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0" name="직사각형 299"/>
          <p:cNvSpPr/>
          <p:nvPr/>
        </p:nvSpPr>
        <p:spPr>
          <a:xfrm>
            <a:off x="7642274" y="4545103"/>
            <a:ext cx="10148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3" name="직사각형 302"/>
          <p:cNvSpPr/>
          <p:nvPr/>
        </p:nvSpPr>
        <p:spPr>
          <a:xfrm>
            <a:off x="1095100" y="4834742"/>
            <a:ext cx="150483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성장금융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성장사다리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4" name="직사각형 303"/>
          <p:cNvSpPr/>
          <p:nvPr/>
        </p:nvSpPr>
        <p:spPr>
          <a:xfrm>
            <a:off x="2597234" y="4834742"/>
            <a:ext cx="101699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5" name="직사각형 304"/>
          <p:cNvSpPr/>
          <p:nvPr/>
        </p:nvSpPr>
        <p:spPr>
          <a:xfrm>
            <a:off x="3615637" y="4834742"/>
            <a:ext cx="15084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UUU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6" name="직사각형 305"/>
          <p:cNvSpPr/>
          <p:nvPr/>
        </p:nvSpPr>
        <p:spPr>
          <a:xfrm>
            <a:off x="5123423" y="4833858"/>
            <a:ext cx="1004509" cy="28888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2,200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7" name="직사각형 306"/>
          <p:cNvSpPr/>
          <p:nvPr/>
        </p:nvSpPr>
        <p:spPr>
          <a:xfrm>
            <a:off x="484553" y="4834742"/>
            <a:ext cx="61054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8" name="직사각형 307"/>
          <p:cNvSpPr/>
          <p:nvPr/>
        </p:nvSpPr>
        <p:spPr>
          <a:xfrm>
            <a:off x="6127932" y="4834742"/>
            <a:ext cx="150778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한국모태펀드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7642274" y="4834742"/>
            <a:ext cx="10148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5,800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7677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27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2010-11-28</a:t>
            </a: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2010-12-04</a:t>
            </a: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1439352" y="1763782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고◯◯</a:t>
            </a:r>
          </a:p>
        </p:txBody>
      </p:sp>
      <p:sp>
        <p:nvSpPr>
          <p:cNvPr id="247" name="직사각형 246"/>
          <p:cNvSpPr/>
          <p:nvPr/>
        </p:nvSpPr>
        <p:spPr>
          <a:xfrm>
            <a:off x="2516529" y="1763782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</a:p>
        </p:txBody>
      </p:sp>
      <p:sp>
        <p:nvSpPr>
          <p:cNvPr id="248" name="직사각형 247"/>
          <p:cNvSpPr/>
          <p:nvPr/>
        </p:nvSpPr>
        <p:spPr>
          <a:xfrm>
            <a:off x="1439352" y="1933859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오◯◯</a:t>
            </a:r>
          </a:p>
        </p:txBody>
      </p:sp>
      <p:sp>
        <p:nvSpPr>
          <p:cNvPr id="249" name="직사각형 248"/>
          <p:cNvSpPr/>
          <p:nvPr/>
        </p:nvSpPr>
        <p:spPr>
          <a:xfrm>
            <a:off x="2516529" y="1933859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</a:p>
        </p:txBody>
      </p:sp>
      <p:sp>
        <p:nvSpPr>
          <p:cNvPr id="250" name="직사각형 249"/>
          <p:cNvSpPr/>
          <p:nvPr/>
        </p:nvSpPr>
        <p:spPr>
          <a:xfrm>
            <a:off x="1439352" y="2106481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공공공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2516529" y="2106481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42%</a:t>
            </a: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691948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75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4285764" y="4259416"/>
            <a:ext cx="156906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5857532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6946649" y="4259416"/>
            <a:ext cx="109999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25937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8050138" y="4259416"/>
            <a:ext cx="60269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487681" y="4545103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2597256" y="4545103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487681" y="5129451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2597256" y="5129451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CCC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합자회사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487681" y="5417015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2597256" y="5417015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487681" y="4837774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2597256" y="4837774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BBB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호</a:t>
            </a:r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사모투자전문회사</a:t>
            </a:r>
          </a:p>
        </p:txBody>
      </p:sp>
      <p:sp>
        <p:nvSpPr>
          <p:cNvPr id="211" name="직사각형 210"/>
          <p:cNvSpPr/>
          <p:nvPr/>
        </p:nvSpPr>
        <p:spPr>
          <a:xfrm>
            <a:off x="1757999" y="4545103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0" name="직사각형 259"/>
          <p:cNvSpPr/>
          <p:nvPr/>
        </p:nvSpPr>
        <p:spPr>
          <a:xfrm>
            <a:off x="1757999" y="5129451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1" name="직사각형 260"/>
          <p:cNvSpPr/>
          <p:nvPr/>
        </p:nvSpPr>
        <p:spPr>
          <a:xfrm>
            <a:off x="1757999" y="5417015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고유계정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1757999" y="4837774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3" name="직사각형 262"/>
          <p:cNvSpPr/>
          <p:nvPr/>
        </p:nvSpPr>
        <p:spPr>
          <a:xfrm>
            <a:off x="4292748" y="4545103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고고고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292748" y="5129451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거거거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4292748" y="5417015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두두두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6" name="직사각형 265"/>
          <p:cNvSpPr/>
          <p:nvPr/>
        </p:nvSpPr>
        <p:spPr>
          <a:xfrm>
            <a:off x="4292748" y="4837774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구구구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5853986" y="4545103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5853986" y="5129451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프로젝트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투자시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특수목적법인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1" name="직사각형 270"/>
          <p:cNvSpPr/>
          <p:nvPr/>
        </p:nvSpPr>
        <p:spPr>
          <a:xfrm>
            <a:off x="5853986" y="5417015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272" name="직사각형 271"/>
          <p:cNvSpPr/>
          <p:nvPr/>
        </p:nvSpPr>
        <p:spPr>
          <a:xfrm>
            <a:off x="5853986" y="4837774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273" name="직사각형 272"/>
          <p:cNvSpPr/>
          <p:nvPr/>
        </p:nvSpPr>
        <p:spPr>
          <a:xfrm>
            <a:off x="6949620" y="4545103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IT/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온라인서비스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6949620" y="5129451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소재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금속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비금속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6949620" y="5417015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미디어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게임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6949620" y="4837774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IT/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디스플레이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8049617" y="4545103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8049617" y="5129451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2013-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8049617" y="5417015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8049617" y="4837774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4120923" y="284257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37848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28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구구구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691948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75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4285764" y="4259416"/>
            <a:ext cx="156906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5857532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6946649" y="4259416"/>
            <a:ext cx="109999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25937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8050138" y="4259416"/>
            <a:ext cx="60269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487681" y="4839281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아인베스트먼트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2597256" y="4839281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GGG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반도체 투자펀드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487681" y="4546980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2597256" y="4546980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BBB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호</a:t>
            </a:r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사모투자전문회사</a:t>
            </a:r>
          </a:p>
        </p:txBody>
      </p:sp>
      <p:sp>
        <p:nvSpPr>
          <p:cNvPr id="260" name="직사각형 259"/>
          <p:cNvSpPr/>
          <p:nvPr/>
        </p:nvSpPr>
        <p:spPr>
          <a:xfrm>
            <a:off x="1757999" y="4839281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1757999" y="4546980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292748" y="4839281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구구구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6" name="직사각형 265"/>
          <p:cNvSpPr/>
          <p:nvPr/>
        </p:nvSpPr>
        <p:spPr>
          <a:xfrm>
            <a:off x="4292748" y="4546980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구구구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5853986" y="4839281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프로젝트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투자시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특수목적법인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5853986" y="4546980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274" name="직사각형 273"/>
          <p:cNvSpPr/>
          <p:nvPr/>
        </p:nvSpPr>
        <p:spPr>
          <a:xfrm>
            <a:off x="6949620" y="4839281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IT/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반도체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6949620" y="4546980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IT/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반도체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8049617" y="4839281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8049617" y="4546980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4120923" y="284257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6481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29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691948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7435350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3324719" y="4259416"/>
            <a:ext cx="732504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IRR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4060715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6045953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투자원금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6949445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8041533" y="4259416"/>
            <a:ext cx="6112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142461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회수총액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2435551" y="4259416"/>
            <a:ext cx="88742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회수구분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532059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투자금액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484190" y="4259416"/>
            <a:ext cx="104749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487681" y="4839281"/>
            <a:ext cx="104088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CB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487681" y="4546980"/>
            <a:ext cx="104088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우선주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487681" y="5421293"/>
            <a:ext cx="104088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우선주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487681" y="5128992"/>
            <a:ext cx="104088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CB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487681" y="5709293"/>
            <a:ext cx="104088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보통주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1528567" y="4839281"/>
            <a:ext cx="9034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1528567" y="4546980"/>
            <a:ext cx="9034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1528567" y="5421293"/>
            <a:ext cx="9034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2,400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1528567" y="5128992"/>
            <a:ext cx="9034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1528567" y="5709293"/>
            <a:ext cx="9034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2,100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2433805" y="4839281"/>
            <a:ext cx="88742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2433805" y="4546980"/>
            <a:ext cx="88742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5" name="직사각형 184"/>
          <p:cNvSpPr/>
          <p:nvPr/>
        </p:nvSpPr>
        <p:spPr>
          <a:xfrm>
            <a:off x="2433805" y="5421293"/>
            <a:ext cx="88742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2433805" y="5128992"/>
            <a:ext cx="88742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7" name="직사각형 186"/>
          <p:cNvSpPr/>
          <p:nvPr/>
        </p:nvSpPr>
        <p:spPr>
          <a:xfrm>
            <a:off x="2433805" y="5709293"/>
            <a:ext cx="88742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3321227" y="4839281"/>
            <a:ext cx="7359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75.0%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3321227" y="4546980"/>
            <a:ext cx="7359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8.0%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3321227" y="5421293"/>
            <a:ext cx="7359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2.2%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3321227" y="5128992"/>
            <a:ext cx="7359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80.0%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3321227" y="5709293"/>
            <a:ext cx="7359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103.2%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4056215" y="4839281"/>
            <a:ext cx="1087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2015-11-20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4056215" y="4546980"/>
            <a:ext cx="1087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2015-07-03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4056215" y="5421293"/>
            <a:ext cx="1087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2015-09-03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4056215" y="5128992"/>
            <a:ext cx="1087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2014-06-13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4056215" y="5709293"/>
            <a:ext cx="1087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2014-08-11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5154920" y="4839281"/>
            <a:ext cx="88754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4,800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3" name="직사각형 202"/>
          <p:cNvSpPr/>
          <p:nvPr/>
        </p:nvSpPr>
        <p:spPr>
          <a:xfrm>
            <a:off x="5154920" y="4546980"/>
            <a:ext cx="88754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1,170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5154920" y="5421293"/>
            <a:ext cx="88754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2,730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5154920" y="5128992"/>
            <a:ext cx="88754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4,100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5154920" y="5709293"/>
            <a:ext cx="88754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5,010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6039482" y="4839281"/>
            <a:ext cx="90647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6039482" y="4546980"/>
            <a:ext cx="90647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1" name="직사각형 260"/>
          <p:cNvSpPr/>
          <p:nvPr/>
        </p:nvSpPr>
        <p:spPr>
          <a:xfrm>
            <a:off x="6039482" y="5421293"/>
            <a:ext cx="90647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2,400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3" name="직사각형 262"/>
          <p:cNvSpPr/>
          <p:nvPr/>
        </p:nvSpPr>
        <p:spPr>
          <a:xfrm>
            <a:off x="6039482" y="5128992"/>
            <a:ext cx="90647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6039482" y="5709293"/>
            <a:ext cx="90647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2,100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6945953" y="4839281"/>
            <a:ext cx="10920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</a:p>
        </p:txBody>
      </p:sp>
      <p:sp>
        <p:nvSpPr>
          <p:cNvPr id="268" name="직사각형 267"/>
          <p:cNvSpPr/>
          <p:nvPr/>
        </p:nvSpPr>
        <p:spPr>
          <a:xfrm>
            <a:off x="6945953" y="4546980"/>
            <a:ext cx="10920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6945953" y="5421293"/>
            <a:ext cx="10920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</a:p>
        </p:txBody>
      </p:sp>
      <p:sp>
        <p:nvSpPr>
          <p:cNvPr id="271" name="직사각형 270"/>
          <p:cNvSpPr/>
          <p:nvPr/>
        </p:nvSpPr>
        <p:spPr>
          <a:xfrm>
            <a:off x="6945953" y="5128992"/>
            <a:ext cx="10920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</a:p>
        </p:txBody>
      </p:sp>
      <p:sp>
        <p:nvSpPr>
          <p:cNvPr id="273" name="직사각형 272"/>
          <p:cNvSpPr/>
          <p:nvPr/>
        </p:nvSpPr>
        <p:spPr>
          <a:xfrm>
            <a:off x="6945953" y="5709293"/>
            <a:ext cx="10920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</a:p>
        </p:txBody>
      </p:sp>
      <p:sp>
        <p:nvSpPr>
          <p:cNvPr id="275" name="직사각형 274"/>
          <p:cNvSpPr/>
          <p:nvPr/>
        </p:nvSpPr>
        <p:spPr>
          <a:xfrm>
            <a:off x="8041533" y="4839281"/>
            <a:ext cx="61827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3.9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8041533" y="4546980"/>
            <a:ext cx="61827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3.9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8041533" y="5421293"/>
            <a:ext cx="61827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3.8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8041533" y="5128992"/>
            <a:ext cx="61827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8041533" y="5709293"/>
            <a:ext cx="61827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2.9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4120923" y="284257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121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161596"/>
              </p:ext>
            </p:extLst>
          </p:nvPr>
        </p:nvGraphicFramePr>
        <p:xfrm>
          <a:off x="432000" y="451309"/>
          <a:ext cx="8280000" cy="6160740"/>
        </p:xfrm>
        <a:graphic>
          <a:graphicData uri="http://schemas.openxmlformats.org/drawingml/2006/table">
            <a:tbl>
              <a:tblPr/>
              <a:tblGrid>
                <a:gridCol w="1152000">
                  <a:extLst>
                    <a:ext uri="{9D8B030D-6E8A-4147-A177-3AD203B41FA5}">
                      <a16:colId xmlns:a16="http://schemas.microsoft.com/office/drawing/2014/main" val="3754084399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19965276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8010801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449673242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420082436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대분류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소분류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주요기능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데이터 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Excel 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참조 영역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함수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671610"/>
                  </a:ext>
                </a:extLst>
              </a:tr>
              <a:tr h="102679">
                <a:tc rowSpan="7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기본정보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운용사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명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’\C11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976267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주주구성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주주명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’\(C26:C29)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3880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지분율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’\(D26:D29)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852922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업력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설립일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’\H11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8467468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펀드운용 업무 시작일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’\I11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24826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운용펀드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최초결성일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’\J11</a:t>
                      </a:r>
                      <a:endParaRPr lang="en-US" sz="1000" b="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583843"/>
                  </a:ext>
                </a:extLst>
              </a:tr>
              <a:tr h="163639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인원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펀드운용 담당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인력수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sz="1000" b="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’\O11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510081"/>
                  </a:ext>
                </a:extLst>
              </a:tr>
              <a:tr h="109093">
                <a:tc rowSpan="6"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dirty="0" err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endParaRPr lang="ko-KR" altLang="en-US" sz="10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재무비율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가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결산일자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’\(C11:C999)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479312"/>
                  </a:ext>
                </a:extLst>
              </a:tr>
              <a:tr h="109093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유동비율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’\(M11:M999)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550288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부채비율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’\(N11:N999)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1084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자본충실률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’\(O11:O999)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778562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영업수지율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’\(P11:P999)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2946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자기자본순이익률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’\(Q11:Q999)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371893"/>
                  </a:ext>
                </a:extLst>
              </a:tr>
              <a:tr h="150046">
                <a:tc rowSpan="16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펀드명칭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’\(D11:D999)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848916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펀드개요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법적유형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’\(G11:G999)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310403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’\(H11:H999)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936943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결성목적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주요투자대상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’\(I11:I999)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940134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투자기업의 주된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법인유형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’\(J11:J999)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68591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펀드의 주된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’\(K11:K999)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415610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펀드규모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’\(L11:L999)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395092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납입총액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’\(M11:M999)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123832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 존속기간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결성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예정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일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’\(N11:N999)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12712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해산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예정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일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’\(P11:P999)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02367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존속기간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’\(Q11:Q999)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28341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펀드수익률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IRR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’\(U11:U999)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57391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Multiple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’\(V11:V999)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84719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 및 회수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투자건수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’\(W11:W999)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49246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’\(X11:X999)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46003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’\(Y11:Y999)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497752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기능 구성도 및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Excel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데이터 참조 영역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함수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- 1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24751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30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2010-11-28</a:t>
            </a: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2010-12-04</a:t>
            </a: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1439352" y="1763782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고◯◯</a:t>
            </a:r>
          </a:p>
        </p:txBody>
      </p:sp>
      <p:sp>
        <p:nvSpPr>
          <p:cNvPr id="247" name="직사각형 246"/>
          <p:cNvSpPr/>
          <p:nvPr/>
        </p:nvSpPr>
        <p:spPr>
          <a:xfrm>
            <a:off x="2516529" y="1763782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</a:p>
        </p:txBody>
      </p:sp>
      <p:sp>
        <p:nvSpPr>
          <p:cNvPr id="248" name="직사각형 247"/>
          <p:cNvSpPr/>
          <p:nvPr/>
        </p:nvSpPr>
        <p:spPr>
          <a:xfrm>
            <a:off x="1439352" y="1933859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오◯◯</a:t>
            </a:r>
          </a:p>
        </p:txBody>
      </p:sp>
      <p:sp>
        <p:nvSpPr>
          <p:cNvPr id="249" name="직사각형 248"/>
          <p:cNvSpPr/>
          <p:nvPr/>
        </p:nvSpPr>
        <p:spPr>
          <a:xfrm>
            <a:off x="2516529" y="1933859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</a:p>
        </p:txBody>
      </p:sp>
      <p:sp>
        <p:nvSpPr>
          <p:cNvPr id="250" name="직사각형 249"/>
          <p:cNvSpPr/>
          <p:nvPr/>
        </p:nvSpPr>
        <p:spPr>
          <a:xfrm>
            <a:off x="1439352" y="2106481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공공공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2516529" y="2106481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42%</a:t>
            </a: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3921727" y="4259416"/>
            <a:ext cx="59305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4514777" y="4259416"/>
            <a:ext cx="91422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62676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71028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7938089" y="4259416"/>
            <a:ext cx="71474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428997" y="4259416"/>
            <a:ext cx="83869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2654988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754989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484189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9" name="직사각형 288"/>
          <p:cNvSpPr/>
          <p:nvPr/>
        </p:nvSpPr>
        <p:spPr>
          <a:xfrm>
            <a:off x="487681" y="4545103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0" name="직사각형 289"/>
          <p:cNvSpPr/>
          <p:nvPr/>
        </p:nvSpPr>
        <p:spPr>
          <a:xfrm>
            <a:off x="2654988" y="4545103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1751496" y="4545103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292" name="직사각형 291"/>
          <p:cNvSpPr/>
          <p:nvPr/>
        </p:nvSpPr>
        <p:spPr>
          <a:xfrm>
            <a:off x="3924698" y="4545103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4511285" y="4545103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6267689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7941581" y="4545103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5425505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7102889" y="4545103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8" name="직사각형 297"/>
          <p:cNvSpPr/>
          <p:nvPr/>
        </p:nvSpPr>
        <p:spPr>
          <a:xfrm>
            <a:off x="487681" y="5705895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9" name="직사각형 298"/>
          <p:cNvSpPr/>
          <p:nvPr/>
        </p:nvSpPr>
        <p:spPr>
          <a:xfrm>
            <a:off x="2654988" y="5705895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0" name="직사각형 299"/>
          <p:cNvSpPr/>
          <p:nvPr/>
        </p:nvSpPr>
        <p:spPr>
          <a:xfrm>
            <a:off x="1751496" y="5705895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1" name="직사각형 300"/>
          <p:cNvSpPr/>
          <p:nvPr/>
        </p:nvSpPr>
        <p:spPr>
          <a:xfrm>
            <a:off x="3924698" y="5705895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0.6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2" name="직사각형 301"/>
          <p:cNvSpPr/>
          <p:nvPr/>
        </p:nvSpPr>
        <p:spPr>
          <a:xfrm>
            <a:off x="4511285" y="5705895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3" name="직사각형 302"/>
          <p:cNvSpPr/>
          <p:nvPr/>
        </p:nvSpPr>
        <p:spPr>
          <a:xfrm>
            <a:off x="6267689" y="570589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4" name="직사각형 303"/>
          <p:cNvSpPr/>
          <p:nvPr/>
        </p:nvSpPr>
        <p:spPr>
          <a:xfrm>
            <a:off x="7941581" y="5705895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5" name="직사각형 304"/>
          <p:cNvSpPr/>
          <p:nvPr/>
        </p:nvSpPr>
        <p:spPr>
          <a:xfrm>
            <a:off x="5425505" y="570589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6" name="직사각형 305"/>
          <p:cNvSpPr/>
          <p:nvPr/>
        </p:nvSpPr>
        <p:spPr>
          <a:xfrm>
            <a:off x="7102889" y="5705895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7" name="직사각형 306"/>
          <p:cNvSpPr/>
          <p:nvPr/>
        </p:nvSpPr>
        <p:spPr>
          <a:xfrm>
            <a:off x="487681" y="5991019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8" name="직사각형 307"/>
          <p:cNvSpPr/>
          <p:nvPr/>
        </p:nvSpPr>
        <p:spPr>
          <a:xfrm>
            <a:off x="2654988" y="5991019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9" name="직사각형 308"/>
          <p:cNvSpPr/>
          <p:nvPr/>
        </p:nvSpPr>
        <p:spPr>
          <a:xfrm>
            <a:off x="1751496" y="5991019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0" name="직사각형 309"/>
          <p:cNvSpPr/>
          <p:nvPr/>
        </p:nvSpPr>
        <p:spPr>
          <a:xfrm>
            <a:off x="3924698" y="5991019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1" name="직사각형 310"/>
          <p:cNvSpPr/>
          <p:nvPr/>
        </p:nvSpPr>
        <p:spPr>
          <a:xfrm>
            <a:off x="4511285" y="5991019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6267689" y="599101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7941581" y="5991019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5425505" y="599101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5" name="직사각형 314"/>
          <p:cNvSpPr/>
          <p:nvPr/>
        </p:nvSpPr>
        <p:spPr>
          <a:xfrm>
            <a:off x="7102889" y="5991019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487681" y="4836126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7" name="직사각형 316"/>
          <p:cNvSpPr/>
          <p:nvPr/>
        </p:nvSpPr>
        <p:spPr>
          <a:xfrm>
            <a:off x="2654988" y="4836126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1751496" y="4836126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19" name="직사각형 318"/>
          <p:cNvSpPr/>
          <p:nvPr/>
        </p:nvSpPr>
        <p:spPr>
          <a:xfrm>
            <a:off x="3924698" y="4836126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4511285" y="4836126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의사결정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6267689" y="483612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7941581" y="4836126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5425505" y="483612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7102889" y="4836126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487681" y="5127149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2654988" y="5127149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1751496" y="5127149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28" name="직사각형 327"/>
          <p:cNvSpPr/>
          <p:nvPr/>
        </p:nvSpPr>
        <p:spPr>
          <a:xfrm>
            <a:off x="3924698" y="5127149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9" name="직사각형 328"/>
          <p:cNvSpPr/>
          <p:nvPr/>
        </p:nvSpPr>
        <p:spPr>
          <a:xfrm>
            <a:off x="4511285" y="5127149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0" name="직사각형 329"/>
          <p:cNvSpPr/>
          <p:nvPr/>
        </p:nvSpPr>
        <p:spPr>
          <a:xfrm>
            <a:off x="6267689" y="51271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7941581" y="5127149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5425505" y="51271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7102889" y="5127149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487681" y="5417185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5" name="직사각형 334"/>
          <p:cNvSpPr/>
          <p:nvPr/>
        </p:nvSpPr>
        <p:spPr>
          <a:xfrm>
            <a:off x="2654988" y="5417185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1751496" y="5417185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37" name="직사각형 336"/>
          <p:cNvSpPr/>
          <p:nvPr/>
        </p:nvSpPr>
        <p:spPr>
          <a:xfrm>
            <a:off x="3924698" y="5417185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1.7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4511285" y="5417185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의사결정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9" name="직사각형 338"/>
          <p:cNvSpPr/>
          <p:nvPr/>
        </p:nvSpPr>
        <p:spPr>
          <a:xfrm>
            <a:off x="6267689" y="541718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0" name="직사각형 339"/>
          <p:cNvSpPr/>
          <p:nvPr/>
        </p:nvSpPr>
        <p:spPr>
          <a:xfrm>
            <a:off x="7941581" y="5417185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1" name="직사각형 340"/>
          <p:cNvSpPr/>
          <p:nvPr/>
        </p:nvSpPr>
        <p:spPr>
          <a:xfrm>
            <a:off x="5425505" y="541718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2" name="직사각형 341"/>
          <p:cNvSpPr/>
          <p:nvPr/>
        </p:nvSpPr>
        <p:spPr>
          <a:xfrm>
            <a:off x="7102889" y="5417185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3" name="직사각형 342"/>
          <p:cNvSpPr/>
          <p:nvPr/>
        </p:nvSpPr>
        <p:spPr>
          <a:xfrm>
            <a:off x="487681" y="6282336"/>
            <a:ext cx="1263816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4" name="직사각형 343"/>
          <p:cNvSpPr/>
          <p:nvPr/>
        </p:nvSpPr>
        <p:spPr>
          <a:xfrm>
            <a:off x="2654988" y="6282336"/>
            <a:ext cx="1269709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5" name="직사각형 344"/>
          <p:cNvSpPr/>
          <p:nvPr/>
        </p:nvSpPr>
        <p:spPr>
          <a:xfrm>
            <a:off x="1751496" y="6282336"/>
            <a:ext cx="906463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6" name="직사각형 345"/>
          <p:cNvSpPr/>
          <p:nvPr/>
        </p:nvSpPr>
        <p:spPr>
          <a:xfrm>
            <a:off x="3924698" y="6282336"/>
            <a:ext cx="586588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7" name="직사각형 346"/>
          <p:cNvSpPr/>
          <p:nvPr/>
        </p:nvSpPr>
        <p:spPr>
          <a:xfrm>
            <a:off x="4511285" y="6282336"/>
            <a:ext cx="91422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8" name="직사각형 347"/>
          <p:cNvSpPr/>
          <p:nvPr/>
        </p:nvSpPr>
        <p:spPr>
          <a:xfrm>
            <a:off x="6267689" y="6282336"/>
            <a:ext cx="83520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9" name="직사각형 348"/>
          <p:cNvSpPr/>
          <p:nvPr/>
        </p:nvSpPr>
        <p:spPr>
          <a:xfrm>
            <a:off x="7941581" y="6282336"/>
            <a:ext cx="717711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5425505" y="6282336"/>
            <a:ext cx="83520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1" name="직사각형 350"/>
          <p:cNvSpPr/>
          <p:nvPr/>
        </p:nvSpPr>
        <p:spPr>
          <a:xfrm>
            <a:off x="7102889" y="6282336"/>
            <a:ext cx="836153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691948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691948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36520351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31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3921727" y="4259416"/>
            <a:ext cx="59305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4514777" y="4259416"/>
            <a:ext cx="91422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62676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7102888" y="4259416"/>
            <a:ext cx="848805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7944121" y="4258260"/>
            <a:ext cx="71517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428997" y="4259416"/>
            <a:ext cx="83869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2654988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754989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484189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9" name="직사각형 288"/>
          <p:cNvSpPr/>
          <p:nvPr/>
        </p:nvSpPr>
        <p:spPr>
          <a:xfrm>
            <a:off x="486988" y="4545103"/>
            <a:ext cx="127009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0" name="직사각형 289"/>
          <p:cNvSpPr/>
          <p:nvPr/>
        </p:nvSpPr>
        <p:spPr>
          <a:xfrm>
            <a:off x="2654377" y="4545103"/>
            <a:ext cx="127395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1759254" y="4545103"/>
            <a:ext cx="8931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292" name="직사각형 291"/>
          <p:cNvSpPr/>
          <p:nvPr/>
        </p:nvSpPr>
        <p:spPr>
          <a:xfrm>
            <a:off x="3928326" y="4545103"/>
            <a:ext cx="59071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4519043" y="4545103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6267689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7941581" y="4545103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5433263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7102889" y="4545103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486988" y="4836126"/>
            <a:ext cx="127009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7" name="직사각형 316"/>
          <p:cNvSpPr/>
          <p:nvPr/>
        </p:nvSpPr>
        <p:spPr>
          <a:xfrm>
            <a:off x="2654377" y="4836126"/>
            <a:ext cx="127395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1759254" y="4836126"/>
            <a:ext cx="8931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19" name="직사각형 318"/>
          <p:cNvSpPr/>
          <p:nvPr/>
        </p:nvSpPr>
        <p:spPr>
          <a:xfrm>
            <a:off x="3928326" y="4836126"/>
            <a:ext cx="59071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4519043" y="4836126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의사결정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6267689" y="483612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7941581" y="4836126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5433263" y="483612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7102889" y="4836126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486988" y="5127149"/>
            <a:ext cx="127009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2654377" y="5127149"/>
            <a:ext cx="127395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1759254" y="5127149"/>
            <a:ext cx="8931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28" name="직사각형 327"/>
          <p:cNvSpPr/>
          <p:nvPr/>
        </p:nvSpPr>
        <p:spPr>
          <a:xfrm>
            <a:off x="3928326" y="5127149"/>
            <a:ext cx="59071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9" name="직사각형 328"/>
          <p:cNvSpPr/>
          <p:nvPr/>
        </p:nvSpPr>
        <p:spPr>
          <a:xfrm>
            <a:off x="4519043" y="5127149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0" name="직사각형 329"/>
          <p:cNvSpPr/>
          <p:nvPr/>
        </p:nvSpPr>
        <p:spPr>
          <a:xfrm>
            <a:off x="6267689" y="51271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7941581" y="5127149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5433263" y="51271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7102889" y="5127149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486988" y="5417185"/>
            <a:ext cx="127009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5" name="직사각형 334"/>
          <p:cNvSpPr/>
          <p:nvPr/>
        </p:nvSpPr>
        <p:spPr>
          <a:xfrm>
            <a:off x="2654377" y="5417185"/>
            <a:ext cx="127395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1759254" y="5417185"/>
            <a:ext cx="8931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37" name="직사각형 336"/>
          <p:cNvSpPr/>
          <p:nvPr/>
        </p:nvSpPr>
        <p:spPr>
          <a:xfrm>
            <a:off x="3928326" y="5417185"/>
            <a:ext cx="59071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1.7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4519043" y="5417185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의사결정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9" name="직사각형 338"/>
          <p:cNvSpPr/>
          <p:nvPr/>
        </p:nvSpPr>
        <p:spPr>
          <a:xfrm>
            <a:off x="6267689" y="541718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0" name="직사각형 339"/>
          <p:cNvSpPr/>
          <p:nvPr/>
        </p:nvSpPr>
        <p:spPr>
          <a:xfrm>
            <a:off x="7941581" y="5417185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1" name="직사각형 340"/>
          <p:cNvSpPr/>
          <p:nvPr/>
        </p:nvSpPr>
        <p:spPr>
          <a:xfrm>
            <a:off x="5433263" y="541718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2" name="직사각형 341"/>
          <p:cNvSpPr/>
          <p:nvPr/>
        </p:nvSpPr>
        <p:spPr>
          <a:xfrm>
            <a:off x="7102889" y="5417185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691948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691948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34576333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32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3921727" y="4259416"/>
            <a:ext cx="59305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4514777" y="4259416"/>
            <a:ext cx="91422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62676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71028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7938089" y="4259416"/>
            <a:ext cx="71474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428997" y="4259416"/>
            <a:ext cx="83869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2654988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754989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484189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3" name="직사각형 342"/>
          <p:cNvSpPr/>
          <p:nvPr/>
        </p:nvSpPr>
        <p:spPr>
          <a:xfrm>
            <a:off x="487681" y="6282336"/>
            <a:ext cx="1263816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4" name="직사각형 343"/>
          <p:cNvSpPr/>
          <p:nvPr/>
        </p:nvSpPr>
        <p:spPr>
          <a:xfrm>
            <a:off x="2654988" y="6282336"/>
            <a:ext cx="1269709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5" name="직사각형 344"/>
          <p:cNvSpPr/>
          <p:nvPr/>
        </p:nvSpPr>
        <p:spPr>
          <a:xfrm>
            <a:off x="1751496" y="6282336"/>
            <a:ext cx="906463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6" name="직사각형 345"/>
          <p:cNvSpPr/>
          <p:nvPr/>
        </p:nvSpPr>
        <p:spPr>
          <a:xfrm>
            <a:off x="3924698" y="6282336"/>
            <a:ext cx="586588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7" name="직사각형 346"/>
          <p:cNvSpPr/>
          <p:nvPr/>
        </p:nvSpPr>
        <p:spPr>
          <a:xfrm>
            <a:off x="4511285" y="6282336"/>
            <a:ext cx="91422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8" name="직사각형 347"/>
          <p:cNvSpPr/>
          <p:nvPr/>
        </p:nvSpPr>
        <p:spPr>
          <a:xfrm>
            <a:off x="6267689" y="6282336"/>
            <a:ext cx="83520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9" name="직사각형 348"/>
          <p:cNvSpPr/>
          <p:nvPr/>
        </p:nvSpPr>
        <p:spPr>
          <a:xfrm>
            <a:off x="7941581" y="6282336"/>
            <a:ext cx="717711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5425505" y="6282336"/>
            <a:ext cx="83520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1" name="직사각형 350"/>
          <p:cNvSpPr/>
          <p:nvPr/>
        </p:nvSpPr>
        <p:spPr>
          <a:xfrm>
            <a:off x="7102889" y="6282336"/>
            <a:ext cx="836153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691948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691948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10" name="직사각형 209"/>
          <p:cNvSpPr/>
          <p:nvPr/>
        </p:nvSpPr>
        <p:spPr>
          <a:xfrm>
            <a:off x="487681" y="5120574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2654988" y="5120574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3" name="직사각형 212"/>
          <p:cNvSpPr/>
          <p:nvPr/>
        </p:nvSpPr>
        <p:spPr>
          <a:xfrm>
            <a:off x="1751496" y="5120574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박◯◯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4" name="직사각형 213"/>
          <p:cNvSpPr/>
          <p:nvPr/>
        </p:nvSpPr>
        <p:spPr>
          <a:xfrm>
            <a:off x="3924698" y="5120574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0.4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5" name="직사각형 214"/>
          <p:cNvSpPr/>
          <p:nvPr/>
        </p:nvSpPr>
        <p:spPr>
          <a:xfrm>
            <a:off x="4511285" y="5120574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6" name="직사각형 215"/>
          <p:cNvSpPr/>
          <p:nvPr/>
        </p:nvSpPr>
        <p:spPr>
          <a:xfrm>
            <a:off x="6267689" y="51205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7" name="직사각형 216"/>
          <p:cNvSpPr/>
          <p:nvPr/>
        </p:nvSpPr>
        <p:spPr>
          <a:xfrm>
            <a:off x="7941581" y="5120574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8" name="직사각형 217"/>
          <p:cNvSpPr/>
          <p:nvPr/>
        </p:nvSpPr>
        <p:spPr>
          <a:xfrm>
            <a:off x="5425505" y="51205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7102889" y="5120574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487681" y="5414449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2" name="직사각형 221"/>
          <p:cNvSpPr/>
          <p:nvPr/>
        </p:nvSpPr>
        <p:spPr>
          <a:xfrm>
            <a:off x="2654988" y="5414449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3" name="직사각형 222"/>
          <p:cNvSpPr/>
          <p:nvPr/>
        </p:nvSpPr>
        <p:spPr>
          <a:xfrm>
            <a:off x="1751496" y="5414449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4" name="직사각형 223"/>
          <p:cNvSpPr/>
          <p:nvPr/>
        </p:nvSpPr>
        <p:spPr>
          <a:xfrm>
            <a:off x="3924698" y="5414449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1.9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4511285" y="5414449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267689" y="54144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7941581" y="5414449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고유계정</a:t>
            </a:r>
          </a:p>
        </p:txBody>
      </p:sp>
      <p:sp>
        <p:nvSpPr>
          <p:cNvPr id="228" name="직사각형 227"/>
          <p:cNvSpPr/>
          <p:nvPr/>
        </p:nvSpPr>
        <p:spPr>
          <a:xfrm>
            <a:off x="5425505" y="54144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7102889" y="5414449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487681" y="5705412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2654988" y="5705412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1751496" y="5705412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3924698" y="5705412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0.7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5" name="직사각형 234"/>
          <p:cNvSpPr/>
          <p:nvPr/>
        </p:nvSpPr>
        <p:spPr>
          <a:xfrm>
            <a:off x="4511285" y="5705412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6267689" y="5705412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7" name="직사각형 236"/>
          <p:cNvSpPr/>
          <p:nvPr/>
        </p:nvSpPr>
        <p:spPr>
          <a:xfrm>
            <a:off x="7941581" y="5705412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8" name="직사각형 237"/>
          <p:cNvSpPr/>
          <p:nvPr/>
        </p:nvSpPr>
        <p:spPr>
          <a:xfrm>
            <a:off x="5425505" y="5705412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7102889" y="5705412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0" name="직사각형 239"/>
          <p:cNvSpPr/>
          <p:nvPr/>
        </p:nvSpPr>
        <p:spPr>
          <a:xfrm>
            <a:off x="487681" y="5995601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1" name="직사각형 240"/>
          <p:cNvSpPr/>
          <p:nvPr/>
        </p:nvSpPr>
        <p:spPr>
          <a:xfrm>
            <a:off x="2654988" y="5995601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3" name="직사각형 252"/>
          <p:cNvSpPr/>
          <p:nvPr/>
        </p:nvSpPr>
        <p:spPr>
          <a:xfrm>
            <a:off x="1751496" y="5995601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1" name="직사각형 260"/>
          <p:cNvSpPr/>
          <p:nvPr/>
        </p:nvSpPr>
        <p:spPr>
          <a:xfrm>
            <a:off x="3924698" y="5995601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3" name="직사각형 262"/>
          <p:cNvSpPr/>
          <p:nvPr/>
        </p:nvSpPr>
        <p:spPr>
          <a:xfrm>
            <a:off x="4511285" y="5995601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6267689" y="599560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7941581" y="5995601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5425505" y="599560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7102889" y="5995601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1" name="직사각형 270"/>
          <p:cNvSpPr/>
          <p:nvPr/>
        </p:nvSpPr>
        <p:spPr>
          <a:xfrm>
            <a:off x="487681" y="4542268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>
            <a:off x="2654988" y="4542268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1751496" y="4542268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3924698" y="4542268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0.6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4511285" y="4542268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8" name="직사각형 277"/>
          <p:cNvSpPr/>
          <p:nvPr/>
        </p:nvSpPr>
        <p:spPr>
          <a:xfrm>
            <a:off x="6267689" y="4542268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9" name="직사각형 278"/>
          <p:cNvSpPr/>
          <p:nvPr/>
        </p:nvSpPr>
        <p:spPr>
          <a:xfrm>
            <a:off x="7941581" y="4542268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0" name="직사각형 279"/>
          <p:cNvSpPr/>
          <p:nvPr/>
        </p:nvSpPr>
        <p:spPr>
          <a:xfrm>
            <a:off x="5425505" y="4542268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1" name="직사각형 280"/>
          <p:cNvSpPr/>
          <p:nvPr/>
        </p:nvSpPr>
        <p:spPr>
          <a:xfrm>
            <a:off x="7102889" y="4542268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487681" y="4827392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2654988" y="4827392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1751496" y="4827392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3924698" y="4827392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4511285" y="4827392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6267689" y="4827392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2" name="직사각형 371"/>
          <p:cNvSpPr/>
          <p:nvPr/>
        </p:nvSpPr>
        <p:spPr>
          <a:xfrm>
            <a:off x="7941581" y="4827392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3" name="직사각형 372"/>
          <p:cNvSpPr/>
          <p:nvPr/>
        </p:nvSpPr>
        <p:spPr>
          <a:xfrm>
            <a:off x="5425505" y="4827392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4" name="직사각형 373"/>
          <p:cNvSpPr/>
          <p:nvPr/>
        </p:nvSpPr>
        <p:spPr>
          <a:xfrm>
            <a:off x="7102889" y="4827392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21689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33</a:t>
            </a:fld>
            <a:endParaRPr lang="ko-KR" altLang="en-US"/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691948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691948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71" name="직사각형 270"/>
          <p:cNvSpPr/>
          <p:nvPr/>
        </p:nvSpPr>
        <p:spPr>
          <a:xfrm rot="5400000">
            <a:off x="7488825" y="2702963"/>
            <a:ext cx="192600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 rot="5400000">
            <a:off x="7749825" y="2584307"/>
            <a:ext cx="1404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8379822" y="1810656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8379822" y="359396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6841507" y="206504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결산일자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8" name="직사각형 277"/>
          <p:cNvSpPr/>
          <p:nvPr/>
        </p:nvSpPr>
        <p:spPr>
          <a:xfrm>
            <a:off x="6841507" y="2259858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유동비율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9" name="직사각형 278"/>
          <p:cNvSpPr/>
          <p:nvPr/>
        </p:nvSpPr>
        <p:spPr>
          <a:xfrm>
            <a:off x="6841507" y="245467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부채비율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0" name="직사각형 279"/>
          <p:cNvSpPr/>
          <p:nvPr/>
        </p:nvSpPr>
        <p:spPr>
          <a:xfrm>
            <a:off x="6841507" y="2649482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자본충실률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1" name="직사각형 280"/>
          <p:cNvSpPr/>
          <p:nvPr/>
        </p:nvSpPr>
        <p:spPr>
          <a:xfrm>
            <a:off x="6841507" y="284429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영업수지율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6841507" y="303910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자기자본순이익률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6636042" y="3259227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6636042" y="3475301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1758564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결산일자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283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유동비율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36737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부채비율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45089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자본충실률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53441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영업수지율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6175321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자기자본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순이익률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72160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34</a:t>
            </a:fld>
            <a:endParaRPr lang="ko-KR" altLang="en-US"/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691948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691948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71" name="직사각형 270"/>
          <p:cNvSpPr/>
          <p:nvPr/>
        </p:nvSpPr>
        <p:spPr>
          <a:xfrm rot="5400000">
            <a:off x="7488825" y="2702963"/>
            <a:ext cx="192600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 rot="5400000">
            <a:off x="8199825" y="2134307"/>
            <a:ext cx="504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8379822" y="1810656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8379822" y="359396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0" name="직사각형 28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6841507" y="2270143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6841507" y="2464955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6841507" y="2659767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6841507" y="2854579"/>
            <a:ext cx="1404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6841507" y="3049391"/>
            <a:ext cx="151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투자기업의 주된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6841507" y="3244203"/>
            <a:ext cx="133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펀드의 주된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7" name="직사각형 316"/>
          <p:cNvSpPr/>
          <p:nvPr/>
        </p:nvSpPr>
        <p:spPr>
          <a:xfrm>
            <a:off x="6841507" y="3443304"/>
            <a:ext cx="151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약정총액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9" name="직사각형 318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17585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4852500" y="4259416"/>
            <a:ext cx="1002333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585567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6691694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투자기업의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7780289" y="4259416"/>
            <a:ext cx="87253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펀드의 주된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3450564" y="4259416"/>
            <a:ext cx="1401095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13993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35</a:t>
            </a:fld>
            <a:endParaRPr lang="ko-KR" altLang="en-US"/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691948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691948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71" name="직사각형 270"/>
          <p:cNvSpPr/>
          <p:nvPr/>
        </p:nvSpPr>
        <p:spPr>
          <a:xfrm rot="5400000">
            <a:off x="7488825" y="2702963"/>
            <a:ext cx="192600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 rot="5400000">
            <a:off x="8343825" y="2067221"/>
            <a:ext cx="216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8379822" y="1810656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8379822" y="359396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6636042" y="1778372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6636042" y="199444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6636042" y="221052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6841507" y="240687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6841507" y="26016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6841507" y="2796498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6841507" y="2998775"/>
            <a:ext cx="133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6841507" y="3193587"/>
            <a:ext cx="1476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주요산업분야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6841507" y="3396945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175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4285764" y="4259416"/>
            <a:ext cx="156906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5857532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6946649" y="4259416"/>
            <a:ext cx="109999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25937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3" name="직사각형 202"/>
          <p:cNvSpPr/>
          <p:nvPr/>
        </p:nvSpPr>
        <p:spPr>
          <a:xfrm>
            <a:off x="8050138" y="4259416"/>
            <a:ext cx="60269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6841507" y="3584683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42599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36</a:t>
            </a:fld>
            <a:endParaRPr lang="ko-KR" altLang="en-US"/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691948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691948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71" name="직사각형 270"/>
          <p:cNvSpPr/>
          <p:nvPr/>
        </p:nvSpPr>
        <p:spPr>
          <a:xfrm rot="5400000">
            <a:off x="7488825" y="2702963"/>
            <a:ext cx="192600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 rot="5400000">
            <a:off x="8271825" y="2310135"/>
            <a:ext cx="36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8379822" y="1810656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8379822" y="359396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3921727" y="4259416"/>
            <a:ext cx="59305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4514777" y="4259416"/>
            <a:ext cx="91422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62676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71028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7938089" y="4259416"/>
            <a:ext cx="71474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5428997" y="4259416"/>
            <a:ext cx="83869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2654988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1754989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484189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3" name="직사각형 222"/>
          <p:cNvSpPr/>
          <p:nvPr/>
        </p:nvSpPr>
        <p:spPr>
          <a:xfrm>
            <a:off x="6636042" y="176982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4" name="직사각형 223"/>
          <p:cNvSpPr/>
          <p:nvPr/>
        </p:nvSpPr>
        <p:spPr>
          <a:xfrm>
            <a:off x="6636042" y="198590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6841507" y="2184683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841507" y="2379495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6841507" y="2574307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8" name="직사각형 227"/>
          <p:cNvSpPr/>
          <p:nvPr/>
        </p:nvSpPr>
        <p:spPr>
          <a:xfrm>
            <a:off x="6841507" y="2769119"/>
            <a:ext cx="1404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6841507" y="2963931"/>
            <a:ext cx="151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발굴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6841507" y="3158743"/>
            <a:ext cx="133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사후관리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6841507" y="3357844"/>
            <a:ext cx="151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회수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6841507" y="3555061"/>
            <a:ext cx="151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97624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1222050" y="2476144"/>
            <a:ext cx="6699902" cy="1905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smtClean="0">
                <a:solidFill>
                  <a:schemeClr val="tx1"/>
                </a:solidFill>
              </a:rPr>
              <a:t>     </a:t>
            </a:r>
            <a:r>
              <a:rPr lang="en-US" altLang="ko-KR" sz="3600" b="1" dirty="0" smtClean="0">
                <a:solidFill>
                  <a:schemeClr val="tx1"/>
                </a:solidFill>
              </a:rPr>
              <a:t>End of Document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37</a:t>
            </a:fld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1222050" y="5554768"/>
            <a:ext cx="6699902" cy="861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     ㈜</a:t>
            </a:r>
            <a:r>
              <a:rPr lang="ko-KR" altLang="en-US" dirty="0" err="1" smtClean="0">
                <a:solidFill>
                  <a:schemeClr val="tx1"/>
                </a:solidFill>
              </a:rPr>
              <a:t>한국성장금융투자운용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85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4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20076"/>
              </p:ext>
            </p:extLst>
          </p:nvPr>
        </p:nvGraphicFramePr>
        <p:xfrm>
          <a:off x="432000" y="452246"/>
          <a:ext cx="8280000" cy="5750024"/>
        </p:xfrm>
        <a:graphic>
          <a:graphicData uri="http://schemas.openxmlformats.org/drawingml/2006/table">
            <a:tbl>
              <a:tblPr/>
              <a:tblGrid>
                <a:gridCol w="1152000">
                  <a:extLst>
                    <a:ext uri="{9D8B030D-6E8A-4147-A177-3AD203B41FA5}">
                      <a16:colId xmlns:a16="http://schemas.microsoft.com/office/drawing/2014/main" val="3754084399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19965276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8010801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669711547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344967324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대분류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소분류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주요기능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데이터 유형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Excel 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참조 영역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함수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671610"/>
                  </a:ext>
                </a:extLst>
              </a:tr>
              <a:tr h="205200">
                <a:tc rowSpan="17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제안사 펀드현황</a:t>
                      </a: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미회수투자자산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투자원금 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’\(Z11:Z999)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210767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가치 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’\(AA11:AA999)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01874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 순자산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 순자산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’\(AH11:AH999)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120997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유지율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 설립 시 핵심운용인력수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’\(AV11:AV999)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757480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유출 횟수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’\(AW11:AW999)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885484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유지율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’\(AX11:AX999)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39412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출자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’\(AZ11:AZ999)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111154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우선손실충당액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’\(BA11:BA999)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942639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공동운용사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출자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운용사명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’\(BB11:BB999)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899664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’\(BC11:BC999)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142595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우선손실충당액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’\(BD11:BD999)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096999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 출자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출자자명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’\(BH11:BH999)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47256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약정액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’\(BI11:BI999)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88454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출자자명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’\(BJ11:BJ999)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755605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약정액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’\(BK11:BK999)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897917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출자자명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’\(BL11:BL999)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028340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약정액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’\(BM11:BM999)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345529"/>
                  </a:ext>
                </a:extLst>
              </a:tr>
              <a:tr h="205200">
                <a:tc rowSpan="10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투자현항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</a:t>
                      </a: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정보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투자계정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’\(D11:D999)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463849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’\(E11:E999)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46407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피투자기업명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’\(G11:G999)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23648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법인유형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’\(H11:H999)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81630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 주요산업분야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’\(I11:I999)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1270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투자일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’\(J11:J999)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913780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’\(K11:K999)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53851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투자금액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’\(L11:L999)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03543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회수구분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’\(M11:M999)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780973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투자수익률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IRR)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’\(N11:N999)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581341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기능 구성도 및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Excel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데이터 참조 영역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함수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- 2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831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5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41734"/>
              </p:ext>
            </p:extLst>
          </p:nvPr>
        </p:nvGraphicFramePr>
        <p:xfrm>
          <a:off x="432000" y="452246"/>
          <a:ext cx="8280000" cy="5750024"/>
        </p:xfrm>
        <a:graphic>
          <a:graphicData uri="http://schemas.openxmlformats.org/drawingml/2006/table">
            <a:tbl>
              <a:tblPr/>
              <a:tblGrid>
                <a:gridCol w="1152000">
                  <a:extLst>
                    <a:ext uri="{9D8B030D-6E8A-4147-A177-3AD203B41FA5}">
                      <a16:colId xmlns:a16="http://schemas.microsoft.com/office/drawing/2014/main" val="3754084399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19965276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8010801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586224857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44967324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994876029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대분류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소분류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주요기능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데이터 유형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Excel 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참조 영역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함수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671610"/>
                  </a:ext>
                </a:extLst>
              </a:tr>
              <a:tr h="150046">
                <a:tc rowSpan="5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투자현항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회수투자자산 정보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최종회수일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’\(P11:P999)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472566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회수총액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’\(Q11:Q999)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884548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투자원금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’\(R11:R999)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755605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회수방법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’\(S11:S999)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89791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투자기간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’\(T11:T999)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028340"/>
                  </a:ext>
                </a:extLst>
              </a:tr>
              <a:tr h="150046">
                <a:tc rowSpan="2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8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운용인력 개요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성명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’\(E11:E999)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464073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재직회사명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’\(G11:G999)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1415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담당기간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77271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함수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: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‘=(I??-H??)/365’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적용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: </a:t>
                      </a: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행 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11~999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72718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직무구분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’\(J11:J999)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6690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발굴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투자검토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’\(K11:K999)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29871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사후관리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’\(L11:L999)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157096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’\(M11:M999)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34464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투자정보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투자계정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’\(N11:N999)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236483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피투자기업명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’\(O11:O999)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16301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법인유형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’\(P11:P999)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12701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 설립일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’\(AK11:AK999)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705960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투자일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’\(R11:R999)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913780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투자형태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’\(S11:S999)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57078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투자금액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’\(T11:T999)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53851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회수여부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’\(U11:U999)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495210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투자수익률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IRR)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’\(V11:V999)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03543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 rowSpan="5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회수투자자산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최종회수일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’\(W11:W999)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90516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회수총액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’\(X11:X999)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969051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투자원금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’\(Y11:Y999)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41922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회수방법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’\(Z11:Z999)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78743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투자기간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’\(AA11:AA999)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745093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기능 구성도 및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Excel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데이터 참조 영역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함수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- 3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927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6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297522"/>
              </p:ext>
            </p:extLst>
          </p:nvPr>
        </p:nvGraphicFramePr>
        <p:xfrm>
          <a:off x="1180147" y="452246"/>
          <a:ext cx="3240000" cy="6156790"/>
        </p:xfrm>
        <a:graphic>
          <a:graphicData uri="http://schemas.openxmlformats.org/drawingml/2006/table">
            <a:tbl>
              <a:tblPr/>
              <a:tblGrid>
                <a:gridCol w="1080000">
                  <a:extLst>
                    <a:ext uri="{9D8B030D-6E8A-4147-A177-3AD203B41FA5}">
                      <a16:colId xmlns:a16="http://schemas.microsoft.com/office/drawing/2014/main" val="3754084399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1199652760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구분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목록값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671610"/>
                  </a:ext>
                </a:extLst>
              </a:tr>
              <a:tr h="205200">
                <a:tc rowSpan="1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 </a:t>
                      </a: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법적유형</a:t>
                      </a:r>
                      <a:endParaRPr lang="ko-KR" altLang="en-US" sz="1000" b="1" kern="0" spc="0" dirty="0" smtClean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신기술사업투자조합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47256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중소기업창업투자조합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88454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한국벤처투자조합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755605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부품소재전문투자조합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897917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기업구조조정조합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028340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기업구조조정증권투자회사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8946407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기업구조조정투자회사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1541232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기업재무안정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경영참여형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PEF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6570606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농식품투자조합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8144499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경영참여형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PEF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882917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전문투자형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PEF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3758173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외국집합투자기구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3605492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창업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벤처전문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경영참여형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PEF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64030662"/>
                  </a:ext>
                </a:extLst>
              </a:tr>
              <a:tr h="205200">
                <a:tc row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펀드유형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블라인드펀드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3209149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프로젝트펀드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38518823"/>
                  </a:ext>
                </a:extLst>
              </a:tr>
              <a:tr h="205200">
                <a:tc rowSpan="5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펀드상태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결성예정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04996389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운용예정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62323725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운용중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83869340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청산중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0752541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청산료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69343132"/>
                  </a:ext>
                </a:extLst>
              </a:tr>
              <a:tr h="205200">
                <a:tc rowSpan="3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손상차손</a:t>
                      </a:r>
                      <a:r>
                        <a:rPr lang="ko-KR" altLang="en-US" sz="1000" b="1" kern="0" spc="0" dirty="0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인식여부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전액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손상차손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1731959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부분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손상차손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28897065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해당사항 없음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46599773"/>
                  </a:ext>
                </a:extLst>
              </a:tr>
              <a:tr h="205200">
                <a:tc row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여부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YES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6726870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NO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07942794"/>
                  </a:ext>
                </a:extLst>
              </a:tr>
              <a:tr h="205200"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운용인력</a:t>
                      </a:r>
                      <a:endParaRPr lang="en-US" altLang="ko-KR" sz="1000" b="1" kern="0" spc="0" dirty="0" smtClean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직무구분</a:t>
                      </a:r>
                      <a:endParaRPr lang="ko-KR" altLang="en-US" sz="1000" b="1" kern="0" spc="0" dirty="0" smtClean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투자실무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2735498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의사결정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72848784"/>
                  </a:ext>
                </a:extLst>
              </a:tr>
              <a:tr h="205200">
                <a:tc row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투자계정구분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고유계정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293381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펀드계정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16562539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Excel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데이터 선택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Table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값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이름 관리자 설정 값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003993"/>
              </p:ext>
            </p:extLst>
          </p:nvPr>
        </p:nvGraphicFramePr>
        <p:xfrm>
          <a:off x="4978171" y="452246"/>
          <a:ext cx="3240000" cy="5745758"/>
        </p:xfrm>
        <a:graphic>
          <a:graphicData uri="http://schemas.openxmlformats.org/drawingml/2006/table">
            <a:tbl>
              <a:tblPr/>
              <a:tblGrid>
                <a:gridCol w="1080000">
                  <a:extLst>
                    <a:ext uri="{9D8B030D-6E8A-4147-A177-3AD203B41FA5}">
                      <a16:colId xmlns:a16="http://schemas.microsoft.com/office/drawing/2014/main" val="3754084399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1199652760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구분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목록값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671610"/>
                  </a:ext>
                </a:extLst>
              </a:tr>
              <a:tr h="205200">
                <a:tc rowSpan="8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투자유형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보통주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8946407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우선주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1541232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BW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6570606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CB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8144499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기타 주식연계채권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882917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펀드청산시고유계정투자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3758173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프로젝트투자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3605492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기타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64030662"/>
                  </a:ext>
                </a:extLst>
              </a:tr>
              <a:tr h="205200">
                <a:tc row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펀드의 주된 </a:t>
                      </a: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투자유형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주식 또는 주식연계채권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3209149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기타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89908604"/>
                  </a:ext>
                </a:extLst>
              </a:tr>
              <a:tr h="205200">
                <a:tc rowSpan="3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회수구분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회수료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6733712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부분회수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89869064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미회수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14500264"/>
                  </a:ext>
                </a:extLst>
              </a:tr>
              <a:tr h="205200">
                <a:tc rowSpan="10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회수유형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장외매각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9610189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장외매각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</a:t>
                      </a: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M&amp;A)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2188123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코스닥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6263669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거래소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8883909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해외거래소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80212012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환매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015803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운용사고유계정매각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6565657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상환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2712705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현물분배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101845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기타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13163362"/>
                  </a:ext>
                </a:extLst>
              </a:tr>
              <a:tr h="205200">
                <a:tc rowSpan="4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피투자기업의 주된 </a:t>
                      </a: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법인유형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국내설립법인 또는 해외현지법인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4252527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프로젝트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투자시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특수목적법인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24655344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외국법인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6138660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기타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67446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020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Wireframe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참고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UI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60" y="464931"/>
            <a:ext cx="8374880" cy="592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317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직사각형 81"/>
          <p:cNvSpPr/>
          <p:nvPr/>
        </p:nvSpPr>
        <p:spPr>
          <a:xfrm>
            <a:off x="461819" y="1034471"/>
            <a:ext cx="8211126" cy="54494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71" name="직사각형 70"/>
          <p:cNvSpPr/>
          <p:nvPr/>
        </p:nvSpPr>
        <p:spPr>
          <a:xfrm>
            <a:off x="544945" y="1237671"/>
            <a:ext cx="8054110" cy="517409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544945" y="1043708"/>
            <a:ext cx="5763488" cy="1939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GLF – [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]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96" b="41782"/>
          <a:stretch/>
        </p:blipFill>
        <p:spPr>
          <a:xfrm>
            <a:off x="834021" y="1416337"/>
            <a:ext cx="1105942" cy="283153"/>
          </a:xfrm>
          <a:prstGeom prst="rect">
            <a:avLst/>
          </a:prstGeom>
        </p:spPr>
      </p:pic>
      <p:sp>
        <p:nvSpPr>
          <p:cNvPr id="84" name="모서리가 둥근 직사각형 83"/>
          <p:cNvSpPr/>
          <p:nvPr/>
        </p:nvSpPr>
        <p:spPr>
          <a:xfrm>
            <a:off x="2185306" y="1639075"/>
            <a:ext cx="756000" cy="25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한국성장금융</a:t>
            </a:r>
            <a:endParaRPr lang="ko-KR" altLang="en-US" sz="800" b="1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2996147" y="1639075"/>
            <a:ext cx="612000" cy="25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5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모펀드</a:t>
            </a:r>
            <a:endParaRPr lang="ko-KR" altLang="en-US" sz="800" b="1" dirty="0">
              <a:solidFill>
                <a:schemeClr val="accent5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3688562" y="1639075"/>
            <a:ext cx="612000" cy="25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5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자펀드</a:t>
            </a:r>
            <a:endParaRPr lang="ko-KR" altLang="en-US" sz="800" b="1" dirty="0">
              <a:solidFill>
                <a:schemeClr val="accent5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4380977" y="1639075"/>
            <a:ext cx="612000" cy="25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5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포트폴리오</a:t>
            </a:r>
            <a:endParaRPr lang="ko-KR" altLang="en-US" sz="800" b="1" dirty="0">
              <a:solidFill>
                <a:schemeClr val="accent5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5073392" y="1639075"/>
            <a:ext cx="612000" cy="25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5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endParaRPr lang="ko-KR" altLang="en-US" sz="800" b="1" dirty="0">
              <a:solidFill>
                <a:schemeClr val="accent5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5765807" y="1639075"/>
            <a:ext cx="612000" cy="25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800" b="1" dirty="0" smtClean="0">
                <a:solidFill>
                  <a:schemeClr val="accent5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Cash Flow</a:t>
            </a:r>
            <a:endParaRPr lang="ko-KR" altLang="en-US" sz="800" b="1" dirty="0">
              <a:solidFill>
                <a:schemeClr val="accent5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458222" y="1639075"/>
            <a:ext cx="612000" cy="25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5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통계</a:t>
            </a:r>
            <a:endParaRPr lang="ko-KR" altLang="en-US" sz="800" b="1" dirty="0">
              <a:solidFill>
                <a:schemeClr val="accent5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7843055" y="1639075"/>
            <a:ext cx="612000" cy="25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5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관리자</a:t>
            </a:r>
            <a:endParaRPr lang="ko-KR" altLang="en-US" sz="800" b="1" dirty="0">
              <a:solidFill>
                <a:schemeClr val="accent5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554181" y="1936294"/>
            <a:ext cx="8046000" cy="252000"/>
          </a:xfrm>
          <a:prstGeom prst="rect">
            <a:avLst/>
          </a:prstGeom>
          <a:solidFill>
            <a:srgbClr val="00B0F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2185306" y="1570180"/>
            <a:ext cx="633004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직사각형 94"/>
          <p:cNvSpPr/>
          <p:nvPr/>
        </p:nvSpPr>
        <p:spPr>
          <a:xfrm>
            <a:off x="7150637" y="1639075"/>
            <a:ext cx="612000" cy="25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5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800" b="1" dirty="0">
              <a:solidFill>
                <a:schemeClr val="accent5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581889" y="2002617"/>
            <a:ext cx="828000" cy="176441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Home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1440433" y="2011853"/>
            <a:ext cx="828000" cy="17644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 rotWithShape="1">
          <a:blip r:embed="rId3"/>
          <a:srcRect l="3477" t="6043" r="3607" b="5080"/>
          <a:stretch/>
        </p:blipFill>
        <p:spPr>
          <a:xfrm>
            <a:off x="834021" y="2389542"/>
            <a:ext cx="7469469" cy="3845002"/>
          </a:xfrm>
          <a:prstGeom prst="rect">
            <a:avLst/>
          </a:prstGeom>
        </p:spPr>
      </p:pic>
      <p:sp>
        <p:nvSpPr>
          <p:cNvPr id="98" name="직사각형 97"/>
          <p:cNvSpPr/>
          <p:nvPr/>
        </p:nvSpPr>
        <p:spPr>
          <a:xfrm>
            <a:off x="7730774" y="1974909"/>
            <a:ext cx="720000" cy="17644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모두 닫기 </a:t>
            </a:r>
            <a:r>
              <a:rPr lang="en-US" altLang="ko-KR" sz="800" b="1" dirty="0">
                <a:solidFill>
                  <a:schemeClr val="bg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X</a:t>
            </a:r>
            <a:endParaRPr lang="ko-KR" altLang="en-US" sz="800" b="1" dirty="0">
              <a:solidFill>
                <a:schemeClr val="bg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435836" y="387585"/>
            <a:ext cx="8272330" cy="56203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상단 </a:t>
            </a:r>
            <a:r>
              <a:rPr lang="ko-KR" altLang="en-US" sz="1200" b="1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대분류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메뉴에 </a:t>
            </a: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‘</a:t>
            </a:r>
            <a:r>
              <a:rPr lang="ko-KR" altLang="en-US" sz="1200" b="1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’ 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새로 추가</a:t>
            </a: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lang="ko-KR" altLang="en-US" sz="1200" b="1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하위메뉴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: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 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</a:t>
            </a: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2. 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b="1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b="1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3. </a:t>
            </a:r>
            <a:r>
              <a:rPr lang="ko-KR" altLang="en-US" sz="1200" b="1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 </a:t>
            </a: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4. </a:t>
            </a:r>
            <a:r>
              <a:rPr lang="ko-KR" altLang="en-US" sz="1200" b="1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 </a:t>
            </a: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5. 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7120960" y="1643299"/>
            <a:ext cx="684000" cy="25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연결선 24"/>
          <p:cNvCxnSpPr>
            <a:endCxn id="2" idx="0"/>
          </p:cNvCxnSpPr>
          <p:nvPr/>
        </p:nvCxnSpPr>
        <p:spPr>
          <a:xfrm>
            <a:off x="6238875" y="949615"/>
            <a:ext cx="1224085" cy="6936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654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5" name="직사각형 74"/>
          <p:cNvSpPr/>
          <p:nvPr/>
        </p:nvSpPr>
        <p:spPr>
          <a:xfrm>
            <a:off x="1142547" y="2112610"/>
            <a:ext cx="167277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2815322" y="2112610"/>
            <a:ext cx="222263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자펀드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1988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561799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2017-07</a:t>
            </a:r>
          </a:p>
        </p:txBody>
      </p:sp>
      <p:grpSp>
        <p:nvGrpSpPr>
          <p:cNvPr id="89" name="그룹 88"/>
          <p:cNvGrpSpPr/>
          <p:nvPr/>
        </p:nvGrpSpPr>
        <p:grpSpPr>
          <a:xfrm>
            <a:off x="2159342" y="1607709"/>
            <a:ext cx="180000" cy="166520"/>
            <a:chOff x="2253583" y="2093531"/>
            <a:chExt cx="180000" cy="166520"/>
          </a:xfrm>
        </p:grpSpPr>
        <p:sp>
          <p:nvSpPr>
            <p:cNvPr id="90" name="직사각형 8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1" name="이등변 삼각형 9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이등변 삼각형 9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94" name="그룹 93"/>
          <p:cNvGrpSpPr/>
          <p:nvPr/>
        </p:nvGrpSpPr>
        <p:grpSpPr>
          <a:xfrm>
            <a:off x="3142022" y="160770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99" name="직사각형 98"/>
          <p:cNvSpPr/>
          <p:nvPr/>
        </p:nvSpPr>
        <p:spPr>
          <a:xfrm>
            <a:off x="2327880" y="160761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105" name="직사각형 104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5041452" y="2112610"/>
            <a:ext cx="114037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제안날짜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6172927" y="2112610"/>
            <a:ext cx="247990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828675" y="3016485"/>
            <a:ext cx="7486650" cy="864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 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: 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별도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팝업창으로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파일 첨부 후 제안서 자료 업로드</a:t>
            </a:r>
            <a:endParaRPr lang="en-US" altLang="ko-KR" sz="12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 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: 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선택한 제안서 자료의 정보 중 하위메뉴에서 활용할 데이터만 별도로 추출한 엑셀파일로 다운로드</a:t>
            </a:r>
            <a:endParaRPr lang="en-US" altLang="ko-KR" sz="12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              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엑셀파일 상에서는 별도 탭들도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하위메뉴를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구분하여 정보 추출</a:t>
            </a: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3" name="직선 연결선 2"/>
          <p:cNvCxnSpPr>
            <a:stCxn id="127" idx="2"/>
          </p:cNvCxnSpPr>
          <p:nvPr/>
        </p:nvCxnSpPr>
        <p:spPr>
          <a:xfrm flipH="1">
            <a:off x="5772150" y="787849"/>
            <a:ext cx="960085" cy="22286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5775325" y="787849"/>
            <a:ext cx="1532942" cy="22286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직사각형 51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6433154" y="476992"/>
            <a:ext cx="1188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609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3544</TotalTime>
  <Words>4854</Words>
  <Application>Microsoft Office PowerPoint</Application>
  <PresentationFormat>화면 슬라이드 쇼(4:3)</PresentationFormat>
  <Paragraphs>2235</Paragraphs>
  <Slides>37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37</vt:i4>
      </vt:variant>
    </vt:vector>
  </HeadingPairs>
  <TitlesOfParts>
    <vt:vector size="44" baseType="lpstr">
      <vt:lpstr>굴림</vt:lpstr>
      <vt:lpstr>돋움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김태교</dc:creator>
  <cp:lastModifiedBy>김태교</cp:lastModifiedBy>
  <cp:revision>407</cp:revision>
  <cp:lastPrinted>2017-03-23T01:41:22Z</cp:lastPrinted>
  <dcterms:created xsi:type="dcterms:W3CDTF">2017-03-21T01:07:17Z</dcterms:created>
  <dcterms:modified xsi:type="dcterms:W3CDTF">2017-07-10T04:30:14Z</dcterms:modified>
</cp:coreProperties>
</file>