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9"/>
  </p:notesMasterIdLst>
  <p:sldIdLst>
    <p:sldId id="257" r:id="rId2"/>
    <p:sldId id="280" r:id="rId3"/>
    <p:sldId id="279" r:id="rId4"/>
    <p:sldId id="282" r:id="rId5"/>
    <p:sldId id="283" r:id="rId6"/>
    <p:sldId id="306" r:id="rId7"/>
    <p:sldId id="281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07" r:id="rId21"/>
    <p:sldId id="303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300" r:id="rId34"/>
    <p:sldId id="299" r:id="rId35"/>
    <p:sldId id="301" r:id="rId36"/>
    <p:sldId id="302" r:id="rId37"/>
    <p:sldId id="305" r:id="rId3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5FB"/>
    <a:srgbClr val="D0DBF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89952" autoAdjust="0"/>
  </p:normalViewPr>
  <p:slideViewPr>
    <p:cSldViewPr snapToGrid="0">
      <p:cViewPr varScale="1">
        <p:scale>
          <a:sx n="101" d="100"/>
          <a:sy n="101" d="100"/>
        </p:scale>
        <p:origin x="24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5392-9670-4AF0-91D4-68164BC74308}" type="datetimeFigureOut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C50A-211F-4245-8C32-A34D36A8EC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317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740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582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C50A-211F-4245-8C32-A34D36A8EC0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52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DC9B-C03E-46D0-9670-29A29C9F8FE1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626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41223-62DA-4627-85FA-DC8FD3548732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65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5CB9-A0E3-407D-9DCA-EF896DFB98FF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42F6-FAB7-4F08-B6B8-18B6C433DE21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473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22DC-06D8-4E3A-81F9-6C879CC56B3C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941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6B31E-6ACF-4FAC-9582-914CC599D7F3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71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A350A-C626-494C-99AD-EE32D6014909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2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AA44-3080-4B83-9CF8-6BE5888B0B25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122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529B-D27E-4BA5-B51E-DD751D2E8A29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90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724-086B-4224-AFBB-C341F0EA34FB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8057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F203-614B-45DB-A064-A53D41F34271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47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9C4B-3157-44EC-A120-8D825DE1A4ED}" type="datetime1">
              <a:rPr lang="ko-KR" altLang="en-US" smtClean="0"/>
              <a:t>2017-07-10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943C-9D58-4286-A3CB-2DD86F1332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95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ko-KR" altLang="en-US" sz="3600" b="1" dirty="0" err="1" smtClean="0">
                <a:solidFill>
                  <a:schemeClr val="tx1"/>
                </a:solidFill>
              </a:rPr>
              <a:t>나슬시스템</a:t>
            </a:r>
            <a:r>
              <a:rPr lang="en-US" altLang="ko-KR" sz="2000" dirty="0" smtClean="0">
                <a:solidFill>
                  <a:schemeClr val="tx1"/>
                </a:solidFill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</a:rPr>
              <a:t>가칭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 smtClean="0">
                <a:solidFill>
                  <a:schemeClr val="tx1"/>
                </a:solidFill>
              </a:rPr>
              <a:t>&lt;Wireframe work&gt;</a:t>
            </a: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Ver. </a:t>
            </a:r>
            <a:r>
              <a:rPr lang="en-US" altLang="ko-KR" sz="2000" smtClean="0">
                <a:solidFill>
                  <a:schemeClr val="tx1"/>
                </a:solidFill>
              </a:rPr>
              <a:t>1.1.1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2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직사각형 11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6" name="직사각형 75"/>
          <p:cNvSpPr/>
          <p:nvPr/>
        </p:nvSpPr>
        <p:spPr>
          <a:xfrm>
            <a:off x="2561799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24" name="직사각형 123"/>
          <p:cNvSpPr/>
          <p:nvPr/>
        </p:nvSpPr>
        <p:spPr>
          <a:xfrm>
            <a:off x="4784436" y="2112610"/>
            <a:ext cx="1211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2"/>
            <a:ext cx="5135418" cy="46760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42862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38850" y="2141790"/>
            <a:ext cx="4678356" cy="166811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2129086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315834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656344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238850" y="4056842"/>
            <a:ext cx="4678356" cy="14889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6315834" y="5696804"/>
            <a:ext cx="601372" cy="1993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파일삭제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656344" y="5696804"/>
            <a:ext cx="601372" cy="1993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파일첨부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238850" y="3883146"/>
            <a:ext cx="75373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2992582" y="3883146"/>
            <a:ext cx="238298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375564" y="3883146"/>
            <a:ext cx="1541642" cy="1736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2981468" y="4736146"/>
            <a:ext cx="3193120" cy="36453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검색결과가 없습니다</a:t>
            </a:r>
            <a:endParaRPr lang="ko-KR" altLang="en-US" sz="10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253526" y="328553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198408" y="3296354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5705027" y="3301749"/>
            <a:ext cx="107084" cy="155992"/>
            <a:chOff x="4484914" y="1114697"/>
            <a:chExt cx="144000" cy="209769"/>
          </a:xfrm>
        </p:grpSpPr>
        <p:sp>
          <p:nvSpPr>
            <p:cNvPr id="62" name="직사각형 6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63" name="타원 6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4" name="직사각형 63"/>
          <p:cNvSpPr/>
          <p:nvPr/>
        </p:nvSpPr>
        <p:spPr>
          <a:xfrm>
            <a:off x="2253526" y="3556397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3198173" y="3573516"/>
            <a:ext cx="93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2017-07-01</a:t>
            </a:r>
          </a:p>
        </p:txBody>
      </p:sp>
      <p:grpSp>
        <p:nvGrpSpPr>
          <p:cNvPr id="102" name="그룹 101"/>
          <p:cNvGrpSpPr/>
          <p:nvPr/>
        </p:nvGrpSpPr>
        <p:grpSpPr>
          <a:xfrm>
            <a:off x="3952133" y="3573516"/>
            <a:ext cx="180000" cy="166520"/>
            <a:chOff x="2253583" y="2093531"/>
            <a:chExt cx="180000" cy="166520"/>
          </a:xfrm>
        </p:grpSpPr>
        <p:sp>
          <p:nvSpPr>
            <p:cNvPr id="103" name="직사각형 10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04" name="이등변 삼각형 10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이등변 삼각형 105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032908" y="4342691"/>
            <a:ext cx="6923000" cy="56203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 후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과거에 제출한 제안서가 있을 경우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별도의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[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팝업창을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통해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과거 제안서 데이터와의 일치 여부 확인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08" name="직선 연결선 107"/>
          <p:cNvCxnSpPr/>
          <p:nvPr/>
        </p:nvCxnSpPr>
        <p:spPr>
          <a:xfrm>
            <a:off x="4494408" y="3495691"/>
            <a:ext cx="226082" cy="846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직사각형 115"/>
          <p:cNvSpPr/>
          <p:nvPr/>
        </p:nvSpPr>
        <p:spPr>
          <a:xfrm>
            <a:off x="2293622" y="3267507"/>
            <a:ext cx="3636000" cy="234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2253526" y="301468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3198408" y="302549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4594972" y="273411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펀드종류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5539854" y="2744929"/>
            <a:ext cx="12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2253526" y="2738147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펀드분야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198408" y="2748962"/>
            <a:ext cx="12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2253526" y="220211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3198408" y="221293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2253526" y="24723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신청년도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차수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3198408" y="2483134"/>
            <a:ext cx="6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4037246" y="2483134"/>
            <a:ext cx="21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3852522" y="2483134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4330506" y="2748665"/>
            <a:ext cx="165600" cy="165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6670421" y="2751840"/>
            <a:ext cx="165600" cy="165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159866" y="2076033"/>
            <a:ext cx="4824000" cy="1800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37" name="직선 연결선 136"/>
          <p:cNvCxnSpPr/>
          <p:nvPr/>
        </p:nvCxnSpPr>
        <p:spPr>
          <a:xfrm flipV="1">
            <a:off x="4571866" y="1390446"/>
            <a:ext cx="737004" cy="684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직사각형 138"/>
          <p:cNvSpPr/>
          <p:nvPr/>
        </p:nvSpPr>
        <p:spPr>
          <a:xfrm>
            <a:off x="4434721" y="1114472"/>
            <a:ext cx="4068000" cy="2880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기존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ERP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[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출자사업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관리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출자사업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구성 참고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1016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직사각형 166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869883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385882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2238850" y="4899126"/>
            <a:ext cx="4678356" cy="124448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3848211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4042018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384821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4042018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459528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459528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212438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212438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4970136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4970136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5723046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5723046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384821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4042018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298780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4242117"/>
            <a:ext cx="6413083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424211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483599" y="424211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1088636" y="2534614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2414846" y="2788894"/>
            <a:ext cx="10381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2414846" y="3074070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2414846" y="3267921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2414846" y="3459750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2414846" y="3653557"/>
            <a:ext cx="103815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1501933" y="2788894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501933" y="3074069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1206473" y="2788894"/>
            <a:ext cx="29271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1206473" y="307407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1206473" y="326792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1206473" y="345975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1206473" y="3653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3459528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3459528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3459528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3459528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3459528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212438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4212438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4212438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212438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4212438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970136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4970136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4970136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4970136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970136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5723046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5723046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723046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5723046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5723046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7233151" y="2788894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7233151" y="307407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7233151" y="326792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7233151" y="345975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233151" y="365355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 rot="5400000">
            <a:off x="6901760" y="3519806"/>
            <a:ext cx="1597629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7627726" y="279236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6477510" y="384821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6477510" y="4042018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6477510" y="2788894"/>
            <a:ext cx="7549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6477510" y="307407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6477510" y="3267921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6477510" y="3459750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6477510" y="3653557"/>
            <a:ext cx="75493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4247567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1116932" y="2095453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7262137" y="2153884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6602647" y="2153884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수 정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1088636" y="4575308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2414846" y="4829588"/>
            <a:ext cx="110777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1501933" y="4829588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6" name="직사각형 375"/>
          <p:cNvSpPr/>
          <p:nvPr/>
        </p:nvSpPr>
        <p:spPr>
          <a:xfrm>
            <a:off x="1206473" y="4829588"/>
            <a:ext cx="29271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9" name="직사각형 378"/>
          <p:cNvSpPr/>
          <p:nvPr/>
        </p:nvSpPr>
        <p:spPr>
          <a:xfrm>
            <a:off x="3514969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443368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5376554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304953" y="4829588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7233151" y="4829588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2414846" y="5895231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1206473" y="588656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3514764" y="5886561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6254" y="5886561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5381487" y="5886561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7233151" y="588656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2414846" y="5121090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2414846" y="5314941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2414846" y="5506770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2414846" y="5700577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1501933" y="5112419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1206473" y="511242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1206473" y="530627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5" name="직사각형 424"/>
          <p:cNvSpPr/>
          <p:nvPr/>
        </p:nvSpPr>
        <p:spPr>
          <a:xfrm>
            <a:off x="1206473" y="549810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6" name="직사각형 425"/>
          <p:cNvSpPr/>
          <p:nvPr/>
        </p:nvSpPr>
        <p:spPr>
          <a:xfrm>
            <a:off x="1206473" y="569190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7" name="직사각형 426"/>
          <p:cNvSpPr/>
          <p:nvPr/>
        </p:nvSpPr>
        <p:spPr>
          <a:xfrm>
            <a:off x="3514764" y="5112420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8" name="직사각형 427"/>
          <p:cNvSpPr/>
          <p:nvPr/>
        </p:nvSpPr>
        <p:spPr>
          <a:xfrm>
            <a:off x="3514764" y="5306271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9" name="직사각형 428"/>
          <p:cNvSpPr/>
          <p:nvPr/>
        </p:nvSpPr>
        <p:spPr>
          <a:xfrm>
            <a:off x="3514764" y="5498100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0" name="직사각형 429"/>
          <p:cNvSpPr/>
          <p:nvPr/>
        </p:nvSpPr>
        <p:spPr>
          <a:xfrm>
            <a:off x="3514764" y="5691907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4446254" y="5112420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2" name="직사각형 431"/>
          <p:cNvSpPr/>
          <p:nvPr/>
        </p:nvSpPr>
        <p:spPr>
          <a:xfrm>
            <a:off x="4446254" y="5306271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3" name="직사각형 432"/>
          <p:cNvSpPr/>
          <p:nvPr/>
        </p:nvSpPr>
        <p:spPr>
          <a:xfrm>
            <a:off x="4446254" y="5498100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4" name="직사각형 433"/>
          <p:cNvSpPr/>
          <p:nvPr/>
        </p:nvSpPr>
        <p:spPr>
          <a:xfrm>
            <a:off x="4446254" y="5691907"/>
            <a:ext cx="9344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5" name="직사각형 434"/>
          <p:cNvSpPr/>
          <p:nvPr/>
        </p:nvSpPr>
        <p:spPr>
          <a:xfrm>
            <a:off x="5381487" y="5112420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6" name="직사각형 435"/>
          <p:cNvSpPr/>
          <p:nvPr/>
        </p:nvSpPr>
        <p:spPr>
          <a:xfrm>
            <a:off x="5381487" y="5306271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7" name="직사각형 436"/>
          <p:cNvSpPr/>
          <p:nvPr/>
        </p:nvSpPr>
        <p:spPr>
          <a:xfrm>
            <a:off x="5381487" y="5498100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8" name="직사각형 437"/>
          <p:cNvSpPr/>
          <p:nvPr/>
        </p:nvSpPr>
        <p:spPr>
          <a:xfrm>
            <a:off x="5381487" y="5691907"/>
            <a:ext cx="92346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9" name="직사각형 438"/>
          <p:cNvSpPr/>
          <p:nvPr/>
        </p:nvSpPr>
        <p:spPr>
          <a:xfrm>
            <a:off x="7233151" y="511242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0" name="직사각형 439"/>
          <p:cNvSpPr/>
          <p:nvPr/>
        </p:nvSpPr>
        <p:spPr>
          <a:xfrm>
            <a:off x="7233151" y="5306271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1" name="직사각형 440"/>
          <p:cNvSpPr/>
          <p:nvPr/>
        </p:nvSpPr>
        <p:spPr>
          <a:xfrm>
            <a:off x="7233151" y="549810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2" name="직사각형 441"/>
          <p:cNvSpPr/>
          <p:nvPr/>
        </p:nvSpPr>
        <p:spPr>
          <a:xfrm>
            <a:off x="7233151" y="569190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3" name="직사각형 442"/>
          <p:cNvSpPr/>
          <p:nvPr/>
        </p:nvSpPr>
        <p:spPr>
          <a:xfrm rot="5400000">
            <a:off x="7075974" y="5383942"/>
            <a:ext cx="1249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4" name="직사각형 443"/>
          <p:cNvSpPr/>
          <p:nvPr/>
        </p:nvSpPr>
        <p:spPr>
          <a:xfrm>
            <a:off x="7627726" y="483071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5" name="직사각형 444"/>
          <p:cNvSpPr/>
          <p:nvPr/>
        </p:nvSpPr>
        <p:spPr>
          <a:xfrm>
            <a:off x="6303366" y="5886561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7" name="직사각형 446"/>
          <p:cNvSpPr/>
          <p:nvPr/>
        </p:nvSpPr>
        <p:spPr>
          <a:xfrm>
            <a:off x="6303366" y="5112420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8" name="직사각형 447"/>
          <p:cNvSpPr/>
          <p:nvPr/>
        </p:nvSpPr>
        <p:spPr>
          <a:xfrm>
            <a:off x="6303366" y="5306271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49" name="직사각형 448"/>
          <p:cNvSpPr/>
          <p:nvPr/>
        </p:nvSpPr>
        <p:spPr>
          <a:xfrm>
            <a:off x="6303366" y="5498100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50" name="직사각형 449"/>
          <p:cNvSpPr/>
          <p:nvPr/>
        </p:nvSpPr>
        <p:spPr>
          <a:xfrm>
            <a:off x="6303366" y="5691907"/>
            <a:ext cx="92908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52" name="직사각형 451"/>
          <p:cNvSpPr/>
          <p:nvPr/>
        </p:nvSpPr>
        <p:spPr>
          <a:xfrm>
            <a:off x="1501933" y="5696166"/>
            <a:ext cx="912913" cy="3821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779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직사각형 158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8011"/>
            <a:ext cx="912913" cy="3882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2414846" y="3067463"/>
            <a:ext cx="110777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1501933" y="3067463"/>
            <a:ext cx="9129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1206473" y="3067463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580285" y="3067463"/>
            <a:ext cx="61589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5190419" y="3067463"/>
            <a:ext cx="80120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5987480" y="3067463"/>
            <a:ext cx="82679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09430" y="3067463"/>
            <a:ext cx="81816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2414846" y="4133106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2414846" y="4326913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1206473" y="412443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1206473" y="431824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579763" y="412443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4579763" y="431824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5192765" y="412443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5192765" y="431824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5992414" y="412443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5992414" y="431824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2414846" y="3358965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2414846" y="3552816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414846" y="3744645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2414846" y="3938452"/>
            <a:ext cx="11001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1501933" y="3350294"/>
            <a:ext cx="912913" cy="5779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1206473" y="335029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1206473" y="354414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1206473" y="373597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1206473" y="3929782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4579763" y="3350295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579763" y="354414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4579763" y="3735975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4579763" y="3929782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5192765" y="3350295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5192765" y="354414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5192765" y="3735975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5192765" y="3929782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5992414" y="3350295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5992414" y="354414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5992414" y="3735975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5992414" y="3929782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6807843" y="412443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6807843" y="431824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807843" y="3350295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6807843" y="354414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6807843" y="3735975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6807843" y="3929782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1208117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5" name="직사각형 374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3" name="직사각형 382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4" name="직사각형 383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3509556" y="3067463"/>
            <a:ext cx="107007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3509557" y="4133106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3509557" y="4326913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3509557" y="3358965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3509557" y="3552816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3509557" y="3744645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3509557" y="3938452"/>
            <a:ext cx="1062690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695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직사각형 185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6" y="1997548"/>
            <a:ext cx="7003700" cy="413566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7251"/>
            <a:ext cx="912913" cy="3889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3514969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4443368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존속기간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5293284" y="3067463"/>
            <a:ext cx="52000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Multiple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231063" y="3067463"/>
            <a:ext cx="58480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6811639" y="3067463"/>
            <a:ext cx="57798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1" y="3067463"/>
            <a:ext cx="7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1916751" y="3067463"/>
            <a:ext cx="7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납입총액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628096" y="3067463"/>
            <a:ext cx="89452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68617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5808995" y="3067463"/>
            <a:ext cx="42858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투자건수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392680" y="3067463"/>
            <a:ext cx="23504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628096" y="4133106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2628096" y="4326913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3514764" y="4124436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3514764" y="4318243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4446254" y="412443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4446254" y="4318243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5297908" y="4124436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5297908" y="4318243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7389620" y="4124436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7389620" y="4318243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2628096" y="3358965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628096" y="3552816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628096" y="3744645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2628096" y="3938452"/>
            <a:ext cx="88687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3514764" y="3350295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3514764" y="3544146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514764" y="3735975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3514764" y="3929782"/>
            <a:ext cx="9306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4446254" y="335029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4446254" y="354414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446254" y="373597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4446254" y="3929782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5297908" y="3350295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297908" y="3544146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5297908" y="3735975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5297908" y="3929782"/>
            <a:ext cx="51537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7389620" y="3350295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7389620" y="3544146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7389620" y="3735975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7389620" y="3929782"/>
            <a:ext cx="240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6235998" y="412443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6235998" y="4318243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6235998" y="335029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6235998" y="354414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6235998" y="373597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6235998" y="3929782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1208116" y="413310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1208116" y="4326913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1208116" y="335896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1208116" y="355281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1208116" y="374464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1208116" y="3938452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1919804" y="413310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1919804" y="4326913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1919804" y="335896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1919804" y="3552816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1919804" y="3744645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1919804" y="3938452"/>
            <a:ext cx="70863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4871273" y="412443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4871273" y="4318243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4871273" y="335029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4871273" y="3544146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4871273" y="3735975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4871273" y="3929782"/>
            <a:ext cx="42431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5812705" y="4124436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5812705" y="4318243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5812705" y="3350295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5812705" y="3544146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5812705" y="3735975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5812705" y="3929782"/>
            <a:ext cx="42329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6814058" y="412443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6814058" y="4318243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6814058" y="335029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6814058" y="3544146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6814058" y="3735975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6814058" y="3929782"/>
            <a:ext cx="5762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3951317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6" name="직사각형 395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7" name="직사각형 396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8" name="직사각형 397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9" name="직사각형 398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0" name="직사각형 399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1" name="직사각형 400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2" name="직사각형 401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4" name="직사각형 403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6" name="직사각형 405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8" name="직사각형 407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0" name="직사각형 409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2" name="직사각형 411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4" name="직사각형 413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5" name="직사각형 414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6" name="직사각형 415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7" name="직사각형 416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732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직사각형 171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7003700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2414846" y="2055140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2414846" y="2248947"/>
            <a:ext cx="110777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1501933" y="2057251"/>
            <a:ext cx="912913" cy="3889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1206473" y="2055140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1206473" y="22489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3514969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514969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443368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443368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376554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5376554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304953" y="2055140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304953" y="2248947"/>
            <a:ext cx="9315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7233151" y="2055140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7233151" y="2248947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1088636" y="2813183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 rot="5400000">
            <a:off x="7507892" y="2177842"/>
            <a:ext cx="385367" cy="1457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7627726" y="230671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3922286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1208117" y="2449045"/>
            <a:ext cx="6565312" cy="14927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120811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7631377" y="2449045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3067463"/>
            <a:ext cx="31321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253127" y="3067463"/>
            <a:ext cx="94401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3195047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850645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5575306" y="3067463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6503665" y="3067463"/>
            <a:ext cx="72723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1524647" y="3067463"/>
            <a:ext cx="72847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우선손실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충당액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 rot="5400000">
            <a:off x="6928239" y="3397383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7233151" y="3065119"/>
            <a:ext cx="3966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2254782" y="4133106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2254782" y="4326913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3192604" y="4124436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3192604" y="4318243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3923861" y="4124436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3923861" y="4318243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4853782" y="4124436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4853782" y="4318243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233151" y="4124436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7233151" y="4318243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2254782" y="3358965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2254782" y="3552816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2254782" y="3744645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2254782" y="3938452"/>
            <a:ext cx="940265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3192604" y="3350295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3192604" y="3544146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3192604" y="3735975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3192604" y="3929782"/>
            <a:ext cx="73050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0" name="직사각형 359"/>
          <p:cNvSpPr/>
          <p:nvPr/>
        </p:nvSpPr>
        <p:spPr>
          <a:xfrm>
            <a:off x="3923861" y="3350295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1" name="직사각형 360"/>
          <p:cNvSpPr/>
          <p:nvPr/>
        </p:nvSpPr>
        <p:spPr>
          <a:xfrm>
            <a:off x="3923861" y="3544146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2" name="직사각형 361"/>
          <p:cNvSpPr/>
          <p:nvPr/>
        </p:nvSpPr>
        <p:spPr>
          <a:xfrm>
            <a:off x="3923861" y="3735975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3" name="직사각형 362"/>
          <p:cNvSpPr/>
          <p:nvPr/>
        </p:nvSpPr>
        <p:spPr>
          <a:xfrm>
            <a:off x="3923861" y="3929782"/>
            <a:ext cx="9276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4" name="직사각형 363"/>
          <p:cNvSpPr/>
          <p:nvPr/>
        </p:nvSpPr>
        <p:spPr>
          <a:xfrm>
            <a:off x="4853782" y="3350295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5" name="직사각형 364"/>
          <p:cNvSpPr/>
          <p:nvPr/>
        </p:nvSpPr>
        <p:spPr>
          <a:xfrm>
            <a:off x="4853782" y="3544146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6" name="직사각형 365"/>
          <p:cNvSpPr/>
          <p:nvPr/>
        </p:nvSpPr>
        <p:spPr>
          <a:xfrm>
            <a:off x="4853782" y="3735975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7" name="직사각형 366"/>
          <p:cNvSpPr/>
          <p:nvPr/>
        </p:nvSpPr>
        <p:spPr>
          <a:xfrm>
            <a:off x="4853782" y="3929782"/>
            <a:ext cx="71910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8" name="직사각형 367"/>
          <p:cNvSpPr/>
          <p:nvPr/>
        </p:nvSpPr>
        <p:spPr>
          <a:xfrm>
            <a:off x="7233151" y="3350295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69" name="직사각형 368"/>
          <p:cNvSpPr/>
          <p:nvPr/>
        </p:nvSpPr>
        <p:spPr>
          <a:xfrm>
            <a:off x="7233151" y="3544146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0" name="직사각형 369"/>
          <p:cNvSpPr/>
          <p:nvPr/>
        </p:nvSpPr>
        <p:spPr>
          <a:xfrm>
            <a:off x="7233151" y="3735975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1" name="직사각형 370"/>
          <p:cNvSpPr/>
          <p:nvPr/>
        </p:nvSpPr>
        <p:spPr>
          <a:xfrm>
            <a:off x="7233151" y="3929782"/>
            <a:ext cx="39661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 rot="5400000">
            <a:off x="6904974" y="3792817"/>
            <a:ext cx="15912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7627726" y="3068589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6505107" y="4124436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5" name="직사각형 374"/>
          <p:cNvSpPr/>
          <p:nvPr/>
        </p:nvSpPr>
        <p:spPr>
          <a:xfrm>
            <a:off x="6505107" y="4318243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6" name="직사각형 375"/>
          <p:cNvSpPr/>
          <p:nvPr/>
        </p:nvSpPr>
        <p:spPr>
          <a:xfrm>
            <a:off x="6505107" y="3350295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7" name="직사각형 376"/>
          <p:cNvSpPr/>
          <p:nvPr/>
        </p:nvSpPr>
        <p:spPr>
          <a:xfrm>
            <a:off x="6505107" y="3544146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8" name="직사각형 377"/>
          <p:cNvSpPr/>
          <p:nvPr/>
        </p:nvSpPr>
        <p:spPr>
          <a:xfrm>
            <a:off x="6505107" y="3735975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9" name="직사각형 378"/>
          <p:cNvSpPr/>
          <p:nvPr/>
        </p:nvSpPr>
        <p:spPr>
          <a:xfrm>
            <a:off x="6505107" y="3929782"/>
            <a:ext cx="7273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1" name="직사각형 380"/>
          <p:cNvSpPr/>
          <p:nvPr/>
        </p:nvSpPr>
        <p:spPr>
          <a:xfrm>
            <a:off x="1207960" y="4133106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1207960" y="4326913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3" name="직사각형 382"/>
          <p:cNvSpPr/>
          <p:nvPr/>
        </p:nvSpPr>
        <p:spPr>
          <a:xfrm>
            <a:off x="1207960" y="3358965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4" name="직사각형 383"/>
          <p:cNvSpPr/>
          <p:nvPr/>
        </p:nvSpPr>
        <p:spPr>
          <a:xfrm>
            <a:off x="1207960" y="3552816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5" name="직사각형 384"/>
          <p:cNvSpPr/>
          <p:nvPr/>
        </p:nvSpPr>
        <p:spPr>
          <a:xfrm>
            <a:off x="1207960" y="3744645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6" name="직사각형 385"/>
          <p:cNvSpPr/>
          <p:nvPr/>
        </p:nvSpPr>
        <p:spPr>
          <a:xfrm>
            <a:off x="1207960" y="3938452"/>
            <a:ext cx="311723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7" name="직사각형 386"/>
          <p:cNvSpPr/>
          <p:nvPr/>
        </p:nvSpPr>
        <p:spPr>
          <a:xfrm>
            <a:off x="1525002" y="4133106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8" name="직사각형 387"/>
          <p:cNvSpPr/>
          <p:nvPr/>
        </p:nvSpPr>
        <p:spPr>
          <a:xfrm>
            <a:off x="1525002" y="4326913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9" name="직사각형 388"/>
          <p:cNvSpPr/>
          <p:nvPr/>
        </p:nvSpPr>
        <p:spPr>
          <a:xfrm>
            <a:off x="1525002" y="3358965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0" name="직사각형 389"/>
          <p:cNvSpPr/>
          <p:nvPr/>
        </p:nvSpPr>
        <p:spPr>
          <a:xfrm>
            <a:off x="1525002" y="3552816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1" name="직사각형 390"/>
          <p:cNvSpPr/>
          <p:nvPr/>
        </p:nvSpPr>
        <p:spPr>
          <a:xfrm>
            <a:off x="1525002" y="3744645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2" name="직사각형 391"/>
          <p:cNvSpPr/>
          <p:nvPr/>
        </p:nvSpPr>
        <p:spPr>
          <a:xfrm>
            <a:off x="1525002" y="3938452"/>
            <a:ext cx="728124" cy="1860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3" name="직사각형 392"/>
          <p:cNvSpPr/>
          <p:nvPr/>
        </p:nvSpPr>
        <p:spPr>
          <a:xfrm>
            <a:off x="5577450" y="4124436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4" name="직사각형 393"/>
          <p:cNvSpPr/>
          <p:nvPr/>
        </p:nvSpPr>
        <p:spPr>
          <a:xfrm>
            <a:off x="5577450" y="4318243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5577450" y="3350295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6" name="직사각형 395"/>
          <p:cNvSpPr/>
          <p:nvPr/>
        </p:nvSpPr>
        <p:spPr>
          <a:xfrm>
            <a:off x="5577450" y="3544146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7" name="직사각형 396"/>
          <p:cNvSpPr/>
          <p:nvPr/>
        </p:nvSpPr>
        <p:spPr>
          <a:xfrm>
            <a:off x="5577450" y="3735975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8" name="직사각형 397"/>
          <p:cNvSpPr/>
          <p:nvPr/>
        </p:nvSpPr>
        <p:spPr>
          <a:xfrm>
            <a:off x="5577450" y="3929782"/>
            <a:ext cx="925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99" name="직사각형 398"/>
          <p:cNvSpPr/>
          <p:nvPr/>
        </p:nvSpPr>
        <p:spPr>
          <a:xfrm>
            <a:off x="7627726" y="451744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0" name="직사각형 399"/>
          <p:cNvSpPr/>
          <p:nvPr/>
        </p:nvSpPr>
        <p:spPr>
          <a:xfrm>
            <a:off x="1207995" y="451834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1" name="직사각형 400"/>
          <p:cNvSpPr/>
          <p:nvPr/>
        </p:nvSpPr>
        <p:spPr>
          <a:xfrm>
            <a:off x="6187328" y="451834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2" name="직사각형 401"/>
          <p:cNvSpPr/>
          <p:nvPr/>
        </p:nvSpPr>
        <p:spPr>
          <a:xfrm>
            <a:off x="1208117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3" name="직사각형 402"/>
          <p:cNvSpPr/>
          <p:nvPr/>
        </p:nvSpPr>
        <p:spPr>
          <a:xfrm>
            <a:off x="7483599" y="451834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4" name="직사각형 403"/>
          <p:cNvSpPr/>
          <p:nvPr/>
        </p:nvSpPr>
        <p:spPr>
          <a:xfrm>
            <a:off x="1088636" y="490018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5" name="직사각형 404"/>
          <p:cNvSpPr/>
          <p:nvPr/>
        </p:nvSpPr>
        <p:spPr>
          <a:xfrm>
            <a:off x="2414846" y="515446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6" name="직사각형 405"/>
          <p:cNvSpPr/>
          <p:nvPr/>
        </p:nvSpPr>
        <p:spPr>
          <a:xfrm>
            <a:off x="1498733" y="515446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7" name="직사각형 406"/>
          <p:cNvSpPr/>
          <p:nvPr/>
        </p:nvSpPr>
        <p:spPr>
          <a:xfrm>
            <a:off x="1206473" y="515446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8" name="직사각형 407"/>
          <p:cNvSpPr/>
          <p:nvPr/>
        </p:nvSpPr>
        <p:spPr>
          <a:xfrm>
            <a:off x="3110417" y="515446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09" name="직사각형 408"/>
          <p:cNvSpPr/>
          <p:nvPr/>
        </p:nvSpPr>
        <p:spPr>
          <a:xfrm>
            <a:off x="4443367" y="5154460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0" name="직사각형 409"/>
          <p:cNvSpPr/>
          <p:nvPr/>
        </p:nvSpPr>
        <p:spPr>
          <a:xfrm>
            <a:off x="5766686" y="515446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1" name="직사각형 410"/>
          <p:cNvSpPr/>
          <p:nvPr/>
        </p:nvSpPr>
        <p:spPr>
          <a:xfrm>
            <a:off x="6695085" y="5154460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2" name="직사각형 411"/>
          <p:cNvSpPr/>
          <p:nvPr/>
        </p:nvSpPr>
        <p:spPr>
          <a:xfrm rot="5400000">
            <a:off x="7272832" y="5509757"/>
            <a:ext cx="855483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3" name="직사각형 412"/>
          <p:cNvSpPr/>
          <p:nvPr/>
        </p:nvSpPr>
        <p:spPr>
          <a:xfrm>
            <a:off x="7627726" y="515338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4" name="직사각형 413"/>
          <p:cNvSpPr/>
          <p:nvPr/>
        </p:nvSpPr>
        <p:spPr>
          <a:xfrm>
            <a:off x="2414846" y="543767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5" name="직사각형 414"/>
          <p:cNvSpPr/>
          <p:nvPr/>
        </p:nvSpPr>
        <p:spPr>
          <a:xfrm>
            <a:off x="1206473" y="543674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6" name="직사각형 415"/>
          <p:cNvSpPr/>
          <p:nvPr/>
        </p:nvSpPr>
        <p:spPr>
          <a:xfrm>
            <a:off x="3110410" y="543674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7" name="직사각형 416"/>
          <p:cNvSpPr/>
          <p:nvPr/>
        </p:nvSpPr>
        <p:spPr>
          <a:xfrm>
            <a:off x="4446254" y="5436741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8" name="직사각형 417"/>
          <p:cNvSpPr/>
          <p:nvPr/>
        </p:nvSpPr>
        <p:spPr>
          <a:xfrm>
            <a:off x="5766683" y="543674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19" name="직사각형 418"/>
          <p:cNvSpPr/>
          <p:nvPr/>
        </p:nvSpPr>
        <p:spPr>
          <a:xfrm>
            <a:off x="6695083" y="5436741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0" name="직사각형 419"/>
          <p:cNvSpPr/>
          <p:nvPr/>
        </p:nvSpPr>
        <p:spPr>
          <a:xfrm>
            <a:off x="1497691" y="543674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1" name="직사각형 420"/>
          <p:cNvSpPr/>
          <p:nvPr/>
        </p:nvSpPr>
        <p:spPr>
          <a:xfrm>
            <a:off x="2414846" y="562798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2" name="직사각형 421"/>
          <p:cNvSpPr/>
          <p:nvPr/>
        </p:nvSpPr>
        <p:spPr>
          <a:xfrm>
            <a:off x="1206473" y="562704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3" name="직사각형 422"/>
          <p:cNvSpPr/>
          <p:nvPr/>
        </p:nvSpPr>
        <p:spPr>
          <a:xfrm>
            <a:off x="3110410" y="562704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4" name="직사각형 423"/>
          <p:cNvSpPr/>
          <p:nvPr/>
        </p:nvSpPr>
        <p:spPr>
          <a:xfrm>
            <a:off x="4446254" y="562704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5" name="직사각형 424"/>
          <p:cNvSpPr/>
          <p:nvPr/>
        </p:nvSpPr>
        <p:spPr>
          <a:xfrm>
            <a:off x="5766683" y="562704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6" name="직사각형 425"/>
          <p:cNvSpPr/>
          <p:nvPr/>
        </p:nvSpPr>
        <p:spPr>
          <a:xfrm>
            <a:off x="6695083" y="562704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7" name="직사각형 426"/>
          <p:cNvSpPr/>
          <p:nvPr/>
        </p:nvSpPr>
        <p:spPr>
          <a:xfrm>
            <a:off x="2414846" y="581749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8" name="직사각형 427"/>
          <p:cNvSpPr/>
          <p:nvPr/>
        </p:nvSpPr>
        <p:spPr>
          <a:xfrm>
            <a:off x="1206473" y="58165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29" name="직사각형 428"/>
          <p:cNvSpPr/>
          <p:nvPr/>
        </p:nvSpPr>
        <p:spPr>
          <a:xfrm>
            <a:off x="3110410" y="581655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0" name="직사각형 429"/>
          <p:cNvSpPr/>
          <p:nvPr/>
        </p:nvSpPr>
        <p:spPr>
          <a:xfrm>
            <a:off x="4446254" y="581655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1" name="직사각형 430"/>
          <p:cNvSpPr/>
          <p:nvPr/>
        </p:nvSpPr>
        <p:spPr>
          <a:xfrm>
            <a:off x="5766683" y="581655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32" name="직사각형 431"/>
          <p:cNvSpPr/>
          <p:nvPr/>
        </p:nvSpPr>
        <p:spPr>
          <a:xfrm>
            <a:off x="6695083" y="581655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9319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직사각형 289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3657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82373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414846" y="307801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498733" y="3078010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3078010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3110417" y="3078010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443367" y="3078010"/>
            <a:ext cx="1118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570976" y="3078010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499375" y="3078010"/>
            <a:ext cx="79241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792112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307693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414846" y="336122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1206473" y="336029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3110410" y="336029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446254" y="336029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570973" y="336029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499373" y="336029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497691" y="336029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414846" y="355153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1206473" y="355059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3110410" y="355059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446254" y="3550597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570973" y="355059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499373" y="3550597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414846" y="374104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206473" y="374010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10410" y="374010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446254" y="3740107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570973" y="374010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499373" y="3740107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414846" y="2089146"/>
            <a:ext cx="1100123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414846" y="2279893"/>
            <a:ext cx="1100123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206473" y="208608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1206473" y="22798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579763" y="208608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4579763" y="227989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5192765" y="208608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5192765" y="227989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992414" y="208608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992414" y="227989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807843" y="208608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807843" y="227989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207995" y="247999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208117" y="247999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08117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483599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3509557" y="2089146"/>
            <a:ext cx="1062690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3509557" y="2279893"/>
            <a:ext cx="1062690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491671" y="2089146"/>
            <a:ext cx="921561" cy="389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 rot="5400000">
            <a:off x="7430972" y="2280645"/>
            <a:ext cx="539201" cy="1457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627726" y="24790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414846" y="3933231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206473" y="3932295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3110410" y="3932295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446254" y="3932295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570973" y="3932295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499373" y="3932295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497691" y="3932295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414846" y="412353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1206473" y="412260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110410" y="412260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446254" y="412260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570973" y="412260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499373" y="412260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414846" y="431304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1206473" y="431211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3110410" y="4312111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446254" y="4312111"/>
            <a:ext cx="11155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570973" y="4312111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499373" y="4312111"/>
            <a:ext cx="79425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450840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1208117" y="450840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45075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8610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6" y="51153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51153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51153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110417" y="51153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443367" y="511534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492121" y="511534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989568" y="511534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7" name="직사각형 166"/>
          <p:cNvSpPr/>
          <p:nvPr/>
        </p:nvSpPr>
        <p:spPr>
          <a:xfrm rot="5400000">
            <a:off x="7192973" y="5550500"/>
            <a:ext cx="1015200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627726" y="51142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53985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53976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10410" y="53976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446254" y="539762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505256" y="539762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990251" y="5397623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53976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55888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55879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110410" y="55879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446254" y="558792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505256" y="558792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990251" y="558792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7783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7774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110410" y="57774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46254" y="577743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505256" y="577743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990251" y="577743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834104" y="511534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834102" y="539762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834102" y="558792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834102" y="577743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6027282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6024967" y="539762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6024967" y="558792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6024967" y="577743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502831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502703" y="5397623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502703" y="558792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502703" y="577743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414846" y="5968871"/>
            <a:ext cx="694529" cy="16448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206473" y="5967935"/>
            <a:ext cx="2927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3110410" y="5967935"/>
            <a:ext cx="1332829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4446254" y="5967935"/>
            <a:ext cx="39314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5505256" y="5967935"/>
            <a:ext cx="5194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6990251" y="5967935"/>
            <a:ext cx="63951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34102" y="5967935"/>
            <a:ext cx="671154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024967" y="5967935"/>
            <a:ext cx="47760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502703" y="5967935"/>
            <a:ext cx="486737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7291786" y="3078010"/>
            <a:ext cx="33581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7293306" y="336122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7293306" y="3551533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7293306" y="3741043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7293306" y="3933231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293306" y="412353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7293306" y="4313047"/>
            <a:ext cx="335115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9855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직사각형 29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3657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823730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223461" y="3078010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투자금액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212097" y="3078010"/>
            <a:ext cx="100973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2919032" y="3078010"/>
            <a:ext cx="65113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004189" y="3078010"/>
            <a:ext cx="877485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546068" y="3078010"/>
            <a:ext cx="65520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투자원금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852508" y="3078010"/>
            <a:ext cx="39045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792112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307693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223461" y="336122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2919025" y="336029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007618" y="336029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546065" y="336029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844196" y="336029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223461" y="355153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2919025" y="3550597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007618" y="3550597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546065" y="3550597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844196" y="3550597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223461" y="374104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2919025" y="3740107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007618" y="3740107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546065" y="3740107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844196" y="3740107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2414846" y="2089146"/>
            <a:ext cx="1100123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414846" y="2279893"/>
            <a:ext cx="1100123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206473" y="2086086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1206473" y="22798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4579763" y="2086086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4579763" y="2279893"/>
            <a:ext cx="61528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5192765" y="2086086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5192765" y="2279893"/>
            <a:ext cx="79803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992414" y="2086086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5992414" y="2279893"/>
            <a:ext cx="81957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807843" y="2086086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807843" y="2279893"/>
            <a:ext cx="82456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207995" y="247999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5" name="직사각형 194"/>
          <p:cNvSpPr/>
          <p:nvPr/>
        </p:nvSpPr>
        <p:spPr>
          <a:xfrm>
            <a:off x="1208117" y="247999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208117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7483599" y="247999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3509557" y="2089146"/>
            <a:ext cx="1062690" cy="19074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3509557" y="2279893"/>
            <a:ext cx="1062690" cy="20109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491671" y="2089146"/>
            <a:ext cx="921561" cy="3897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 rot="5400000">
            <a:off x="7430972" y="2280645"/>
            <a:ext cx="539201" cy="1457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627726" y="24790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223461" y="3933231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9025" y="3932295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007618" y="3932295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546065" y="3932295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844196" y="3932295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223461" y="412353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2919025" y="412260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007618" y="412260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546065" y="412260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844196" y="412260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223461" y="4313047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2919025" y="4312111"/>
            <a:ext cx="649513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007618" y="4312111"/>
            <a:ext cx="8755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546065" y="4312111"/>
            <a:ext cx="65295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844196" y="4312111"/>
            <a:ext cx="391361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4508402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187598" y="4508402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450840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45075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8610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6" y="51153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51153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51153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110417" y="51153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443367" y="511534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492121" y="511534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989568" y="511534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7" name="직사각형 166"/>
          <p:cNvSpPr/>
          <p:nvPr/>
        </p:nvSpPr>
        <p:spPr>
          <a:xfrm rot="5400000">
            <a:off x="7192973" y="5550500"/>
            <a:ext cx="1015200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8" name="직사각형 167"/>
          <p:cNvSpPr/>
          <p:nvPr/>
        </p:nvSpPr>
        <p:spPr>
          <a:xfrm>
            <a:off x="7627726" y="51142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53985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53976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110410" y="53976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446254" y="539762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505256" y="539762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990251" y="5397623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53976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55888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55879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110410" y="55879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446254" y="558792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505256" y="558792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990251" y="558792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7783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7774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110410" y="57774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446254" y="577743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505256" y="577743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990251" y="5777439"/>
            <a:ext cx="63951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834104" y="511534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834102" y="539762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834102" y="558792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834102" y="577743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6027282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6024967" y="539762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6024967" y="558792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6024967" y="577743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502831" y="511534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502703" y="5397623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502703" y="558792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502703" y="5777439"/>
            <a:ext cx="4867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2414846" y="5968871"/>
            <a:ext cx="694529" cy="16448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206473" y="5967935"/>
            <a:ext cx="2927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3110410" y="5967935"/>
            <a:ext cx="1332829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4446254" y="5967935"/>
            <a:ext cx="39314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5505256" y="5967935"/>
            <a:ext cx="51941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6990251" y="5967935"/>
            <a:ext cx="639512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34102" y="5967935"/>
            <a:ext cx="671154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024967" y="5967935"/>
            <a:ext cx="477608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502703" y="5967935"/>
            <a:ext cx="486737" cy="1652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4883278" y="3078010"/>
            <a:ext cx="6689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886164" y="336029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886164" y="3550597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2" name="직사각형 211"/>
          <p:cNvSpPr/>
          <p:nvPr/>
        </p:nvSpPr>
        <p:spPr>
          <a:xfrm>
            <a:off x="4886164" y="3740107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4886164" y="3932295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4886164" y="412260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4886164" y="4312111"/>
            <a:ext cx="66753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3566428" y="3078010"/>
            <a:ext cx="4388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3566422" y="336029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3566422" y="3550597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3566422" y="3740107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3566422" y="3932295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3566422" y="412260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3566422" y="4312111"/>
            <a:ext cx="43776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202703" y="3078010"/>
            <a:ext cx="64365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202700" y="336029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6202700" y="3550597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6202700" y="3740107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6202700" y="3932295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6202700" y="412260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202700" y="4312111"/>
            <a:ext cx="64144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1207650" y="336122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1207650" y="3551533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1207650" y="3741043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207650" y="3933231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1207650" y="412353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1207650" y="4313047"/>
            <a:ext cx="1010147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235557" y="3078010"/>
            <a:ext cx="4067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7252165" y="336029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7252165" y="3550597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7252165" y="3740107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252165" y="3932295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7252165" y="412260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7252165" y="4312111"/>
            <a:ext cx="38268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157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직사각형 353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저장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중복 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>
          <a:xfrm>
            <a:off x="7359650" y="6356351"/>
            <a:ext cx="1155700" cy="365125"/>
          </a:xfrm>
        </p:spPr>
        <p:txBody>
          <a:bodyPr/>
          <a:lstStyle/>
          <a:p>
            <a:fld id="{605E943C-9D58-4286-A3CB-2DD86F133254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2623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09601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94" name="그룹 93"/>
          <p:cNvGrpSpPr/>
          <p:nvPr/>
        </p:nvGrpSpPr>
        <p:grpSpPr>
          <a:xfrm>
            <a:off x="2676240" y="161405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5996133" y="2112610"/>
            <a:ext cx="26566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2004291" y="1463013"/>
            <a:ext cx="5135418" cy="36188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084108" y="1688562"/>
            <a:ext cx="4975784" cy="3317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663304" y="1772361"/>
            <a:ext cx="1311561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제안서 업로드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622086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561370" y="1830792"/>
            <a:ext cx="696346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저 장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2100568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992276" y="1770443"/>
            <a:ext cx="7159448" cy="44697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8" name="직사각형 127"/>
          <p:cNvSpPr/>
          <p:nvPr/>
        </p:nvSpPr>
        <p:spPr>
          <a:xfrm>
            <a:off x="1080655" y="1988214"/>
            <a:ext cx="6997177" cy="414500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9" name="직사각형 128"/>
          <p:cNvSpPr/>
          <p:nvPr/>
        </p:nvSpPr>
        <p:spPr>
          <a:xfrm>
            <a:off x="1098427" y="1796237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검증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 rot="5400000">
            <a:off x="5932634" y="3981494"/>
            <a:ext cx="4151210" cy="1522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 rot="5400000">
            <a:off x="6928239" y="4975318"/>
            <a:ext cx="2160000" cy="15223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7932128" y="198392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7932128" y="59892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1088636" y="204846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2414846" y="2302742"/>
            <a:ext cx="695571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1498733" y="230274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1206473" y="230274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3110417" y="2302742"/>
            <a:ext cx="1336152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4443367" y="2302742"/>
            <a:ext cx="132331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5766686" y="2302742"/>
            <a:ext cx="93159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6695085" y="2302742"/>
            <a:ext cx="93251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 rot="5400000">
            <a:off x="6914029" y="3016844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7627726" y="230166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414846" y="258595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1206473" y="258502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3110410" y="258502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4446254" y="258502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766683" y="258502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6695083" y="258502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497691" y="258502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2414846" y="277626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1206473" y="277532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3110410" y="277532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4446254" y="2775329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766683" y="2775329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695083" y="2775329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2414846" y="2965775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206473" y="296483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10410" y="2964839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446254" y="2964839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5766683" y="2964839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8" name="직사각형 157"/>
          <p:cNvSpPr/>
          <p:nvPr/>
        </p:nvSpPr>
        <p:spPr>
          <a:xfrm>
            <a:off x="6695083" y="2964839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2414846" y="3157963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206473" y="315702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3110410" y="3157027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4446254" y="3157027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5766683" y="3157027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6695083" y="3157027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497691" y="3157027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2414846" y="334826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1206473" y="334733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110410" y="334733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446254" y="334733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766683" y="334733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695083" y="334733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2414846" y="3537779"/>
            <a:ext cx="694529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1206473" y="353684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3110410" y="3536843"/>
            <a:ext cx="133282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4446254" y="3536843"/>
            <a:ext cx="1320426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5766683" y="3536843"/>
            <a:ext cx="92839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695083" y="3536843"/>
            <a:ext cx="93468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1207995" y="3733134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1208117" y="3733134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1208117" y="3733133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7483599" y="3733133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2" name="직사각형 281"/>
          <p:cNvSpPr/>
          <p:nvPr/>
        </p:nvSpPr>
        <p:spPr>
          <a:xfrm>
            <a:off x="7627726" y="3732234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9" name="직사각형 158"/>
          <p:cNvSpPr/>
          <p:nvPr/>
        </p:nvSpPr>
        <p:spPr>
          <a:xfrm>
            <a:off x="1088636" y="4146532"/>
            <a:ext cx="136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0" name="직사각형 159"/>
          <p:cNvSpPr/>
          <p:nvPr/>
        </p:nvSpPr>
        <p:spPr>
          <a:xfrm>
            <a:off x="2414847" y="4400812"/>
            <a:ext cx="63746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1498733" y="4400812"/>
            <a:ext cx="916114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2" name="직사각형 161"/>
          <p:cNvSpPr/>
          <p:nvPr/>
        </p:nvSpPr>
        <p:spPr>
          <a:xfrm>
            <a:off x="1206473" y="4400812"/>
            <a:ext cx="29225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3" name="직사각형 162"/>
          <p:cNvSpPr/>
          <p:nvPr/>
        </p:nvSpPr>
        <p:spPr>
          <a:xfrm>
            <a:off x="3044432" y="4400812"/>
            <a:ext cx="108736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4" name="직사각형 163"/>
          <p:cNvSpPr/>
          <p:nvPr/>
        </p:nvSpPr>
        <p:spPr>
          <a:xfrm>
            <a:off x="4138567" y="4400812"/>
            <a:ext cx="39400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5177796" y="4400812"/>
            <a:ext cx="532553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6608568" y="4400812"/>
            <a:ext cx="638030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9" name="직사각형 168"/>
          <p:cNvSpPr/>
          <p:nvPr/>
        </p:nvSpPr>
        <p:spPr>
          <a:xfrm>
            <a:off x="2414846" y="4684029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1206473" y="4683093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3044426" y="4683093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2" name="직사각형 171"/>
          <p:cNvSpPr/>
          <p:nvPr/>
        </p:nvSpPr>
        <p:spPr>
          <a:xfrm>
            <a:off x="4131929" y="4683093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5190931" y="4683093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4" name="직사각형 173"/>
          <p:cNvSpPr/>
          <p:nvPr/>
        </p:nvSpPr>
        <p:spPr>
          <a:xfrm>
            <a:off x="6609251" y="4683093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497691" y="4683093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414846" y="4874335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206473" y="487339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3044426" y="4873399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4131929" y="487339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5190931" y="487339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6609251" y="4873399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2414846" y="5063845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1206473" y="5062909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3044426" y="5062909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131929" y="5062909"/>
            <a:ext cx="393142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5190931" y="5062909"/>
            <a:ext cx="5194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6609251" y="5062909"/>
            <a:ext cx="629525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519779" y="4400812"/>
            <a:ext cx="673467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4519777" y="4683093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4519777" y="487339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4519777" y="5062909"/>
            <a:ext cx="67115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5712957" y="4400812"/>
            <a:ext cx="484129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5710642" y="4683093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5710642" y="487339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5710642" y="5062909"/>
            <a:ext cx="47760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6188507" y="4400812"/>
            <a:ext cx="419368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6188378" y="4683093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6188378" y="4873399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6188378" y="5062909"/>
            <a:ext cx="4216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 rot="5400000">
            <a:off x="6914029" y="5112468"/>
            <a:ext cx="1573089" cy="14570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7627726" y="439729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2414846" y="5253587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1206473" y="5252651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3044426" y="5252651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4131929" y="5252651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5184408" y="5252651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6609249" y="5252651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1497691" y="5252651"/>
            <a:ext cx="917153" cy="5736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414846" y="5443893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206473" y="544295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3044426" y="5442957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131929" y="5442957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5184408" y="5442957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6609249" y="5442957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2414846" y="5633403"/>
            <a:ext cx="636511" cy="1938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1206473" y="5632467"/>
            <a:ext cx="29271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044426" y="5632467"/>
            <a:ext cx="108466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4131929" y="5632467"/>
            <a:ext cx="38772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5184408" y="5632467"/>
            <a:ext cx="52519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6609249" y="5632467"/>
            <a:ext cx="629527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1207995" y="5828758"/>
            <a:ext cx="6419603" cy="143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1208117" y="5828758"/>
            <a:ext cx="1440000" cy="14368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1208117" y="582875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7483599" y="582875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627726" y="5827858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519559" y="5252651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4519559" y="5442957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4519559" y="5632467"/>
            <a:ext cx="671244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5716719" y="5252651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5716719" y="5442957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5716719" y="5632467"/>
            <a:ext cx="469149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6185871" y="5252651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6185871" y="5442957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6185871" y="5632467"/>
            <a:ext cx="423800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7240879" y="4401985"/>
            <a:ext cx="387106" cy="28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일치여부</a:t>
            </a:r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7237160" y="468426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237160" y="4874572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7237160" y="5064082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237160" y="5256270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7237160" y="544657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7237160" y="5636086"/>
            <a:ext cx="392928" cy="1947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accent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9763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후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142547" y="2402249"/>
            <a:ext cx="1672776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15322" y="2402249"/>
            <a:ext cx="2222637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41203" y="2402249"/>
            <a:ext cx="40077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037959" y="2402249"/>
            <a:ext cx="113433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172927" y="2402249"/>
            <a:ext cx="2479901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 제안서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xlsx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86479" y="2402249"/>
            <a:ext cx="25170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66110" y="245776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6049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후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건 클릭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1142547" y="2402249"/>
            <a:ext cx="1672776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2815322" y="2402249"/>
            <a:ext cx="2222637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741203" y="2402249"/>
            <a:ext cx="40077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5037959" y="2402249"/>
            <a:ext cx="113433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6172927" y="2402249"/>
            <a:ext cx="2479901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 제안서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xlsx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486479" y="2402249"/>
            <a:ext cx="251709" cy="216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66110" y="245776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919344" y="1463012"/>
            <a:ext cx="7305312" cy="46760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992276" y="1688562"/>
            <a:ext cx="7159448" cy="439504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109369" y="2388608"/>
            <a:ext cx="6939256" cy="35851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표시 정보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 -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업로드 시 확인하는 데이터들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(11p~18p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참조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2.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3.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4.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en-US" altLang="ko-KR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1~4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테마별로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u="sng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탭 별도 구분</a:t>
            </a:r>
            <a:endParaRPr lang="en-US" altLang="ko-KR" sz="1200" b="1" u="sng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기본적으로 표시되는 정보는 동일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에 대해 여러 데이터가 있을 경우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최신 시점의 데이터 표시</a:t>
            </a:r>
            <a:endParaRPr lang="en-US" altLang="ko-KR" sz="1200" b="1" u="sng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비교 기능을 통해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두 시점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u="sng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기준날짜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을 선택한 후 두 가지 데이터가 비교 가능하도록 </a:t>
            </a:r>
            <a:r>
              <a:rPr lang="en-US" altLang="ko-KR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UI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구성</a:t>
            </a:r>
            <a:endParaRPr lang="en-US" altLang="ko-KR" sz="1200" b="1" u="sng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수정 기능을 통해 담당자가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직접 수정이 가능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하도록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※ 메모 기능을 통해 제안서 내용 이외에 참고할 중요 내용들을 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 표시 가능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하도록</a:t>
            </a:r>
            <a:endParaRPr lang="en-US" altLang="ko-KR" sz="12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2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메모 등록 시에는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펀드분야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펀드종류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시행년도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차수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GP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해당 시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를 선택하여 등록할 수 있도록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메모 정보 </a:t>
            </a:r>
            <a:r>
              <a:rPr lang="ko-KR" altLang="en-US" sz="1200" b="1" u="sng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트랙킹</a:t>
            </a:r>
            <a:r>
              <a:rPr lang="ko-KR" altLang="en-US" sz="1200" b="1" u="sng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용도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1008749" y="1772361"/>
            <a:ext cx="4134370" cy="28617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1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명세서 </a:t>
            </a:r>
            <a:r>
              <a:rPr lang="en-US" altLang="ko-KR" sz="11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– </a:t>
            </a:r>
            <a:r>
              <a:rPr lang="ko-KR" altLang="en-US" sz="11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11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744725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 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678776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메 모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1005193" y="1486820"/>
            <a:ext cx="2880000" cy="1939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명세서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6128273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 교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5470261" y="1830792"/>
            <a:ext cx="601372" cy="19931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수 정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1134339" y="2221692"/>
            <a:ext cx="828000" cy="176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개요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992883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2949902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3916446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4876173" y="2211878"/>
            <a:ext cx="936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10" name="직선 연결선 109"/>
          <p:cNvCxnSpPr/>
          <p:nvPr/>
        </p:nvCxnSpPr>
        <p:spPr>
          <a:xfrm>
            <a:off x="1847851" y="2439473"/>
            <a:ext cx="895349" cy="136443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연결선 111"/>
          <p:cNvCxnSpPr/>
          <p:nvPr/>
        </p:nvCxnSpPr>
        <p:spPr>
          <a:xfrm>
            <a:off x="5749625" y="2072942"/>
            <a:ext cx="1428415" cy="19138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직사각형 112"/>
          <p:cNvSpPr/>
          <p:nvPr/>
        </p:nvSpPr>
        <p:spPr>
          <a:xfrm>
            <a:off x="1068575" y="2157195"/>
            <a:ext cx="4788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5428468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6094376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16" name="직선 연결선 115"/>
          <p:cNvCxnSpPr/>
          <p:nvPr/>
        </p:nvCxnSpPr>
        <p:spPr>
          <a:xfrm flipH="1">
            <a:off x="3685032" y="2080720"/>
            <a:ext cx="2729754" cy="20889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직선 연결선 116"/>
          <p:cNvCxnSpPr>
            <a:stCxn id="118" idx="2"/>
          </p:cNvCxnSpPr>
          <p:nvPr/>
        </p:nvCxnSpPr>
        <p:spPr>
          <a:xfrm flipH="1">
            <a:off x="4407408" y="2072942"/>
            <a:ext cx="2686881" cy="23618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직사각형 117"/>
          <p:cNvSpPr/>
          <p:nvPr/>
        </p:nvSpPr>
        <p:spPr>
          <a:xfrm>
            <a:off x="6761289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7427289" y="1784942"/>
            <a:ext cx="666000" cy="28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22" name="직선 연결선 121"/>
          <p:cNvCxnSpPr>
            <a:stCxn id="121" idx="2"/>
          </p:cNvCxnSpPr>
          <p:nvPr/>
        </p:nvCxnSpPr>
        <p:spPr>
          <a:xfrm flipH="1">
            <a:off x="6071633" y="2072942"/>
            <a:ext cx="1688656" cy="24716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40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DB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화 프로세스 개요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35836" y="461474"/>
            <a:ext cx="8272330" cy="5849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1. </a:t>
            </a:r>
            <a:r>
              <a:rPr lang="ko-KR" altLang="en-US" dirty="0" smtClean="0">
                <a:solidFill>
                  <a:schemeClr val="tx1"/>
                </a:solidFill>
              </a:rPr>
              <a:t>운용사의 제안서 </a:t>
            </a:r>
            <a:r>
              <a:rPr lang="en-US" altLang="ko-KR" dirty="0" smtClean="0">
                <a:solidFill>
                  <a:schemeClr val="tx1"/>
                </a:solidFill>
              </a:rPr>
              <a:t>raw data(*.</a:t>
            </a:r>
            <a:r>
              <a:rPr lang="en-US" altLang="ko-KR" dirty="0" err="1" smtClean="0">
                <a:solidFill>
                  <a:schemeClr val="tx1"/>
                </a:solidFill>
              </a:rPr>
              <a:t>xlsx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</a:rPr>
              <a:t>를 </a:t>
            </a:r>
            <a:r>
              <a:rPr lang="en-US" altLang="ko-KR" dirty="0" smtClean="0">
                <a:solidFill>
                  <a:schemeClr val="tx1"/>
                </a:solidFill>
              </a:rPr>
              <a:t>ERP </a:t>
            </a:r>
            <a:r>
              <a:rPr lang="ko-KR" altLang="en-US" dirty="0" smtClean="0">
                <a:solidFill>
                  <a:schemeClr val="tx1"/>
                </a:solidFill>
              </a:rPr>
              <a:t>상에 업로드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2. ERP </a:t>
            </a:r>
            <a:r>
              <a:rPr lang="ko-KR" altLang="en-US" dirty="0" smtClean="0">
                <a:solidFill>
                  <a:schemeClr val="tx1"/>
                </a:solidFill>
              </a:rPr>
              <a:t>상에서 검색 조건 별로 검색 대상에 해당하는 </a:t>
            </a:r>
            <a:r>
              <a:rPr lang="en-US" altLang="ko-KR" dirty="0" smtClean="0">
                <a:solidFill>
                  <a:schemeClr val="tx1"/>
                </a:solidFill>
              </a:rPr>
              <a:t>data</a:t>
            </a:r>
            <a:r>
              <a:rPr lang="ko-KR" altLang="en-US" dirty="0" smtClean="0">
                <a:solidFill>
                  <a:schemeClr val="tx1"/>
                </a:solidFill>
              </a:rPr>
              <a:t> 전부 입력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모든 운용사의 검색 조건 별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가 검색 대상에서 모두 표시됨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  - </a:t>
            </a:r>
            <a:r>
              <a:rPr lang="ko-KR" altLang="en-US" sz="1600" dirty="0" smtClean="0">
                <a:solidFill>
                  <a:schemeClr val="tx1"/>
                </a:solidFill>
              </a:rPr>
              <a:t>날짜 관련 </a:t>
            </a:r>
            <a:r>
              <a:rPr lang="en-US" altLang="ko-KR" sz="1600" dirty="0" smtClean="0">
                <a:solidFill>
                  <a:schemeClr val="tx1"/>
                </a:solidFill>
              </a:rPr>
              <a:t>data</a:t>
            </a:r>
            <a:r>
              <a:rPr lang="ko-KR" altLang="en-US" sz="1600" dirty="0" smtClean="0">
                <a:solidFill>
                  <a:schemeClr val="tx1"/>
                </a:solidFill>
              </a:rPr>
              <a:t>는 제외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chemeClr val="tx1"/>
                </a:solidFill>
              </a:rPr>
              <a:t>3. </a:t>
            </a:r>
            <a:r>
              <a:rPr lang="ko-KR" altLang="en-US" dirty="0" smtClean="0">
                <a:solidFill>
                  <a:schemeClr val="tx1"/>
                </a:solidFill>
              </a:rPr>
              <a:t>검색 시 필요한 </a:t>
            </a:r>
            <a:r>
              <a:rPr lang="en-US" altLang="ko-KR" dirty="0" smtClean="0">
                <a:solidFill>
                  <a:schemeClr val="tx1"/>
                </a:solidFill>
              </a:rPr>
              <a:t>UI</a:t>
            </a:r>
            <a:r>
              <a:rPr lang="ko-KR" altLang="en-US" dirty="0" smtClean="0">
                <a:solidFill>
                  <a:schemeClr val="tx1"/>
                </a:solidFill>
              </a:rPr>
              <a:t>에 맞게 </a:t>
            </a:r>
            <a:r>
              <a:rPr lang="en-US" altLang="ko-KR" dirty="0" smtClean="0">
                <a:solidFill>
                  <a:schemeClr val="tx1"/>
                </a:solidFill>
              </a:rPr>
              <a:t>data </a:t>
            </a:r>
            <a:r>
              <a:rPr lang="ko-KR" altLang="en-US" dirty="0" smtClean="0">
                <a:solidFill>
                  <a:schemeClr val="tx1"/>
                </a:solidFill>
              </a:rPr>
              <a:t>표시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data </a:t>
            </a:r>
            <a:r>
              <a:rPr lang="ko-KR" altLang="en-US" sz="1600" dirty="0" smtClean="0">
                <a:solidFill>
                  <a:schemeClr val="tx1"/>
                </a:solidFill>
              </a:rPr>
              <a:t>별 </a:t>
            </a:r>
            <a:r>
              <a:rPr lang="en-US" altLang="ko-KR" sz="1600" dirty="0" smtClean="0">
                <a:solidFill>
                  <a:schemeClr val="tx1"/>
                </a:solidFill>
              </a:rPr>
              <a:t>Excel </a:t>
            </a:r>
            <a:r>
              <a:rPr lang="ko-KR" altLang="en-US" sz="1600" dirty="0" smtClean="0">
                <a:solidFill>
                  <a:schemeClr val="tx1"/>
                </a:solidFill>
              </a:rPr>
              <a:t>상의 영역 구분은 </a:t>
            </a:r>
            <a:r>
              <a:rPr lang="en-US" altLang="ko-KR" sz="1600" dirty="0" smtClean="0">
                <a:solidFill>
                  <a:schemeClr val="tx1"/>
                </a:solidFill>
              </a:rPr>
              <a:t>p3~5</a:t>
            </a:r>
            <a:r>
              <a:rPr lang="ko-KR" altLang="en-US" sz="1600" dirty="0" smtClean="0">
                <a:solidFill>
                  <a:schemeClr val="tx1"/>
                </a:solidFill>
              </a:rPr>
              <a:t>의 </a:t>
            </a:r>
            <a:r>
              <a:rPr lang="en-US" altLang="ko-KR" sz="1600" dirty="0" smtClean="0">
                <a:solidFill>
                  <a:schemeClr val="tx1"/>
                </a:solidFill>
              </a:rPr>
              <a:t>[</a:t>
            </a:r>
            <a:r>
              <a:rPr lang="ko-KR" altLang="en-US" sz="1600" dirty="0" smtClean="0">
                <a:solidFill>
                  <a:schemeClr val="tx1"/>
                </a:solidFill>
              </a:rPr>
              <a:t>기능 구성도</a:t>
            </a:r>
            <a:r>
              <a:rPr lang="en-US" altLang="ko-KR" sz="1600" dirty="0" smtClean="0">
                <a:solidFill>
                  <a:schemeClr val="tx1"/>
                </a:solidFill>
              </a:rPr>
              <a:t>]</a:t>
            </a:r>
            <a:r>
              <a:rPr lang="ko-KR" altLang="en-US" sz="1600" dirty="0" smtClean="0">
                <a:solidFill>
                  <a:schemeClr val="tx1"/>
                </a:solidFill>
              </a:rPr>
              <a:t> 참조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/>
                </a:solidFill>
              </a:rPr>
              <a:t>   - </a:t>
            </a:r>
            <a:r>
              <a:rPr lang="ko-KR" altLang="en-US" sz="1600" dirty="0" smtClean="0">
                <a:solidFill>
                  <a:schemeClr val="tx1"/>
                </a:solidFill>
              </a:rPr>
              <a:t>매크로 </a:t>
            </a:r>
            <a:r>
              <a:rPr lang="en-US" altLang="ko-KR" sz="1600" dirty="0" smtClean="0">
                <a:solidFill>
                  <a:schemeClr val="tx1"/>
                </a:solidFill>
              </a:rPr>
              <a:t>Module</a:t>
            </a:r>
            <a:r>
              <a:rPr lang="ko-KR" altLang="en-US" sz="1600" dirty="0" smtClean="0">
                <a:solidFill>
                  <a:schemeClr val="tx1"/>
                </a:solidFill>
              </a:rPr>
              <a:t>에 대한 코드 필요 시 </a:t>
            </a:r>
            <a:r>
              <a:rPr lang="ko-KR" altLang="en-US" sz="1600" dirty="0" smtClean="0">
                <a:solidFill>
                  <a:schemeClr val="tx1"/>
                </a:solidFill>
              </a:rPr>
              <a:t>참조</a:t>
            </a:r>
            <a:endParaRPr lang="en-US" altLang="ko-K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00494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6730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487681" y="4550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1758564" y="4550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2016-12-31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8385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6737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45089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5344164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156%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6175321" y="4550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87681" y="4838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1758564" y="4838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28385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36737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5089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5344164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129%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6175321" y="4838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487681" y="51266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1758564" y="5126647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2014-12-31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8385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350%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36737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7" name="직사각형 106"/>
          <p:cNvSpPr/>
          <p:nvPr/>
        </p:nvSpPr>
        <p:spPr>
          <a:xfrm>
            <a:off x="45089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117.4%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8" name="직사각형 107"/>
          <p:cNvSpPr/>
          <p:nvPr/>
        </p:nvSpPr>
        <p:spPr>
          <a:xfrm>
            <a:off x="5344164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139.5%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6175321" y="51266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검색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195" name="직사각형 194"/>
          <p:cNvSpPr/>
          <p:nvPr/>
        </p:nvSpPr>
        <p:spPr>
          <a:xfrm>
            <a:off x="2747552" y="1342561"/>
            <a:ext cx="1336768" cy="18815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◯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260" name="직선 연결선 259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직사각형 260"/>
          <p:cNvSpPr/>
          <p:nvPr/>
        </p:nvSpPr>
        <p:spPr>
          <a:xfrm>
            <a:off x="3180897" y="159659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125779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5120271" y="1607411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67" name="그룹 266"/>
          <p:cNvGrpSpPr/>
          <p:nvPr/>
        </p:nvGrpSpPr>
        <p:grpSpPr>
          <a:xfrm>
            <a:off x="4717814" y="1607411"/>
            <a:ext cx="180000" cy="166520"/>
            <a:chOff x="2253583" y="2093531"/>
            <a:chExt cx="180000" cy="166520"/>
          </a:xfrm>
        </p:grpSpPr>
        <p:sp>
          <p:nvSpPr>
            <p:cNvPr id="268" name="직사각형 26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9" name="이등변 삼각형 26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0" name="이등변 삼각형 26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1" name="직사각형 27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72" name="그룹 271"/>
          <p:cNvGrpSpPr/>
          <p:nvPr/>
        </p:nvGrpSpPr>
        <p:grpSpPr>
          <a:xfrm>
            <a:off x="5700494" y="1607411"/>
            <a:ext cx="180000" cy="166520"/>
            <a:chOff x="2253583" y="2093531"/>
            <a:chExt cx="180000" cy="166520"/>
          </a:xfrm>
        </p:grpSpPr>
        <p:sp>
          <p:nvSpPr>
            <p:cNvPr id="273" name="직사각형 27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4" name="이등변 삼각형 27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5" name="이등변 삼각형 27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6" name="직사각형 27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7" name="직사각형 276"/>
          <p:cNvSpPr/>
          <p:nvPr/>
        </p:nvSpPr>
        <p:spPr>
          <a:xfrm>
            <a:off x="4886352" y="1607316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grpSp>
        <p:nvGrpSpPr>
          <p:cNvPr id="278" name="그룹 277"/>
          <p:cNvGrpSpPr/>
          <p:nvPr/>
        </p:nvGrpSpPr>
        <p:grpSpPr>
          <a:xfrm>
            <a:off x="6233337" y="1607308"/>
            <a:ext cx="107084" cy="155992"/>
            <a:chOff x="4484914" y="1114697"/>
            <a:chExt cx="144000" cy="209769"/>
          </a:xfrm>
        </p:grpSpPr>
        <p:sp>
          <p:nvSpPr>
            <p:cNvPr id="279" name="직사각형 2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80" name="타원 2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2" name="직사각형 281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1567542" y="1314183"/>
            <a:ext cx="2757956" cy="12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 rot="5400000">
            <a:off x="3747110" y="1751002"/>
            <a:ext cx="10080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2" name="직사각형 111"/>
          <p:cNvSpPr/>
          <p:nvPr/>
        </p:nvSpPr>
        <p:spPr>
          <a:xfrm>
            <a:off x="4178257" y="1319856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4178257" y="2178902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1567542" y="1314227"/>
            <a:ext cx="2757956" cy="100867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1568720" y="1325446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1568720" y="1522952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568720" y="1719690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568720" y="1916563"/>
            <a:ext cx="2610000" cy="188150"/>
          </a:xfrm>
          <a:prstGeom prst="rect">
            <a:avLst/>
          </a:prstGeom>
          <a:solidFill>
            <a:srgbClr val="EFF5FB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라인베스트먼트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568720" y="2114437"/>
            <a:ext cx="2610000" cy="188150"/>
          </a:xfrm>
          <a:prstGeom prst="rect">
            <a:avLst/>
          </a:prstGeom>
          <a:solidFill>
            <a:srgbClr val="D0DB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마인베스트먼트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0" name="직사각형 119"/>
          <p:cNvSpPr/>
          <p:nvPr/>
        </p:nvSpPr>
        <p:spPr>
          <a:xfrm rot="5400000">
            <a:off x="4125110" y="1518679"/>
            <a:ext cx="252000" cy="14570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3064236" y="2385643"/>
            <a:ext cx="720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전체선택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745189" y="2360005"/>
            <a:ext cx="576000" cy="216000"/>
          </a:xfrm>
          <a:prstGeom prst="rect">
            <a:avLst/>
          </a:prstGeom>
          <a:solidFill>
            <a:schemeClr val="bg2">
              <a:lumMod val="9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확인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5162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5148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12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59020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59020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29097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29097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096957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096957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1948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7780289" y="4259416"/>
            <a:ext cx="8725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7780289" y="4545103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487681" y="4830947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8564" y="4830947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4852500" y="4830947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5855674" y="4830947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691694" y="4830947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04" name="직사각형 303"/>
          <p:cNvSpPr/>
          <p:nvPr/>
        </p:nvSpPr>
        <p:spPr>
          <a:xfrm>
            <a:off x="7780289" y="4830947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07" name="직사각형 306"/>
          <p:cNvSpPr/>
          <p:nvPr/>
        </p:nvSpPr>
        <p:spPr>
          <a:xfrm>
            <a:off x="487681" y="511851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1758564" y="511851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4852500" y="511851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5855674" y="511851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691694" y="511851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12" name="직사각형 311"/>
          <p:cNvSpPr/>
          <p:nvPr/>
        </p:nvSpPr>
        <p:spPr>
          <a:xfrm>
            <a:off x="7780289" y="5118511"/>
            <a:ext cx="87254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15" name="직사각형 314"/>
          <p:cNvSpPr/>
          <p:nvPr/>
        </p:nvSpPr>
        <p:spPr>
          <a:xfrm>
            <a:off x="626747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3450564" y="4830947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3450564" y="511851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7718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 투자조합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7" name="직사각형 336"/>
          <p:cNvSpPr/>
          <p:nvPr/>
        </p:nvSpPr>
        <p:spPr>
          <a:xfrm>
            <a:off x="487681" y="4840568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1758564" y="4840568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39" name="직사각형 338"/>
          <p:cNvSpPr/>
          <p:nvPr/>
        </p:nvSpPr>
        <p:spPr>
          <a:xfrm>
            <a:off x="4852500" y="4840568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5855674" y="48405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1" name="직사각형 340"/>
          <p:cNvSpPr/>
          <p:nvPr/>
        </p:nvSpPr>
        <p:spPr>
          <a:xfrm>
            <a:off x="6691694" y="4840568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2" name="직사각형 341"/>
          <p:cNvSpPr/>
          <p:nvPr/>
        </p:nvSpPr>
        <p:spPr>
          <a:xfrm>
            <a:off x="7780289" y="4840568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3" name="직사각형 342"/>
          <p:cNvSpPr/>
          <p:nvPr/>
        </p:nvSpPr>
        <p:spPr>
          <a:xfrm>
            <a:off x="487681" y="5128132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1758564" y="5128132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345" name="직사각형 344"/>
          <p:cNvSpPr/>
          <p:nvPr/>
        </p:nvSpPr>
        <p:spPr>
          <a:xfrm>
            <a:off x="4852500" y="5128132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346" name="직사각형 345"/>
          <p:cNvSpPr/>
          <p:nvPr/>
        </p:nvSpPr>
        <p:spPr>
          <a:xfrm>
            <a:off x="5855674" y="512813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347" name="직사각형 346"/>
          <p:cNvSpPr/>
          <p:nvPr/>
        </p:nvSpPr>
        <p:spPr>
          <a:xfrm>
            <a:off x="6691694" y="5128132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348" name="직사각형 347"/>
          <p:cNvSpPr/>
          <p:nvPr/>
        </p:nvSpPr>
        <p:spPr>
          <a:xfrm>
            <a:off x="7780289" y="5128132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349" name="직사각형 348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3450564" y="4840568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1" name="직사각형 350"/>
          <p:cNvSpPr/>
          <p:nvPr/>
        </p:nvSpPr>
        <p:spPr>
          <a:xfrm>
            <a:off x="3450564" y="5128132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352" name="직사각형 351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3" name="직사각형 352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4" name="직사각형 353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5" name="직사각형 354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6" name="직사각형 355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7" name="직사각형 356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8" name="직사각형 357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9" name="직사각형 358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361" name="직사각형 360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8368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24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758564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852500" y="4545103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5674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691694" y="4545103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7780289" y="4545103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758564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03" name="직사각형 202"/>
          <p:cNvSpPr/>
          <p:nvPr/>
        </p:nvSpPr>
        <p:spPr>
          <a:xfrm>
            <a:off x="4852500" y="5129451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855674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05" name="직사각형 204"/>
          <p:cNvSpPr/>
          <p:nvPr/>
        </p:nvSpPr>
        <p:spPr>
          <a:xfrm>
            <a:off x="6691694" y="5129451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09" name="직사각형 208"/>
          <p:cNvSpPr/>
          <p:nvPr/>
        </p:nvSpPr>
        <p:spPr>
          <a:xfrm>
            <a:off x="7780289" y="5129451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758564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4852500" y="5417015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</a:p>
        </p:txBody>
      </p:sp>
      <p:sp>
        <p:nvSpPr>
          <p:cNvPr id="261" name="직사각형 260"/>
          <p:cNvSpPr/>
          <p:nvPr/>
        </p:nvSpPr>
        <p:spPr>
          <a:xfrm>
            <a:off x="5855674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특허</a:t>
            </a:r>
          </a:p>
        </p:txBody>
      </p:sp>
      <p:sp>
        <p:nvSpPr>
          <p:cNvPr id="262" name="직사각형 261"/>
          <p:cNvSpPr/>
          <p:nvPr/>
        </p:nvSpPr>
        <p:spPr>
          <a:xfrm>
            <a:off x="6691694" y="5417015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63" name="직사각형 262"/>
          <p:cNvSpPr/>
          <p:nvPr/>
        </p:nvSpPr>
        <p:spPr>
          <a:xfrm>
            <a:off x="7780289" y="5417015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</a:p>
        </p:txBody>
      </p:sp>
      <p:sp>
        <p:nvSpPr>
          <p:cNvPr id="264" name="직사각형 263"/>
          <p:cNvSpPr/>
          <p:nvPr/>
        </p:nvSpPr>
        <p:spPr>
          <a:xfrm>
            <a:off x="3450564" y="4545103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3450564" y="5129451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6" name="직사각형 265"/>
          <p:cNvSpPr/>
          <p:nvPr/>
        </p:nvSpPr>
        <p:spPr>
          <a:xfrm>
            <a:off x="3450564" y="5417015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중소기업창업투자조합</a:t>
            </a: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8564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76" name="직사각형 275"/>
          <p:cNvSpPr/>
          <p:nvPr/>
        </p:nvSpPr>
        <p:spPr>
          <a:xfrm>
            <a:off x="4852500" y="4837774"/>
            <a:ext cx="100233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블라인드펀드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5855674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녹색산업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91694" y="4837774"/>
            <a:ext cx="10885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7780289" y="4837774"/>
            <a:ext cx="8725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주식 또는 주식연계채권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3450564" y="4837774"/>
            <a:ext cx="14010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경영참여형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PEF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3571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1741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25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2014-12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5180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5180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87681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1317177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3234521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317649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928596" y="4545103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549925" y="4544220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283%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1317177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3234521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2022-06-28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4317649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4928596" y="5129451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549925" y="5128568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88%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487681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1317177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3234521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4317649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4928596" y="5417015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5549925" y="5416132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123%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2157084" y="4545103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2157084" y="5129451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2012-06-30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2157084" y="5417015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48768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1317177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납입총액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3234521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4317649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존속기간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928596" y="4259416"/>
            <a:ext cx="62132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549925" y="4258533"/>
            <a:ext cx="68951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Multiple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15708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예정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487681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317177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234521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2022-03-14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317649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4928596" y="4837774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2" name="직사각형 291"/>
          <p:cNvSpPr/>
          <p:nvPr/>
        </p:nvSpPr>
        <p:spPr>
          <a:xfrm>
            <a:off x="5549925" y="4836891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171%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2157084" y="4837774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2014-03-15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2967782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487681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1317177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15,000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3234521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2020-01-02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317649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4928596" y="5709686"/>
            <a:ext cx="62132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-14%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5549925" y="5708803"/>
            <a:ext cx="68951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94%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2157084" y="5709686"/>
            <a:ext cx="1080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6239437" y="4545103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6239437" y="5129451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6239437" y="5417015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39437" y="4259416"/>
            <a:ext cx="6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투자건수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6239437" y="4837774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6239437" y="5709686"/>
            <a:ext cx="61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684604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11,300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604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16,650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604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23,600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684604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684604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18,380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684604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3,500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7674682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30,400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674682" y="512945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7674682" y="541701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11,720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674682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7674682" y="48377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7674682" y="570968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8508829" y="4545103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8" name="직사각형 327"/>
          <p:cNvSpPr/>
          <p:nvPr/>
        </p:nvSpPr>
        <p:spPr>
          <a:xfrm>
            <a:off x="8508829" y="5129451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8508829" y="5417015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8508829" y="4259416"/>
            <a:ext cx="144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8508829" y="4837774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8508829" y="5709686"/>
            <a:ext cx="144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1936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26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해산일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직사각형 212"/>
          <p:cNvSpPr/>
          <p:nvPr/>
        </p:nvSpPr>
        <p:spPr>
          <a:xfrm>
            <a:off x="4117233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17" name="직사각형 216"/>
          <p:cNvSpPr/>
          <p:nvPr/>
        </p:nvSpPr>
        <p:spPr>
          <a:xfrm>
            <a:off x="5111725" y="2854613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18" name="그룹 217"/>
          <p:cNvGrpSpPr/>
          <p:nvPr/>
        </p:nvGrpSpPr>
        <p:grpSpPr>
          <a:xfrm>
            <a:off x="4709268" y="2854613"/>
            <a:ext cx="180000" cy="166520"/>
            <a:chOff x="2253583" y="2093531"/>
            <a:chExt cx="180000" cy="166520"/>
          </a:xfrm>
        </p:grpSpPr>
        <p:sp>
          <p:nvSpPr>
            <p:cNvPr id="219" name="직사각형 218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0" name="이등변 삼각형 219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2" name="이등변 삼각형 22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" name="직사각형 22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24" name="그룹 223"/>
          <p:cNvGrpSpPr/>
          <p:nvPr/>
        </p:nvGrpSpPr>
        <p:grpSpPr>
          <a:xfrm>
            <a:off x="5691948" y="2854613"/>
            <a:ext cx="180000" cy="166520"/>
            <a:chOff x="2253583" y="2093531"/>
            <a:chExt cx="180000" cy="166520"/>
          </a:xfrm>
        </p:grpSpPr>
        <p:sp>
          <p:nvSpPr>
            <p:cNvPr id="225" name="직사각형 22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26" name="이등변 삼각형 22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7" name="이등변 삼각형 22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8" name="직사각형 22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29" name="직사각형 228"/>
          <p:cNvSpPr/>
          <p:nvPr/>
        </p:nvSpPr>
        <p:spPr>
          <a:xfrm>
            <a:off x="4877806" y="2854518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1090019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2604290" y="4259416"/>
            <a:ext cx="100713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3883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361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512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6131424" y="4259416"/>
            <a:ext cx="151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7644829" y="4259416"/>
            <a:ext cx="1008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출자자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87681" y="4259416"/>
            <a:ext cx="60741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우선손실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충당액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1095100" y="4545103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2597234" y="4545103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3615637" y="4545103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카기금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5123423" y="4544219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6,000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4553" y="4545103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6127932" y="4545103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하공제회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7642274" y="4545103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1095100" y="4834742"/>
            <a:ext cx="150483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성장금융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성장사다리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2597234" y="4834742"/>
            <a:ext cx="101699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3615637" y="4834742"/>
            <a:ext cx="15084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UUU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5123423" y="4833858"/>
            <a:ext cx="1004509" cy="28888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2,200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4553" y="4834742"/>
            <a:ext cx="61054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6127932" y="4834742"/>
            <a:ext cx="150778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한국모태펀드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642274" y="4834742"/>
            <a:ext cx="101483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67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27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4545103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597256" y="4545103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AAA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스타트업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투자조합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512945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512945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CCC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합자회사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487681" y="5417015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2597256" y="5417015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837774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837774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11" name="직사각형 210"/>
          <p:cNvSpPr/>
          <p:nvPr/>
        </p:nvSpPr>
        <p:spPr>
          <a:xfrm>
            <a:off x="1757999" y="4545103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0" name="직사각형 259"/>
          <p:cNvSpPr/>
          <p:nvPr/>
        </p:nvSpPr>
        <p:spPr>
          <a:xfrm>
            <a:off x="1757999" y="512945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1757999" y="5417015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837774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292748" y="4545103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고고고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512945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거거거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4292748" y="5417015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두두두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837774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5853986" y="4545103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512945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5853986" y="5417015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2" name="직사각형 271"/>
          <p:cNvSpPr/>
          <p:nvPr/>
        </p:nvSpPr>
        <p:spPr>
          <a:xfrm>
            <a:off x="5853986" y="4837774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9620" y="4545103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온라인서비스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4" name="직사각형 273"/>
          <p:cNvSpPr/>
          <p:nvPr/>
        </p:nvSpPr>
        <p:spPr>
          <a:xfrm>
            <a:off x="6949620" y="512945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소재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금속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비금속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6949620" y="5417015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미디어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게임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837774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디스플레이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9617" y="4545103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512945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2013-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9617" y="5417015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837774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3784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28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487681" y="4839281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2597256" y="4839281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GGG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 투자펀드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487681" y="4546980"/>
            <a:ext cx="127031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2597256" y="4546980"/>
            <a:ext cx="16920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BBB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호</a:t>
            </a:r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사모투자전문회사</a:t>
            </a:r>
          </a:p>
        </p:txBody>
      </p:sp>
      <p:sp>
        <p:nvSpPr>
          <p:cNvPr id="260" name="직사각형 259"/>
          <p:cNvSpPr/>
          <p:nvPr/>
        </p:nvSpPr>
        <p:spPr>
          <a:xfrm>
            <a:off x="1757999" y="4839281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1757999" y="4546980"/>
            <a:ext cx="83873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292748" y="4839281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6" name="직사각형 265"/>
          <p:cNvSpPr/>
          <p:nvPr/>
        </p:nvSpPr>
        <p:spPr>
          <a:xfrm>
            <a:off x="4292748" y="4546980"/>
            <a:ext cx="15612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구구구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0" name="직사각형 269"/>
          <p:cNvSpPr/>
          <p:nvPr/>
        </p:nvSpPr>
        <p:spPr>
          <a:xfrm>
            <a:off x="5853986" y="4839281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프로젝트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투자시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특수목적법인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2" name="직사각형 271"/>
          <p:cNvSpPr/>
          <p:nvPr/>
        </p:nvSpPr>
        <p:spPr>
          <a:xfrm>
            <a:off x="5853986" y="4546980"/>
            <a:ext cx="109563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국내설립법인 또는 해외현지법인</a:t>
            </a:r>
          </a:p>
        </p:txBody>
      </p:sp>
      <p:sp>
        <p:nvSpPr>
          <p:cNvPr id="274" name="직사각형 273"/>
          <p:cNvSpPr/>
          <p:nvPr/>
        </p:nvSpPr>
        <p:spPr>
          <a:xfrm>
            <a:off x="6949620" y="4839281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6949620" y="4546980"/>
            <a:ext cx="109702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IT/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반도체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8049617" y="4839281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8049617" y="4546980"/>
            <a:ext cx="60967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648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29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15" name="직사각형 114"/>
          <p:cNvSpPr/>
          <p:nvPr/>
        </p:nvSpPr>
        <p:spPr>
          <a:xfrm>
            <a:off x="3176041" y="210618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4120923" y="2117000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7" name="그룹 116"/>
          <p:cNvGrpSpPr/>
          <p:nvPr/>
        </p:nvGrpSpPr>
        <p:grpSpPr>
          <a:xfrm>
            <a:off x="6224791" y="2126239"/>
            <a:ext cx="107084" cy="155992"/>
            <a:chOff x="4484914" y="1114697"/>
            <a:chExt cx="144000" cy="209769"/>
          </a:xfrm>
        </p:grpSpPr>
        <p:sp>
          <p:nvSpPr>
            <p:cNvPr id="118" name="직사각형 11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120923" y="332240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3331648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5350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6431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73558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60855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619366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628605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35587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366685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375924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그룹 213"/>
          <p:cNvGrpSpPr/>
          <p:nvPr/>
        </p:nvGrpSpPr>
        <p:grpSpPr>
          <a:xfrm>
            <a:off x="6221830" y="2863852"/>
            <a:ext cx="107084" cy="155992"/>
            <a:chOff x="4484914" y="1114697"/>
            <a:chExt cx="144000" cy="209769"/>
          </a:xfrm>
        </p:grpSpPr>
        <p:sp>
          <p:nvSpPr>
            <p:cNvPr id="215" name="직사각형 214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16" name="타원 215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0" name="직사각형 229"/>
          <p:cNvSpPr/>
          <p:nvPr/>
        </p:nvSpPr>
        <p:spPr>
          <a:xfrm>
            <a:off x="4117233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231" name="그룹 230"/>
          <p:cNvGrpSpPr/>
          <p:nvPr/>
        </p:nvGrpSpPr>
        <p:grpSpPr>
          <a:xfrm>
            <a:off x="6221830" y="3094896"/>
            <a:ext cx="107084" cy="155992"/>
            <a:chOff x="4484914" y="1114697"/>
            <a:chExt cx="144000" cy="209769"/>
          </a:xfrm>
        </p:grpSpPr>
        <p:sp>
          <p:nvSpPr>
            <p:cNvPr id="232" name="직사각형 23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3" name="타원 232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35" name="직사각형 234"/>
          <p:cNvSpPr/>
          <p:nvPr/>
        </p:nvSpPr>
        <p:spPr>
          <a:xfrm>
            <a:off x="5111725" y="3085657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236" name="그룹 235"/>
          <p:cNvGrpSpPr/>
          <p:nvPr/>
        </p:nvGrpSpPr>
        <p:grpSpPr>
          <a:xfrm>
            <a:off x="4709268" y="3085657"/>
            <a:ext cx="180000" cy="166520"/>
            <a:chOff x="2253583" y="2093531"/>
            <a:chExt cx="180000" cy="166520"/>
          </a:xfrm>
        </p:grpSpPr>
        <p:sp>
          <p:nvSpPr>
            <p:cNvPr id="237" name="직사각형 236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38" name="이등변 삼각형 23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9" name="이등변 삼각형 23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0" name="직사각형 23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241" name="그룹 240"/>
          <p:cNvGrpSpPr/>
          <p:nvPr/>
        </p:nvGrpSpPr>
        <p:grpSpPr>
          <a:xfrm>
            <a:off x="5691948" y="3085657"/>
            <a:ext cx="180000" cy="166520"/>
            <a:chOff x="2253583" y="2093531"/>
            <a:chExt cx="180000" cy="166520"/>
          </a:xfrm>
        </p:grpSpPr>
        <p:sp>
          <p:nvSpPr>
            <p:cNvPr id="253" name="직사각형 25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8" name="이등변 삼각형 277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9" name="이등변 삼각형 278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0" name="직사각형 279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81" name="직사각형 280"/>
          <p:cNvSpPr/>
          <p:nvPr/>
        </p:nvSpPr>
        <p:spPr>
          <a:xfrm>
            <a:off x="4877806" y="3085562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7435350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324719" y="4259416"/>
            <a:ext cx="732504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IRR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060715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045953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투자원금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6949445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8041533" y="4259416"/>
            <a:ext cx="6112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142461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회수총액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435551" y="4259416"/>
            <a:ext cx="88742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53205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투자금액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90" y="4259416"/>
            <a:ext cx="10474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487681" y="4839281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487681" y="4546980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487681" y="5421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우선주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487681" y="5128992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CB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487681" y="5709293"/>
            <a:ext cx="104088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보통주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1528567" y="4839281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1528567" y="4546980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1528567" y="5421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1528567" y="5128992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1528567" y="5709293"/>
            <a:ext cx="90349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2433805" y="4839281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2433805" y="4546980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5" name="직사각형 184"/>
          <p:cNvSpPr/>
          <p:nvPr/>
        </p:nvSpPr>
        <p:spPr>
          <a:xfrm>
            <a:off x="2433805" y="5421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6" name="직사각형 185"/>
          <p:cNvSpPr/>
          <p:nvPr/>
        </p:nvSpPr>
        <p:spPr>
          <a:xfrm>
            <a:off x="2433805" y="5128992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7" name="직사각형 186"/>
          <p:cNvSpPr/>
          <p:nvPr/>
        </p:nvSpPr>
        <p:spPr>
          <a:xfrm>
            <a:off x="2433805" y="5709293"/>
            <a:ext cx="887422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3321227" y="4839281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75.0%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9" name="직사각형 188"/>
          <p:cNvSpPr/>
          <p:nvPr/>
        </p:nvSpPr>
        <p:spPr>
          <a:xfrm>
            <a:off x="3321227" y="4546980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321227" y="5421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3321227" y="5128992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80.0%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3321227" y="5709293"/>
            <a:ext cx="73599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103.2%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4056215" y="4839281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2015-11-20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056215" y="4546980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2015-07-03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056215" y="5421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2015-09-03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4056215" y="5128992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2014-06-13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4056215" y="5709293"/>
            <a:ext cx="1087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2014-08-11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5154920" y="4839281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4,800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5154920" y="4546980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1,170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5154920" y="5421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2,730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154920" y="5128992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5154920" y="5709293"/>
            <a:ext cx="88754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5,010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6039482" y="4839281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6039482" y="4546980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6039482" y="5421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2,400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6039482" y="5128992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2,000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039482" y="5709293"/>
            <a:ext cx="90647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2,100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6945953" y="4839281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68" name="직사각형 267"/>
          <p:cNvSpPr/>
          <p:nvPr/>
        </p:nvSpPr>
        <p:spPr>
          <a:xfrm>
            <a:off x="6945953" y="4546980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6945953" y="5421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1" name="직사각형 270"/>
          <p:cNvSpPr/>
          <p:nvPr/>
        </p:nvSpPr>
        <p:spPr>
          <a:xfrm>
            <a:off x="6945953" y="5128992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3" name="직사각형 272"/>
          <p:cNvSpPr/>
          <p:nvPr/>
        </p:nvSpPr>
        <p:spPr>
          <a:xfrm>
            <a:off x="6945953" y="5709293"/>
            <a:ext cx="10920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코스닥</a:t>
            </a:r>
          </a:p>
        </p:txBody>
      </p:sp>
      <p:sp>
        <p:nvSpPr>
          <p:cNvPr id="275" name="직사각형 274"/>
          <p:cNvSpPr/>
          <p:nvPr/>
        </p:nvSpPr>
        <p:spPr>
          <a:xfrm>
            <a:off x="8041533" y="4839281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8041533" y="4546980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8041533" y="5421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8041533" y="5128992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8041533" y="5709293"/>
            <a:ext cx="61827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4120923" y="284257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121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161596"/>
              </p:ext>
            </p:extLst>
          </p:nvPr>
        </p:nvGraphicFramePr>
        <p:xfrm>
          <a:off x="432000" y="451309"/>
          <a:ext cx="8280000" cy="6160740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420082436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102679">
                <a:tc rowSpan="7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기본정보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’\C11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9762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주주구성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주주명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’\(C26:C29)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3880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지분율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’\(D26:D29)</a:t>
                      </a:r>
                      <a:endParaRPr lang="en-US" altLang="ko-KR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85292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업력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’\H11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46746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업무 시작일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’\I11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2482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운용펀드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최초결성일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’\J11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3843"/>
                  </a:ext>
                </a:extLst>
              </a:tr>
              <a:tr h="163639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펀드운용 담당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sz="1000" b="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‘2.1.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개요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’\O11</a:t>
                      </a:r>
                      <a:endParaRPr lang="en-US" sz="1000" b="1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510081"/>
                  </a:ext>
                </a:extLst>
              </a:tr>
              <a:tr h="109093">
                <a:tc rowSpan="6"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dirty="0" err="1" smtClean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결산일자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’\(C11:C999)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479312"/>
                  </a:ext>
                </a:extLst>
              </a:tr>
              <a:tr h="109093">
                <a:tc v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유동비율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550288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부채비율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1084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자본충실률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77856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영업수지율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2946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자기자본순이익률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‘2.2.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재무현황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371893"/>
                  </a:ext>
                </a:extLst>
              </a:tr>
              <a:tr h="150046">
                <a:tc rowSpan="16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펀드명칭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784891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법적유형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31040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93694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결성목적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주요투자대상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940134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투자기업의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685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펀드의 주된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4156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펀드규모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395092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납입총액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123832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결성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12712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해산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예정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일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02367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존속기간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2834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펀드수익률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5739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Multiple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84719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 및 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투자건수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34924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46003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49775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- 1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2475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30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2010-11-28</a:t>
            </a: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2010-12-04</a:t>
            </a: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6" name="직사각형 245"/>
          <p:cNvSpPr/>
          <p:nvPr/>
        </p:nvSpPr>
        <p:spPr>
          <a:xfrm>
            <a:off x="1439352" y="1763782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고◯◯</a:t>
            </a:r>
          </a:p>
        </p:txBody>
      </p:sp>
      <p:sp>
        <p:nvSpPr>
          <p:cNvPr id="247" name="직사각형 246"/>
          <p:cNvSpPr/>
          <p:nvPr/>
        </p:nvSpPr>
        <p:spPr>
          <a:xfrm>
            <a:off x="2516529" y="1763782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38%</a:t>
            </a:r>
          </a:p>
        </p:txBody>
      </p:sp>
      <p:sp>
        <p:nvSpPr>
          <p:cNvPr id="248" name="직사각형 247"/>
          <p:cNvSpPr/>
          <p:nvPr/>
        </p:nvSpPr>
        <p:spPr>
          <a:xfrm>
            <a:off x="1439352" y="1933859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오◯◯</a:t>
            </a:r>
          </a:p>
        </p:txBody>
      </p:sp>
      <p:sp>
        <p:nvSpPr>
          <p:cNvPr id="249" name="직사각형 248"/>
          <p:cNvSpPr/>
          <p:nvPr/>
        </p:nvSpPr>
        <p:spPr>
          <a:xfrm>
            <a:off x="2516529" y="1933859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20%</a:t>
            </a:r>
          </a:p>
        </p:txBody>
      </p:sp>
      <p:sp>
        <p:nvSpPr>
          <p:cNvPr id="250" name="직사각형 249"/>
          <p:cNvSpPr/>
          <p:nvPr/>
        </p:nvSpPr>
        <p:spPr>
          <a:xfrm>
            <a:off x="1439352" y="2106481"/>
            <a:ext cx="10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o-KR" alt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㈜</a:t>
            </a:r>
            <a:r>
              <a:rPr lang="ko-KR" altLang="en-US" sz="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공공공</a:t>
            </a:r>
            <a:endParaRPr lang="ko-KR" altLang="en-US" sz="800" dirty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2516529" y="2106481"/>
            <a:ext cx="396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42%</a:t>
            </a: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2011-01-05</a:t>
            </a: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7681" y="4545103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988" y="4545103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1496" y="4545103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4698" y="4545103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1285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25505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8" name="직사각형 297"/>
          <p:cNvSpPr/>
          <p:nvPr/>
        </p:nvSpPr>
        <p:spPr>
          <a:xfrm>
            <a:off x="487681" y="570589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9" name="직사각형 298"/>
          <p:cNvSpPr/>
          <p:nvPr/>
        </p:nvSpPr>
        <p:spPr>
          <a:xfrm>
            <a:off x="2654988" y="570589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0" name="직사각형 299"/>
          <p:cNvSpPr/>
          <p:nvPr/>
        </p:nvSpPr>
        <p:spPr>
          <a:xfrm>
            <a:off x="1751496" y="570589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1" name="직사각형 300"/>
          <p:cNvSpPr/>
          <p:nvPr/>
        </p:nvSpPr>
        <p:spPr>
          <a:xfrm>
            <a:off x="3924698" y="570589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2" name="직사각형 301"/>
          <p:cNvSpPr/>
          <p:nvPr/>
        </p:nvSpPr>
        <p:spPr>
          <a:xfrm>
            <a:off x="4511285" y="570589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3" name="직사각형 302"/>
          <p:cNvSpPr/>
          <p:nvPr/>
        </p:nvSpPr>
        <p:spPr>
          <a:xfrm>
            <a:off x="6267689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4" name="직사각형 303"/>
          <p:cNvSpPr/>
          <p:nvPr/>
        </p:nvSpPr>
        <p:spPr>
          <a:xfrm>
            <a:off x="7941581" y="570589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5" name="직사각형 304"/>
          <p:cNvSpPr/>
          <p:nvPr/>
        </p:nvSpPr>
        <p:spPr>
          <a:xfrm>
            <a:off x="5425505" y="570589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6" name="직사각형 305"/>
          <p:cNvSpPr/>
          <p:nvPr/>
        </p:nvSpPr>
        <p:spPr>
          <a:xfrm>
            <a:off x="7102889" y="570589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7" name="직사각형 306"/>
          <p:cNvSpPr/>
          <p:nvPr/>
        </p:nvSpPr>
        <p:spPr>
          <a:xfrm>
            <a:off x="487681" y="599101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8" name="직사각형 307"/>
          <p:cNvSpPr/>
          <p:nvPr/>
        </p:nvSpPr>
        <p:spPr>
          <a:xfrm>
            <a:off x="2654988" y="599101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09" name="직사각형 308"/>
          <p:cNvSpPr/>
          <p:nvPr/>
        </p:nvSpPr>
        <p:spPr>
          <a:xfrm>
            <a:off x="1751496" y="599101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0" name="직사각형 309"/>
          <p:cNvSpPr/>
          <p:nvPr/>
        </p:nvSpPr>
        <p:spPr>
          <a:xfrm>
            <a:off x="3924698" y="599101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1" name="직사각형 310"/>
          <p:cNvSpPr/>
          <p:nvPr/>
        </p:nvSpPr>
        <p:spPr>
          <a:xfrm>
            <a:off x="4511285" y="599101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2" name="직사각형 311"/>
          <p:cNvSpPr/>
          <p:nvPr/>
        </p:nvSpPr>
        <p:spPr>
          <a:xfrm>
            <a:off x="6267689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3" name="직사각형 312"/>
          <p:cNvSpPr/>
          <p:nvPr/>
        </p:nvSpPr>
        <p:spPr>
          <a:xfrm>
            <a:off x="7941581" y="599101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4" name="직사각형 313"/>
          <p:cNvSpPr/>
          <p:nvPr/>
        </p:nvSpPr>
        <p:spPr>
          <a:xfrm>
            <a:off x="5425505" y="599101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5" name="직사각형 314"/>
          <p:cNvSpPr/>
          <p:nvPr/>
        </p:nvSpPr>
        <p:spPr>
          <a:xfrm>
            <a:off x="7102889" y="599101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7681" y="4836126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988" y="4836126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1496" y="4836126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4698" y="4836126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1285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25505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7681" y="51271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988" y="51271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1496" y="51271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4698" y="51271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1285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25505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7681" y="5417185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988" y="5417185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1496" y="5417185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4698" y="5417185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1285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25505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6520351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31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8" y="4259416"/>
            <a:ext cx="84880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44121" y="4258260"/>
            <a:ext cx="7151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9" name="직사각형 288"/>
          <p:cNvSpPr/>
          <p:nvPr/>
        </p:nvSpPr>
        <p:spPr>
          <a:xfrm>
            <a:off x="486988" y="4545103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2654377" y="4545103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1759254" y="4545103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292" name="직사각형 291"/>
          <p:cNvSpPr/>
          <p:nvPr/>
        </p:nvSpPr>
        <p:spPr>
          <a:xfrm>
            <a:off x="3928326" y="4545103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1.3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4519043" y="4545103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267689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7941581" y="4545103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5433263" y="4545103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7102889" y="4545103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486988" y="4836126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2654377" y="4836126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8" name="직사각형 317"/>
          <p:cNvSpPr/>
          <p:nvPr/>
        </p:nvSpPr>
        <p:spPr>
          <a:xfrm>
            <a:off x="1759254" y="4836126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19" name="직사각형 318"/>
          <p:cNvSpPr/>
          <p:nvPr/>
        </p:nvSpPr>
        <p:spPr>
          <a:xfrm>
            <a:off x="3928326" y="4836126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4519043" y="4836126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6267689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7941581" y="4836126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5433263" y="4836126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102889" y="4836126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486988" y="5127149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6" name="직사각형 325"/>
          <p:cNvSpPr/>
          <p:nvPr/>
        </p:nvSpPr>
        <p:spPr>
          <a:xfrm>
            <a:off x="2654377" y="5127149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7" name="직사각형 326"/>
          <p:cNvSpPr/>
          <p:nvPr/>
        </p:nvSpPr>
        <p:spPr>
          <a:xfrm>
            <a:off x="1759254" y="5127149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28" name="직사각형 327"/>
          <p:cNvSpPr/>
          <p:nvPr/>
        </p:nvSpPr>
        <p:spPr>
          <a:xfrm>
            <a:off x="3928326" y="5127149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1.8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9" name="직사각형 328"/>
          <p:cNvSpPr/>
          <p:nvPr/>
        </p:nvSpPr>
        <p:spPr>
          <a:xfrm>
            <a:off x="4519043" y="51271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0" name="직사각형 329"/>
          <p:cNvSpPr/>
          <p:nvPr/>
        </p:nvSpPr>
        <p:spPr>
          <a:xfrm>
            <a:off x="6267689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1" name="직사각형 330"/>
          <p:cNvSpPr/>
          <p:nvPr/>
        </p:nvSpPr>
        <p:spPr>
          <a:xfrm>
            <a:off x="7941581" y="51271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2" name="직사각형 331"/>
          <p:cNvSpPr/>
          <p:nvPr/>
        </p:nvSpPr>
        <p:spPr>
          <a:xfrm>
            <a:off x="5433263" y="51271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3" name="직사각형 332"/>
          <p:cNvSpPr/>
          <p:nvPr/>
        </p:nvSpPr>
        <p:spPr>
          <a:xfrm>
            <a:off x="7102889" y="51271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4" name="직사각형 333"/>
          <p:cNvSpPr/>
          <p:nvPr/>
        </p:nvSpPr>
        <p:spPr>
          <a:xfrm>
            <a:off x="486988" y="5417185"/>
            <a:ext cx="1270094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5" name="직사각형 334"/>
          <p:cNvSpPr/>
          <p:nvPr/>
        </p:nvSpPr>
        <p:spPr>
          <a:xfrm>
            <a:off x="2654377" y="5417185"/>
            <a:ext cx="127395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6" name="직사각형 335"/>
          <p:cNvSpPr/>
          <p:nvPr/>
        </p:nvSpPr>
        <p:spPr>
          <a:xfrm>
            <a:off x="1759254" y="5417185"/>
            <a:ext cx="893195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김◯◯</a:t>
            </a:r>
          </a:p>
        </p:txBody>
      </p:sp>
      <p:sp>
        <p:nvSpPr>
          <p:cNvPr id="337" name="직사각형 336"/>
          <p:cNvSpPr/>
          <p:nvPr/>
        </p:nvSpPr>
        <p:spPr>
          <a:xfrm>
            <a:off x="3928326" y="5417185"/>
            <a:ext cx="590717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8" name="직사각형 337"/>
          <p:cNvSpPr/>
          <p:nvPr/>
        </p:nvSpPr>
        <p:spPr>
          <a:xfrm>
            <a:off x="4519043" y="5417185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의사결정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9" name="직사각형 338"/>
          <p:cNvSpPr/>
          <p:nvPr/>
        </p:nvSpPr>
        <p:spPr>
          <a:xfrm>
            <a:off x="6267689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0" name="직사각형 339"/>
          <p:cNvSpPr/>
          <p:nvPr/>
        </p:nvSpPr>
        <p:spPr>
          <a:xfrm>
            <a:off x="7941581" y="5417185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1" name="직사각형 340"/>
          <p:cNvSpPr/>
          <p:nvPr/>
        </p:nvSpPr>
        <p:spPr>
          <a:xfrm>
            <a:off x="5433263" y="5417185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2" name="직사각형 341"/>
          <p:cNvSpPr/>
          <p:nvPr/>
        </p:nvSpPr>
        <p:spPr>
          <a:xfrm>
            <a:off x="7102889" y="5417185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</p:spTree>
    <p:extLst>
      <p:ext uri="{BB962C8B-B14F-4D97-AF65-F5344CB8AC3E}">
        <p14:creationId xmlns:p14="http://schemas.microsoft.com/office/powerpoint/2010/main" val="3457633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36042" y="228743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32</a:t>
            </a:fld>
            <a:endParaRPr lang="ko-KR" altLang="en-US"/>
          </a:p>
        </p:txBody>
      </p:sp>
      <p:sp>
        <p:nvSpPr>
          <p:cNvPr id="196" name="직사각형 195"/>
          <p:cNvSpPr/>
          <p:nvPr/>
        </p:nvSpPr>
        <p:spPr>
          <a:xfrm>
            <a:off x="6636042" y="2500949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9" name="직사각형 148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0" name="직사각형 149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1" name="직사각형 150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3" name="직사각형 342"/>
          <p:cNvSpPr/>
          <p:nvPr/>
        </p:nvSpPr>
        <p:spPr>
          <a:xfrm>
            <a:off x="487681" y="6282336"/>
            <a:ext cx="1263816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4" name="직사각형 343"/>
          <p:cNvSpPr/>
          <p:nvPr/>
        </p:nvSpPr>
        <p:spPr>
          <a:xfrm>
            <a:off x="2654988" y="6282336"/>
            <a:ext cx="1269709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5" name="직사각형 344"/>
          <p:cNvSpPr/>
          <p:nvPr/>
        </p:nvSpPr>
        <p:spPr>
          <a:xfrm>
            <a:off x="1751496" y="6282336"/>
            <a:ext cx="90646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6" name="직사각형 345"/>
          <p:cNvSpPr/>
          <p:nvPr/>
        </p:nvSpPr>
        <p:spPr>
          <a:xfrm>
            <a:off x="3924698" y="6282336"/>
            <a:ext cx="586588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7" name="직사각형 346"/>
          <p:cNvSpPr/>
          <p:nvPr/>
        </p:nvSpPr>
        <p:spPr>
          <a:xfrm>
            <a:off x="4511285" y="6282336"/>
            <a:ext cx="91422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8" name="직사각형 347"/>
          <p:cNvSpPr/>
          <p:nvPr/>
        </p:nvSpPr>
        <p:spPr>
          <a:xfrm>
            <a:off x="6267689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49" name="직사각형 348"/>
          <p:cNvSpPr/>
          <p:nvPr/>
        </p:nvSpPr>
        <p:spPr>
          <a:xfrm>
            <a:off x="7941581" y="6282336"/>
            <a:ext cx="717711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0" name="직사각형 349"/>
          <p:cNvSpPr/>
          <p:nvPr/>
        </p:nvSpPr>
        <p:spPr>
          <a:xfrm>
            <a:off x="5425505" y="6282336"/>
            <a:ext cx="835200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1" name="직사각형 350"/>
          <p:cNvSpPr/>
          <p:nvPr/>
        </p:nvSpPr>
        <p:spPr>
          <a:xfrm>
            <a:off x="7102889" y="6282336"/>
            <a:ext cx="836153" cy="482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10" name="직사각형 209"/>
          <p:cNvSpPr/>
          <p:nvPr/>
        </p:nvSpPr>
        <p:spPr>
          <a:xfrm>
            <a:off x="487681" y="5120574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2654988" y="5120574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3" name="직사각형 212"/>
          <p:cNvSpPr/>
          <p:nvPr/>
        </p:nvSpPr>
        <p:spPr>
          <a:xfrm>
            <a:off x="1751496" y="5120574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박◯◯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4" name="직사각형 213"/>
          <p:cNvSpPr/>
          <p:nvPr/>
        </p:nvSpPr>
        <p:spPr>
          <a:xfrm>
            <a:off x="3924698" y="5120574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0.4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5" name="직사각형 214"/>
          <p:cNvSpPr/>
          <p:nvPr/>
        </p:nvSpPr>
        <p:spPr>
          <a:xfrm>
            <a:off x="4511285" y="5120574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6" name="직사각형 215"/>
          <p:cNvSpPr/>
          <p:nvPr/>
        </p:nvSpPr>
        <p:spPr>
          <a:xfrm>
            <a:off x="6267689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7" name="직사각형 216"/>
          <p:cNvSpPr/>
          <p:nvPr/>
        </p:nvSpPr>
        <p:spPr>
          <a:xfrm>
            <a:off x="7941581" y="5120574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8" name="직사각형 217"/>
          <p:cNvSpPr/>
          <p:nvPr/>
        </p:nvSpPr>
        <p:spPr>
          <a:xfrm>
            <a:off x="5425505" y="5120574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9" name="직사각형 218"/>
          <p:cNvSpPr/>
          <p:nvPr/>
        </p:nvSpPr>
        <p:spPr>
          <a:xfrm>
            <a:off x="7102889" y="5120574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0" name="직사각형 219"/>
          <p:cNvSpPr/>
          <p:nvPr/>
        </p:nvSpPr>
        <p:spPr>
          <a:xfrm>
            <a:off x="487681" y="5414449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2" name="직사각형 221"/>
          <p:cNvSpPr/>
          <p:nvPr/>
        </p:nvSpPr>
        <p:spPr>
          <a:xfrm>
            <a:off x="2654988" y="5414449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1751496" y="5414449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3924698" y="5414449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1.9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4511285" y="5414449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267689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7941581" y="5414449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고유계정</a:t>
            </a:r>
          </a:p>
        </p:txBody>
      </p:sp>
      <p:sp>
        <p:nvSpPr>
          <p:cNvPr id="228" name="직사각형 227"/>
          <p:cNvSpPr/>
          <p:nvPr/>
        </p:nvSpPr>
        <p:spPr>
          <a:xfrm>
            <a:off x="5425505" y="5414449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7102889" y="5414449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NO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487681" y="570541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2654988" y="570541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1751496" y="570541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3924698" y="570541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0.7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4511285" y="570541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6267689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7941581" y="570541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8" name="직사각형 237"/>
          <p:cNvSpPr/>
          <p:nvPr/>
        </p:nvSpPr>
        <p:spPr>
          <a:xfrm>
            <a:off x="5425505" y="570541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9" name="직사각형 238"/>
          <p:cNvSpPr/>
          <p:nvPr/>
        </p:nvSpPr>
        <p:spPr>
          <a:xfrm>
            <a:off x="7102889" y="570541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0" name="직사각형 239"/>
          <p:cNvSpPr/>
          <p:nvPr/>
        </p:nvSpPr>
        <p:spPr>
          <a:xfrm>
            <a:off x="487681" y="5995601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1" name="직사각형 240"/>
          <p:cNvSpPr/>
          <p:nvPr/>
        </p:nvSpPr>
        <p:spPr>
          <a:xfrm>
            <a:off x="2654988" y="5995601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1751496" y="5995601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3924698" y="5995601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2.0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3" name="직사각형 262"/>
          <p:cNvSpPr/>
          <p:nvPr/>
        </p:nvSpPr>
        <p:spPr>
          <a:xfrm>
            <a:off x="4511285" y="5995601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5" name="직사각형 264"/>
          <p:cNvSpPr/>
          <p:nvPr/>
        </p:nvSpPr>
        <p:spPr>
          <a:xfrm>
            <a:off x="6267689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7" name="직사각형 266"/>
          <p:cNvSpPr/>
          <p:nvPr/>
        </p:nvSpPr>
        <p:spPr>
          <a:xfrm>
            <a:off x="7941581" y="5995601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8" name="직사각형 267"/>
          <p:cNvSpPr/>
          <p:nvPr/>
        </p:nvSpPr>
        <p:spPr>
          <a:xfrm>
            <a:off x="5425505" y="5995601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9" name="직사각형 268"/>
          <p:cNvSpPr/>
          <p:nvPr/>
        </p:nvSpPr>
        <p:spPr>
          <a:xfrm>
            <a:off x="7102889" y="5995601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1" name="직사각형 270"/>
          <p:cNvSpPr/>
          <p:nvPr/>
        </p:nvSpPr>
        <p:spPr>
          <a:xfrm>
            <a:off x="487681" y="4542268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>
            <a:off x="2654988" y="4542268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1751496" y="4542268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3924698" y="4542268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0.6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4511285" y="4542268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267689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7941581" y="4542268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5425505" y="4542268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7102889" y="4542268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487681" y="4827392"/>
            <a:ext cx="1263816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4" name="직사각형 283"/>
          <p:cNvSpPr/>
          <p:nvPr/>
        </p:nvSpPr>
        <p:spPr>
          <a:xfrm>
            <a:off x="2654988" y="4827392"/>
            <a:ext cx="1269709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카인베스트먼트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5" name="직사각형 284"/>
          <p:cNvSpPr/>
          <p:nvPr/>
        </p:nvSpPr>
        <p:spPr>
          <a:xfrm>
            <a:off x="1751496" y="4827392"/>
            <a:ext cx="90646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이◯◯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6" name="직사각형 285"/>
          <p:cNvSpPr/>
          <p:nvPr/>
        </p:nvSpPr>
        <p:spPr>
          <a:xfrm>
            <a:off x="3924698" y="4827392"/>
            <a:ext cx="586588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2.1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4511285" y="4827392"/>
            <a:ext cx="91422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투자실무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267689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2" name="직사각형 371"/>
          <p:cNvSpPr/>
          <p:nvPr/>
        </p:nvSpPr>
        <p:spPr>
          <a:xfrm>
            <a:off x="7941581" y="4827392"/>
            <a:ext cx="717711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펀드계정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3" name="직사각형 372"/>
          <p:cNvSpPr/>
          <p:nvPr/>
        </p:nvSpPr>
        <p:spPr>
          <a:xfrm>
            <a:off x="5425505" y="4827392"/>
            <a:ext cx="835200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74" name="직사각형 373"/>
          <p:cNvSpPr/>
          <p:nvPr/>
        </p:nvSpPr>
        <p:spPr>
          <a:xfrm>
            <a:off x="7102889" y="4827392"/>
            <a:ext cx="836153" cy="288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YES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82168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33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7749825" y="2584307"/>
            <a:ext cx="14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7" name="직사각형 276"/>
          <p:cNvSpPr/>
          <p:nvPr/>
        </p:nvSpPr>
        <p:spPr>
          <a:xfrm>
            <a:off x="6841507" y="20650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8" name="직사각형 277"/>
          <p:cNvSpPr/>
          <p:nvPr/>
        </p:nvSpPr>
        <p:spPr>
          <a:xfrm>
            <a:off x="6841507" y="225985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유동비율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9" name="직사각형 278"/>
          <p:cNvSpPr/>
          <p:nvPr/>
        </p:nvSpPr>
        <p:spPr>
          <a:xfrm>
            <a:off x="6841507" y="245467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부채비율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0" name="직사각형 279"/>
          <p:cNvSpPr/>
          <p:nvPr/>
        </p:nvSpPr>
        <p:spPr>
          <a:xfrm>
            <a:off x="6841507" y="264948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1" name="직사각형 280"/>
          <p:cNvSpPr/>
          <p:nvPr/>
        </p:nvSpPr>
        <p:spPr>
          <a:xfrm>
            <a:off x="6841507" y="284429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3" name="직사각형 282"/>
          <p:cNvSpPr/>
          <p:nvPr/>
        </p:nvSpPr>
        <p:spPr>
          <a:xfrm>
            <a:off x="6841507" y="303910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자기자본순이익률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7" name="직사각형 286"/>
          <p:cNvSpPr/>
          <p:nvPr/>
        </p:nvSpPr>
        <p:spPr>
          <a:xfrm>
            <a:off x="6636042" y="325922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88" name="직사각형 287"/>
          <p:cNvSpPr/>
          <p:nvPr/>
        </p:nvSpPr>
        <p:spPr>
          <a:xfrm>
            <a:off x="6636042" y="3475301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1758564" y="4259416"/>
            <a:ext cx="108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결산일자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6" name="직사각형 175"/>
          <p:cNvSpPr/>
          <p:nvPr/>
        </p:nvSpPr>
        <p:spPr>
          <a:xfrm>
            <a:off x="283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유동비율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36737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부채비율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45089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자본충실률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53441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영업수지율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175321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자기자본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순이익률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7216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34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199825" y="2134307"/>
            <a:ext cx="504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0" name="직사각형 289"/>
          <p:cNvSpPr/>
          <p:nvPr/>
        </p:nvSpPr>
        <p:spPr>
          <a:xfrm>
            <a:off x="6636042" y="18552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1" name="직사각형 290"/>
          <p:cNvSpPr/>
          <p:nvPr/>
        </p:nvSpPr>
        <p:spPr>
          <a:xfrm>
            <a:off x="6636042" y="207136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3" name="직사각형 292"/>
          <p:cNvSpPr/>
          <p:nvPr/>
        </p:nvSpPr>
        <p:spPr>
          <a:xfrm>
            <a:off x="6841507" y="227014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4" name="직사각형 293"/>
          <p:cNvSpPr/>
          <p:nvPr/>
        </p:nvSpPr>
        <p:spPr>
          <a:xfrm>
            <a:off x="6841507" y="246495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5" name="직사각형 294"/>
          <p:cNvSpPr/>
          <p:nvPr/>
        </p:nvSpPr>
        <p:spPr>
          <a:xfrm>
            <a:off x="6841507" y="265976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6" name="직사각형 295"/>
          <p:cNvSpPr/>
          <p:nvPr/>
        </p:nvSpPr>
        <p:spPr>
          <a:xfrm>
            <a:off x="6841507" y="285457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97" name="직사각형 296"/>
          <p:cNvSpPr/>
          <p:nvPr/>
        </p:nvSpPr>
        <p:spPr>
          <a:xfrm>
            <a:off x="6841507" y="304939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투자기업의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6" name="직사각형 315"/>
          <p:cNvSpPr/>
          <p:nvPr/>
        </p:nvSpPr>
        <p:spPr>
          <a:xfrm>
            <a:off x="6841507" y="324420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펀드의 주된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7" name="직사각형 316"/>
          <p:cNvSpPr/>
          <p:nvPr/>
        </p:nvSpPr>
        <p:spPr>
          <a:xfrm>
            <a:off x="6841507" y="344330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약정총액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19" name="직사각형 318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0" name="직사각형 319"/>
          <p:cNvSpPr/>
          <p:nvPr/>
        </p:nvSpPr>
        <p:spPr>
          <a:xfrm>
            <a:off x="17585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1" name="직사각형 320"/>
          <p:cNvSpPr/>
          <p:nvPr/>
        </p:nvSpPr>
        <p:spPr>
          <a:xfrm>
            <a:off x="4852500" y="4259416"/>
            <a:ext cx="1002333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2" name="직사각형 321"/>
          <p:cNvSpPr/>
          <p:nvPr/>
        </p:nvSpPr>
        <p:spPr>
          <a:xfrm>
            <a:off x="585567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결성목적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주요투자대상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3" name="직사각형 322"/>
          <p:cNvSpPr/>
          <p:nvPr/>
        </p:nvSpPr>
        <p:spPr>
          <a:xfrm>
            <a:off x="6691694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투자기업의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4" name="직사각형 323"/>
          <p:cNvSpPr/>
          <p:nvPr/>
        </p:nvSpPr>
        <p:spPr>
          <a:xfrm>
            <a:off x="7780289" y="4259416"/>
            <a:ext cx="87253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펀드의 주된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25" name="직사각형 324"/>
          <p:cNvSpPr/>
          <p:nvPr/>
        </p:nvSpPr>
        <p:spPr>
          <a:xfrm>
            <a:off x="3450564" y="4259416"/>
            <a:ext cx="1401095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 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법적유형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1399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&gt;GP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35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343825" y="2067221"/>
            <a:ext cx="216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4" name="직사각형 153"/>
          <p:cNvSpPr/>
          <p:nvPr/>
        </p:nvSpPr>
        <p:spPr>
          <a:xfrm>
            <a:off x="6636042" y="1778372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6636042" y="199444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6636042" y="221052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7" name="직사각형 176"/>
          <p:cNvSpPr/>
          <p:nvPr/>
        </p:nvSpPr>
        <p:spPr>
          <a:xfrm>
            <a:off x="6841507" y="2406874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6841507" y="260168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9" name="직사각형 178"/>
          <p:cNvSpPr/>
          <p:nvPr/>
        </p:nvSpPr>
        <p:spPr>
          <a:xfrm>
            <a:off x="6841507" y="2796498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2" name="직사각형 181"/>
          <p:cNvSpPr/>
          <p:nvPr/>
        </p:nvSpPr>
        <p:spPr>
          <a:xfrm>
            <a:off x="6841507" y="2998775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3" name="직사각형 182"/>
          <p:cNvSpPr/>
          <p:nvPr/>
        </p:nvSpPr>
        <p:spPr>
          <a:xfrm>
            <a:off x="6841507" y="3193587"/>
            <a:ext cx="1476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주요산업분야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4" name="직사각형 183"/>
          <p:cNvSpPr/>
          <p:nvPr/>
        </p:nvSpPr>
        <p:spPr>
          <a:xfrm>
            <a:off x="6841507" y="339694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4" name="직사각형 193"/>
          <p:cNvSpPr/>
          <p:nvPr/>
        </p:nvSpPr>
        <p:spPr>
          <a:xfrm>
            <a:off x="487681" y="4259416"/>
            <a:ext cx="1270318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1758564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4285764" y="4259416"/>
            <a:ext cx="156906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8" name="직사각형 197"/>
          <p:cNvSpPr/>
          <p:nvPr/>
        </p:nvSpPr>
        <p:spPr>
          <a:xfrm>
            <a:off x="5857532" y="4259416"/>
            <a:ext cx="108859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6946649" y="4259416"/>
            <a:ext cx="109999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주요산업분야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2593764" y="4259416"/>
            <a:ext cx="1692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8050138" y="4259416"/>
            <a:ext cx="60269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algn="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6841507" y="35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4259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314021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4258533"/>
            <a:ext cx="8168640" cy="221600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69" name="직사각형 68"/>
          <p:cNvSpPr/>
          <p:nvPr/>
        </p:nvSpPr>
        <p:spPr>
          <a:xfrm>
            <a:off x="6634632" y="1806134"/>
            <a:ext cx="1883618" cy="192742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74" name="직선 연결선 73"/>
          <p:cNvCxnSpPr/>
          <p:nvPr/>
        </p:nvCxnSpPr>
        <p:spPr>
          <a:xfrm>
            <a:off x="3170488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36</a:t>
            </a:fld>
            <a:endParaRPr lang="ko-KR" altLang="en-US"/>
          </a:p>
        </p:txBody>
      </p:sp>
      <p:sp>
        <p:nvSpPr>
          <p:cNvPr id="206" name="직사각형 205"/>
          <p:cNvSpPr/>
          <p:nvPr/>
        </p:nvSpPr>
        <p:spPr>
          <a:xfrm>
            <a:off x="494470" y="28288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설립일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7" name="직사각형 206"/>
          <p:cNvSpPr/>
          <p:nvPr/>
        </p:nvSpPr>
        <p:spPr>
          <a:xfrm>
            <a:off x="1439352" y="283969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8" name="직사각형 207"/>
          <p:cNvSpPr/>
          <p:nvPr/>
        </p:nvSpPr>
        <p:spPr>
          <a:xfrm>
            <a:off x="494470" y="307660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시작일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439352" y="307830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494470" y="331159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최초 결성일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2" name="직사각형 241"/>
          <p:cNvSpPr/>
          <p:nvPr/>
        </p:nvSpPr>
        <p:spPr>
          <a:xfrm>
            <a:off x="1438902" y="1598068"/>
            <a:ext cx="1620000" cy="11520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3" name="직사각형 242"/>
          <p:cNvSpPr/>
          <p:nvPr/>
        </p:nvSpPr>
        <p:spPr>
          <a:xfrm>
            <a:off x="494470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4" name="직사각형 243"/>
          <p:cNvSpPr/>
          <p:nvPr/>
        </p:nvSpPr>
        <p:spPr>
          <a:xfrm>
            <a:off x="1439352" y="1594250"/>
            <a:ext cx="1080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주주명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45" name="직사각형 244"/>
          <p:cNvSpPr/>
          <p:nvPr/>
        </p:nvSpPr>
        <p:spPr>
          <a:xfrm>
            <a:off x="2516529" y="1594250"/>
            <a:ext cx="396000" cy="166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지분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 rot="5400000">
            <a:off x="2411306" y="2099056"/>
            <a:ext cx="1155600" cy="145709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2916253" y="1594110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2916253" y="2606981"/>
            <a:ext cx="145704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1439352" y="3317820"/>
            <a:ext cx="864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7" name="직사각형 256"/>
          <p:cNvSpPr/>
          <p:nvPr/>
        </p:nvSpPr>
        <p:spPr>
          <a:xfrm>
            <a:off x="494470" y="3557371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인력수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8" name="직사각형 257"/>
          <p:cNvSpPr/>
          <p:nvPr/>
        </p:nvSpPr>
        <p:spPr>
          <a:xfrm>
            <a:off x="1439352" y="3563597"/>
            <a:ext cx="54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ko-KR" sz="800" dirty="0" smtClean="0">
              <a:solidFill>
                <a:schemeClr val="tx1">
                  <a:lumMod val="50000"/>
                  <a:lumOff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59" name="직사각형 258"/>
          <p:cNvSpPr/>
          <p:nvPr/>
        </p:nvSpPr>
        <p:spPr>
          <a:xfrm>
            <a:off x="2055633" y="3563597"/>
            <a:ext cx="252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2" name="직사각형 101"/>
          <p:cNvSpPr/>
          <p:nvPr/>
        </p:nvSpPr>
        <p:spPr>
          <a:xfrm>
            <a:off x="3176041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4120923" y="1598069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6224791" y="1607308"/>
            <a:ext cx="107084" cy="155992"/>
            <a:chOff x="4484914" y="1114697"/>
            <a:chExt cx="144000" cy="209769"/>
          </a:xfrm>
        </p:grpSpPr>
        <p:sp>
          <p:nvSpPr>
            <p:cNvPr id="113" name="직사각형 11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20" name="직사각형 119"/>
          <p:cNvSpPr/>
          <p:nvPr/>
        </p:nvSpPr>
        <p:spPr>
          <a:xfrm>
            <a:off x="3176041" y="248072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피투자기업명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3176041" y="270281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기업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법인유형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3176041" y="292925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57" name="그룹 156"/>
          <p:cNvGrpSpPr/>
          <p:nvPr/>
        </p:nvGrpSpPr>
        <p:grpSpPr>
          <a:xfrm>
            <a:off x="6224791" y="2949309"/>
            <a:ext cx="107084" cy="155992"/>
            <a:chOff x="4484914" y="1114697"/>
            <a:chExt cx="144000" cy="209769"/>
          </a:xfrm>
        </p:grpSpPr>
        <p:sp>
          <p:nvSpPr>
            <p:cNvPr id="158" name="직사각형 15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0" name="직사각형 159"/>
          <p:cNvSpPr/>
          <p:nvPr/>
        </p:nvSpPr>
        <p:spPr>
          <a:xfrm>
            <a:off x="3176041" y="180370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1" name="직사각형 160"/>
          <p:cNvSpPr/>
          <p:nvPr/>
        </p:nvSpPr>
        <p:spPr>
          <a:xfrm>
            <a:off x="4120923" y="181452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2" name="그룹 161"/>
          <p:cNvGrpSpPr/>
          <p:nvPr/>
        </p:nvGrpSpPr>
        <p:grpSpPr>
          <a:xfrm>
            <a:off x="6224791" y="1823760"/>
            <a:ext cx="107084" cy="155992"/>
            <a:chOff x="4484914" y="1114697"/>
            <a:chExt cx="144000" cy="209769"/>
          </a:xfrm>
        </p:grpSpPr>
        <p:sp>
          <p:nvSpPr>
            <p:cNvPr id="163" name="직사각형 16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65" name="직사각형 164"/>
          <p:cNvSpPr/>
          <p:nvPr/>
        </p:nvSpPr>
        <p:spPr>
          <a:xfrm>
            <a:off x="3176041" y="226894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4120923" y="2271211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67" name="그룹 166"/>
          <p:cNvGrpSpPr/>
          <p:nvPr/>
        </p:nvGrpSpPr>
        <p:grpSpPr>
          <a:xfrm>
            <a:off x="6224791" y="2280450"/>
            <a:ext cx="107084" cy="155992"/>
            <a:chOff x="4484914" y="1114697"/>
            <a:chExt cx="144000" cy="209769"/>
          </a:xfrm>
        </p:grpSpPr>
        <p:sp>
          <p:nvSpPr>
            <p:cNvPr id="168" name="직사각형 167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170" name="직사각형 169"/>
          <p:cNvSpPr/>
          <p:nvPr/>
        </p:nvSpPr>
        <p:spPr>
          <a:xfrm>
            <a:off x="3176041" y="20333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4120923" y="20441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172" name="그룹 171"/>
          <p:cNvGrpSpPr/>
          <p:nvPr/>
        </p:nvGrpSpPr>
        <p:grpSpPr>
          <a:xfrm>
            <a:off x="6224791" y="2053407"/>
            <a:ext cx="107084" cy="155992"/>
            <a:chOff x="4484914" y="1114697"/>
            <a:chExt cx="144000" cy="209769"/>
          </a:xfrm>
        </p:grpSpPr>
        <p:sp>
          <p:nvSpPr>
            <p:cNvPr id="173" name="직사각형 172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cxnSp>
        <p:nvCxnSpPr>
          <p:cNvPr id="212" name="직선 연결선 211"/>
          <p:cNvCxnSpPr/>
          <p:nvPr/>
        </p:nvCxnSpPr>
        <p:spPr>
          <a:xfrm>
            <a:off x="6483253" y="1606469"/>
            <a:ext cx="0" cy="237600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2" name="직사각형 281"/>
          <p:cNvSpPr/>
          <p:nvPr/>
        </p:nvSpPr>
        <p:spPr>
          <a:xfrm>
            <a:off x="6491848" y="1587254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컬럼선택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52" name="직사각형 151"/>
          <p:cNvSpPr/>
          <p:nvPr/>
        </p:nvSpPr>
        <p:spPr>
          <a:xfrm>
            <a:off x="631681" y="6330537"/>
            <a:ext cx="108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0" name="직사각형 179"/>
          <p:cNvSpPr/>
          <p:nvPr/>
        </p:nvSpPr>
        <p:spPr>
          <a:xfrm>
            <a:off x="3176041" y="3151519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투자형태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1" name="직사각형 180"/>
          <p:cNvSpPr/>
          <p:nvPr/>
        </p:nvSpPr>
        <p:spPr>
          <a:xfrm>
            <a:off x="4120923" y="316233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01" name="그룹 200"/>
          <p:cNvGrpSpPr/>
          <p:nvPr/>
        </p:nvGrpSpPr>
        <p:grpSpPr>
          <a:xfrm>
            <a:off x="6224791" y="3171573"/>
            <a:ext cx="107084" cy="155992"/>
            <a:chOff x="4484914" y="1114697"/>
            <a:chExt cx="144000" cy="209769"/>
          </a:xfrm>
        </p:grpSpPr>
        <p:sp>
          <p:nvSpPr>
            <p:cNvPr id="202" name="직사각형 20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60" name="타원 25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62" name="직사각형 261"/>
          <p:cNvSpPr/>
          <p:nvPr/>
        </p:nvSpPr>
        <p:spPr>
          <a:xfrm>
            <a:off x="3176041" y="337365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회수여부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64" name="직사각형 263"/>
          <p:cNvSpPr/>
          <p:nvPr/>
        </p:nvSpPr>
        <p:spPr>
          <a:xfrm>
            <a:off x="4120923" y="3384468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66" name="그룹 265"/>
          <p:cNvGrpSpPr/>
          <p:nvPr/>
        </p:nvGrpSpPr>
        <p:grpSpPr>
          <a:xfrm>
            <a:off x="6224791" y="3393707"/>
            <a:ext cx="107084" cy="155992"/>
            <a:chOff x="4484914" y="1114697"/>
            <a:chExt cx="144000" cy="209769"/>
          </a:xfrm>
        </p:grpSpPr>
        <p:sp>
          <p:nvSpPr>
            <p:cNvPr id="270" name="직사각형 2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72" name="타원 27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274" name="직사각형 273"/>
          <p:cNvSpPr/>
          <p:nvPr/>
        </p:nvSpPr>
        <p:spPr>
          <a:xfrm>
            <a:off x="3176041" y="3595376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최종회수일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52" name="직사각형 351"/>
          <p:cNvSpPr/>
          <p:nvPr/>
        </p:nvSpPr>
        <p:spPr>
          <a:xfrm>
            <a:off x="4117233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53" name="그룹 352"/>
          <p:cNvGrpSpPr/>
          <p:nvPr/>
        </p:nvGrpSpPr>
        <p:grpSpPr>
          <a:xfrm>
            <a:off x="6221830" y="2951758"/>
            <a:ext cx="107084" cy="155992"/>
            <a:chOff x="4484914" y="1114697"/>
            <a:chExt cx="144000" cy="209769"/>
          </a:xfrm>
        </p:grpSpPr>
        <p:sp>
          <p:nvSpPr>
            <p:cNvPr id="354" name="직사각형 35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5" name="타원 35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56" name="직사각형 355"/>
          <p:cNvSpPr/>
          <p:nvPr/>
        </p:nvSpPr>
        <p:spPr>
          <a:xfrm>
            <a:off x="5111725" y="294251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57" name="그룹 356"/>
          <p:cNvGrpSpPr/>
          <p:nvPr/>
        </p:nvGrpSpPr>
        <p:grpSpPr>
          <a:xfrm>
            <a:off x="4709268" y="2942519"/>
            <a:ext cx="180000" cy="166520"/>
            <a:chOff x="2253583" y="2093531"/>
            <a:chExt cx="180000" cy="166520"/>
          </a:xfrm>
        </p:grpSpPr>
        <p:sp>
          <p:nvSpPr>
            <p:cNvPr id="358" name="직사각형 357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59" name="이등변 삼각형 358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0" name="이등변 삼각형 359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1" name="직사각형 360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62" name="그룹 361"/>
          <p:cNvGrpSpPr/>
          <p:nvPr/>
        </p:nvGrpSpPr>
        <p:grpSpPr>
          <a:xfrm>
            <a:off x="5691948" y="2942519"/>
            <a:ext cx="180000" cy="166520"/>
            <a:chOff x="2253583" y="2093531"/>
            <a:chExt cx="180000" cy="166520"/>
          </a:xfrm>
        </p:grpSpPr>
        <p:sp>
          <p:nvSpPr>
            <p:cNvPr id="363" name="직사각형 362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64" name="이등변 삼각형 363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5" name="이등변 삼각형 364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6" name="직사각형 365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67" name="직사각형 366"/>
          <p:cNvSpPr/>
          <p:nvPr/>
        </p:nvSpPr>
        <p:spPr>
          <a:xfrm>
            <a:off x="4877806" y="294242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368" name="직사각형 367"/>
          <p:cNvSpPr/>
          <p:nvPr/>
        </p:nvSpPr>
        <p:spPr>
          <a:xfrm>
            <a:off x="4120923" y="248416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69" name="그룹 368"/>
          <p:cNvGrpSpPr/>
          <p:nvPr/>
        </p:nvGrpSpPr>
        <p:grpSpPr>
          <a:xfrm>
            <a:off x="6224791" y="2493406"/>
            <a:ext cx="107084" cy="155992"/>
            <a:chOff x="4484914" y="1114697"/>
            <a:chExt cx="144000" cy="209769"/>
          </a:xfrm>
        </p:grpSpPr>
        <p:sp>
          <p:nvSpPr>
            <p:cNvPr id="370" name="직사각형 369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71" name="타원 370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77" name="직사각형 376"/>
          <p:cNvSpPr/>
          <p:nvPr/>
        </p:nvSpPr>
        <p:spPr>
          <a:xfrm>
            <a:off x="4120923" y="2705774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78" name="그룹 377"/>
          <p:cNvGrpSpPr/>
          <p:nvPr/>
        </p:nvGrpSpPr>
        <p:grpSpPr>
          <a:xfrm>
            <a:off x="6224791" y="2715013"/>
            <a:ext cx="107084" cy="155992"/>
            <a:chOff x="4484914" y="1114697"/>
            <a:chExt cx="144000" cy="209769"/>
          </a:xfrm>
        </p:grpSpPr>
        <p:sp>
          <p:nvSpPr>
            <p:cNvPr id="379" name="직사각형 37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0" name="타원 37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1" name="직사각형 380"/>
          <p:cNvSpPr/>
          <p:nvPr/>
        </p:nvSpPr>
        <p:spPr>
          <a:xfrm>
            <a:off x="3176041" y="3809882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회수방법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82" name="직사각형 381"/>
          <p:cNvSpPr/>
          <p:nvPr/>
        </p:nvSpPr>
        <p:spPr>
          <a:xfrm>
            <a:off x="4120923" y="3820697"/>
            <a:ext cx="1980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383" name="그룹 382"/>
          <p:cNvGrpSpPr/>
          <p:nvPr/>
        </p:nvGrpSpPr>
        <p:grpSpPr>
          <a:xfrm>
            <a:off x="6224791" y="3829936"/>
            <a:ext cx="107084" cy="155992"/>
            <a:chOff x="4484914" y="1114697"/>
            <a:chExt cx="144000" cy="209769"/>
          </a:xfrm>
        </p:grpSpPr>
        <p:sp>
          <p:nvSpPr>
            <p:cNvPr id="384" name="직사각형 383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5" name="타원 384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86" name="그룹 385"/>
          <p:cNvGrpSpPr/>
          <p:nvPr/>
        </p:nvGrpSpPr>
        <p:grpSpPr>
          <a:xfrm>
            <a:off x="6224791" y="3615962"/>
            <a:ext cx="107084" cy="155992"/>
            <a:chOff x="4484914" y="1114697"/>
            <a:chExt cx="144000" cy="209769"/>
          </a:xfrm>
        </p:grpSpPr>
        <p:sp>
          <p:nvSpPr>
            <p:cNvPr id="387" name="직사각형 386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88" name="타원 387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89" name="직사각형 388"/>
          <p:cNvSpPr/>
          <p:nvPr/>
        </p:nvSpPr>
        <p:spPr>
          <a:xfrm>
            <a:off x="4117233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grpSp>
        <p:nvGrpSpPr>
          <p:cNvPr id="390" name="그룹 389"/>
          <p:cNvGrpSpPr/>
          <p:nvPr/>
        </p:nvGrpSpPr>
        <p:grpSpPr>
          <a:xfrm>
            <a:off x="6221830" y="3618411"/>
            <a:ext cx="107084" cy="155992"/>
            <a:chOff x="4484914" y="1114697"/>
            <a:chExt cx="144000" cy="209769"/>
          </a:xfrm>
        </p:grpSpPr>
        <p:sp>
          <p:nvSpPr>
            <p:cNvPr id="391" name="직사각형 39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2" name="타원 391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393" name="직사각형 392"/>
          <p:cNvSpPr/>
          <p:nvPr/>
        </p:nvSpPr>
        <p:spPr>
          <a:xfrm>
            <a:off x="5111725" y="3609172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2017-03</a:t>
            </a:r>
          </a:p>
        </p:txBody>
      </p:sp>
      <p:grpSp>
        <p:nvGrpSpPr>
          <p:cNvPr id="394" name="그룹 393"/>
          <p:cNvGrpSpPr/>
          <p:nvPr/>
        </p:nvGrpSpPr>
        <p:grpSpPr>
          <a:xfrm>
            <a:off x="4709268" y="3609172"/>
            <a:ext cx="180000" cy="166520"/>
            <a:chOff x="2253583" y="2093531"/>
            <a:chExt cx="180000" cy="166520"/>
          </a:xfrm>
        </p:grpSpPr>
        <p:sp>
          <p:nvSpPr>
            <p:cNvPr id="395" name="직사각형 3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396" name="이등변 삼각형 3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7" name="이등변 삼각형 3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8" name="직사각형 3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399" name="그룹 398"/>
          <p:cNvGrpSpPr/>
          <p:nvPr/>
        </p:nvGrpSpPr>
        <p:grpSpPr>
          <a:xfrm>
            <a:off x="5691948" y="3609172"/>
            <a:ext cx="180000" cy="166520"/>
            <a:chOff x="2253583" y="2093531"/>
            <a:chExt cx="180000" cy="166520"/>
          </a:xfrm>
        </p:grpSpPr>
        <p:sp>
          <p:nvSpPr>
            <p:cNvPr id="400" name="직사각형 39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401" name="이등변 삼각형 40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2" name="이등변 삼각형 40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3" name="직사각형 40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404" name="직사각형 403"/>
          <p:cNvSpPr/>
          <p:nvPr/>
        </p:nvSpPr>
        <p:spPr>
          <a:xfrm>
            <a:off x="4877806" y="3609077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271" name="직사각형 270"/>
          <p:cNvSpPr/>
          <p:nvPr/>
        </p:nvSpPr>
        <p:spPr>
          <a:xfrm rot="5400000">
            <a:off x="7488825" y="2702963"/>
            <a:ext cx="192600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3" name="직사각형 272"/>
          <p:cNvSpPr/>
          <p:nvPr/>
        </p:nvSpPr>
        <p:spPr>
          <a:xfrm rot="5400000">
            <a:off x="8271825" y="2310135"/>
            <a:ext cx="360000" cy="14400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5" name="직사각형 274"/>
          <p:cNvSpPr/>
          <p:nvPr/>
        </p:nvSpPr>
        <p:spPr>
          <a:xfrm>
            <a:off x="8379822" y="1810656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▲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76" name="직사각형 275"/>
          <p:cNvSpPr/>
          <p:nvPr/>
        </p:nvSpPr>
        <p:spPr>
          <a:xfrm>
            <a:off x="8379822" y="3593961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▼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0" name="직사각형 189"/>
          <p:cNvSpPr/>
          <p:nvPr/>
        </p:nvSpPr>
        <p:spPr>
          <a:xfrm>
            <a:off x="3921727" y="4259416"/>
            <a:ext cx="59305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4514777" y="4259416"/>
            <a:ext cx="91422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2" name="직사각형 191"/>
          <p:cNvSpPr/>
          <p:nvPr/>
        </p:nvSpPr>
        <p:spPr>
          <a:xfrm>
            <a:off x="62676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사후관리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102889" y="4259416"/>
            <a:ext cx="8352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회수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4" name="직사각형 203"/>
          <p:cNvSpPr/>
          <p:nvPr/>
        </p:nvSpPr>
        <p:spPr>
          <a:xfrm>
            <a:off x="7938089" y="4259416"/>
            <a:ext cx="71474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5" name="직사각형 204"/>
          <p:cNvSpPr/>
          <p:nvPr/>
        </p:nvSpPr>
        <p:spPr>
          <a:xfrm>
            <a:off x="5428997" y="4259416"/>
            <a:ext cx="838692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발굴</a:t>
            </a:r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09" name="직사각형 208"/>
          <p:cNvSpPr/>
          <p:nvPr/>
        </p:nvSpPr>
        <p:spPr>
          <a:xfrm>
            <a:off x="2654988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1754989" y="4259416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성명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11" name="직사각형 210"/>
          <p:cNvSpPr/>
          <p:nvPr/>
        </p:nvSpPr>
        <p:spPr>
          <a:xfrm>
            <a:off x="484189" y="4259416"/>
            <a:ext cx="12708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명</a:t>
            </a:r>
            <a:endParaRPr lang="en-US" altLang="ko-KR" sz="8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3" name="직사각형 222"/>
          <p:cNvSpPr/>
          <p:nvPr/>
        </p:nvSpPr>
        <p:spPr>
          <a:xfrm>
            <a:off x="6636042" y="1769826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□ 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 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4" name="직사각형 223"/>
          <p:cNvSpPr/>
          <p:nvPr/>
        </p:nvSpPr>
        <p:spPr>
          <a:xfrm>
            <a:off x="6636042" y="1985900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80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심사역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5" name="직사각형 224"/>
          <p:cNvSpPr/>
          <p:nvPr/>
        </p:nvSpPr>
        <p:spPr>
          <a:xfrm>
            <a:off x="6841507" y="2184683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성명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6" name="직사각형 225"/>
          <p:cNvSpPr/>
          <p:nvPr/>
        </p:nvSpPr>
        <p:spPr>
          <a:xfrm>
            <a:off x="6841507" y="2379495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재직회사명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7" name="직사각형 226"/>
          <p:cNvSpPr/>
          <p:nvPr/>
        </p:nvSpPr>
        <p:spPr>
          <a:xfrm>
            <a:off x="6841507" y="2574307"/>
            <a:ext cx="1188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담당기간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8" name="직사각형 227"/>
          <p:cNvSpPr/>
          <p:nvPr/>
        </p:nvSpPr>
        <p:spPr>
          <a:xfrm>
            <a:off x="6841507" y="2769119"/>
            <a:ext cx="1404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직무구분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29" name="직사각형 228"/>
          <p:cNvSpPr/>
          <p:nvPr/>
        </p:nvSpPr>
        <p:spPr>
          <a:xfrm>
            <a:off x="6841507" y="296393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발굴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투자검토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0" name="직사각형 229"/>
          <p:cNvSpPr/>
          <p:nvPr/>
        </p:nvSpPr>
        <p:spPr>
          <a:xfrm>
            <a:off x="6841507" y="3158743"/>
            <a:ext cx="133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사후관리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1" name="직사각형 230"/>
          <p:cNvSpPr/>
          <p:nvPr/>
        </p:nvSpPr>
        <p:spPr>
          <a:xfrm>
            <a:off x="6841507" y="3357844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회수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32" name="직사각형 231"/>
          <p:cNvSpPr/>
          <p:nvPr/>
        </p:nvSpPr>
        <p:spPr>
          <a:xfrm>
            <a:off x="6841507" y="3555061"/>
            <a:ext cx="1512000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▣ 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투자계정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89762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222050" y="2476144"/>
            <a:ext cx="6699902" cy="1905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</a:rPr>
              <a:t>     </a:t>
            </a:r>
            <a:r>
              <a:rPr lang="en-US" altLang="ko-KR" sz="3600" b="1" dirty="0" smtClean="0">
                <a:solidFill>
                  <a:schemeClr val="tx1"/>
                </a:solidFill>
              </a:rPr>
              <a:t>End of Document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37</a:t>
            </a:fld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1222050" y="5554768"/>
            <a:ext cx="6699902" cy="861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㈜</a:t>
            </a:r>
            <a:r>
              <a:rPr lang="ko-KR" altLang="en-US" dirty="0" err="1" smtClean="0">
                <a:solidFill>
                  <a:schemeClr val="tx1"/>
                </a:solidFill>
              </a:rPr>
              <a:t>한국성장금융투자운용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5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4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20076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66971154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205200">
                <a:tc rowSpan="17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제안사 펀드현황</a:t>
                      </a: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미회수투자자산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8210767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가치 총액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0187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순자산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’\(AH11:AH999)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12099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설립 시 핵심운용인력수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’\(AV11:AV999)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7574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유출 횟수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’\(AW11:AW999)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88548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유지율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’\(AX11:AX999)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3941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’\(AZ11:AZ999)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211115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’\(BA11:BA999)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94263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공동운용사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’\(BB11:BB999)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89966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’\(BC11:BC999)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14259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우선손실충당액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’\(BD11:BD999)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969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 출자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’\(BH11:BH999)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7256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’\(BI11:BI999)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845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’\(BJ11:BJ999)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75560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2(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’\(BK11:BK999)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89791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출자자명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’\(BL11:BL999)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28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투자자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3(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약정액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‘2.3.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펀드현황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’\(BM11:BM999)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345529"/>
                  </a:ext>
                </a:extLst>
              </a:tr>
              <a:tr h="205200">
                <a:tc rowSpan="10"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’\(D11:D999)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46384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3648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’\(H11:H999)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8163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주요산업분야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’\(I11:I999)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127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91378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53851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7809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58134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- 2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831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5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541734"/>
              </p:ext>
            </p:extLst>
          </p:nvPr>
        </p:nvGraphicFramePr>
        <p:xfrm>
          <a:off x="432000" y="452246"/>
          <a:ext cx="8280000" cy="5750024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8010801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586224857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44967324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994876029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대분류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소분류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주요기능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데이터 유형</a:t>
                      </a: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Excel 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참조 영역</a:t>
                      </a: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150046">
                <a:tc rowSpan="5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투자현항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 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47256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’\(Q11:Q999)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884548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755605"/>
                  </a:ext>
                </a:extLst>
              </a:tr>
              <a:tr h="1026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89791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제안사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028340"/>
                  </a:ext>
                </a:extLst>
              </a:tr>
              <a:tr h="150046">
                <a:tc rowSpan="2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운용인력 개요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성명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’\(E11:E999)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재직회사명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’\(G11:G999)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1415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담당기간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67727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함수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‘=(I??-H??)/365’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적용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: </a:t>
                      </a:r>
                      <a:r>
                        <a:rPr lang="ko-KR" altLang="en-US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행 </a:t>
                      </a:r>
                      <a:r>
                        <a:rPr lang="en-US" altLang="ko-KR" sz="1000" kern="0" spc="0" baseline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11~999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271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직무구분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’\(J11:J999)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6690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발굴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투자검토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’\(K11:K999)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29871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사후관리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’\(L11:L999)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57096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’\(M11:M999)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34464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투자정보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’\(N11:N999)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1236483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피투자기업명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’\(O11:O999)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8163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’\(P11:P999)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1270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 설립일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’\(AK11:AK999)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70596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투자일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’\(R11:R999)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91378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투자형태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’\(S11:S999)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7078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투자금액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’\(T11:T999)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538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회수여부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’\(U11:U999)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495210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투자수익률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IRR)</a:t>
                      </a: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백분율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(%)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’\(V11:V999)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035435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회수투자자산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최종회수일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날짜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(YYYY-MM-DD)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’\(W11:W999)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905169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회수총액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’\(X11:X999)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69051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투자원금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’\(Y11:Y999)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1922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회수방법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텍스트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(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한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/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영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’\(Z11:Z999)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787437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/>
                </a:tc>
                <a:tc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투자기간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숫자</a:t>
                      </a:r>
                      <a:endParaRPr lang="en-US" altLang="ko-KR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‘2.4.</a:t>
                      </a: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핵심운용인력 투자현황</a:t>
                      </a: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’\(AA11:AA999)</a:t>
                      </a: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745093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기능 구성도 및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참조 영역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함수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- 3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692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6</a:t>
            </a:fld>
            <a:endParaRPr lang="ko-KR" altLang="en-US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297522"/>
              </p:ext>
            </p:extLst>
          </p:nvPr>
        </p:nvGraphicFramePr>
        <p:xfrm>
          <a:off x="1180147" y="452246"/>
          <a:ext cx="3240000" cy="6156790"/>
        </p:xfrm>
        <a:graphic>
          <a:graphicData uri="http://schemas.openxmlformats.org/drawingml/2006/table">
            <a:tbl>
              <a:tblPr/>
              <a:tblGrid>
                <a:gridCol w="1080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구분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목록값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205200">
                <a:tc rowSpan="13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법적유형</a:t>
                      </a:r>
                      <a:endParaRPr lang="ko-KR" altLang="en-US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신기술사업투자조합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47256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중소기업창업투자조합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588454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한국벤처투자조합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375560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부품소재전문투자조합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89791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028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기업구조조정증권투자회사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기업구조조정투자회사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1541232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기업재무안정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570606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농식품투자조합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681444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82917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전문투자형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3758173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외국집합투자기구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60549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창업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벤처전문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경영참여형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PEF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4030662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블라인드펀드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3209149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프로젝트펀드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38518823"/>
                  </a:ext>
                </a:extLst>
              </a:tr>
              <a:tr h="205200">
                <a:tc rowSpan="5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펀드상태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결성예정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499638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운용예정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6232372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83869340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청산중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0752541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청산료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9343132"/>
                  </a:ext>
                </a:extLst>
              </a:tr>
              <a:tr h="205200">
                <a:tc rowSpan="3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손상차손</a:t>
                      </a: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인식여부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전액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손상차손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1731959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부분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손상차손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28897065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해당사항 없음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46599773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여부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YES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726870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NO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07942794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운용인력</a:t>
                      </a:r>
                      <a:endParaRPr lang="en-US" altLang="ko-KR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직무구분</a:t>
                      </a:r>
                      <a:endParaRPr lang="ko-KR" altLang="en-US" sz="1000" b="1" kern="0" spc="0" dirty="0" smtClean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투자실무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2735498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kern="0" spc="0" dirty="0" smtClean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의사결정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72848784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투자계정구분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고유계정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3381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펀드계정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2957" marR="52957" marT="26479" marB="264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6562539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Excel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데이터 선택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Table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값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이름 관리자 설정 값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003993"/>
              </p:ext>
            </p:extLst>
          </p:nvPr>
        </p:nvGraphicFramePr>
        <p:xfrm>
          <a:off x="4978171" y="452246"/>
          <a:ext cx="3240000" cy="5745758"/>
        </p:xfrm>
        <a:graphic>
          <a:graphicData uri="http://schemas.openxmlformats.org/drawingml/2006/table">
            <a:tbl>
              <a:tblPr/>
              <a:tblGrid>
                <a:gridCol w="1080000">
                  <a:extLst>
                    <a:ext uri="{9D8B030D-6E8A-4147-A177-3AD203B41FA5}">
                      <a16:colId xmlns:a16="http://schemas.microsoft.com/office/drawing/2014/main" val="3754084399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199652760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구분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목록값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1610"/>
                  </a:ext>
                </a:extLst>
              </a:tr>
              <a:tr h="205200">
                <a:tc rowSpan="8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보통주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238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946407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우선주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1541232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BW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6570606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CB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68144499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 주식연계채권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882917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펀드청산시고유계정투자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3758173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프로젝트투자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360549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64030662"/>
                  </a:ext>
                </a:extLst>
              </a:tr>
              <a:tr h="205200">
                <a:tc rowSpan="2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펀드의 주된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투자유형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주식 또는 주식연계채권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32091491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89908604"/>
                  </a:ext>
                </a:extLst>
              </a:tr>
              <a:tr h="205200">
                <a:tc rowSpan="3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회수구분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회수료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6733712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부분회수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8986906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미회수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4500264"/>
                  </a:ext>
                </a:extLst>
              </a:tr>
              <a:tr h="205200">
                <a:tc rowSpan="10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회수유형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장외매각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9610189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장외매각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M&amp;A)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188123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코스닥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6263669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거래소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88839093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해외거래소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80212012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환매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015803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운용사고유계정매각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6565657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상환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712705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현물분배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1018458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13163362"/>
                  </a:ext>
                </a:extLst>
              </a:tr>
              <a:tr h="205200">
                <a:tc rowSpan="4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피투자기업의 주된 </a:t>
                      </a:r>
                      <a:r>
                        <a:rPr lang="ko-KR" altLang="en-US" sz="1000" b="1" kern="0" spc="0" dirty="0" err="1" smtClean="0">
                          <a:solidFill>
                            <a:srgbClr val="0070C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법인유형</a:t>
                      </a: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국내설립법인 또는 해외현지법인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4252527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프로젝트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투자시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특수목적법인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24655344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외국법인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61386606"/>
                  </a:ext>
                </a:extLst>
              </a:tr>
              <a:tr h="205200">
                <a:tc vMerge="1">
                  <a:txBody>
                    <a:bodyPr/>
                    <a:lstStyle/>
                    <a:p>
                      <a:pPr marL="0" marR="0" indent="0" algn="l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kern="0" spc="0" dirty="0">
                        <a:solidFill>
                          <a:srgbClr val="0070C0"/>
                        </a:solidFill>
                        <a:effectLst/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 marL="52957" marR="52957" marT="26479" marB="2647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기타</a:t>
                      </a:r>
                    </a:p>
                  </a:txBody>
                  <a:tcPr marL="54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7446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02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슬라이드 번호 개체 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Wireframe 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참고 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UI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60" y="464931"/>
            <a:ext cx="8374880" cy="592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31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직사각형 81"/>
          <p:cNvSpPr/>
          <p:nvPr/>
        </p:nvSpPr>
        <p:spPr>
          <a:xfrm>
            <a:off x="461819" y="1034471"/>
            <a:ext cx="8211126" cy="54494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>
          <a:xfrm>
            <a:off x="544945" y="1237671"/>
            <a:ext cx="8054110" cy="51740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544945" y="1043708"/>
            <a:ext cx="5763488" cy="1939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GLF – [</a:t>
            </a:r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]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96" b="41782"/>
          <a:stretch/>
        </p:blipFill>
        <p:spPr>
          <a:xfrm>
            <a:off x="834021" y="1416337"/>
            <a:ext cx="1105942" cy="283153"/>
          </a:xfrm>
          <a:prstGeom prst="rect">
            <a:avLst/>
          </a:prstGeom>
        </p:spPr>
      </p:pic>
      <p:sp>
        <p:nvSpPr>
          <p:cNvPr id="84" name="모서리가 둥근 직사각형 83"/>
          <p:cNvSpPr/>
          <p:nvPr/>
        </p:nvSpPr>
        <p:spPr>
          <a:xfrm>
            <a:off x="2185306" y="1639075"/>
            <a:ext cx="756000" cy="25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한국성장금융</a:t>
            </a:r>
            <a:endParaRPr lang="ko-KR" altLang="en-US" sz="800" b="1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99614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모펀드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368856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438097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포트폴리오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507339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모니터링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576580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Cash Flow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6458222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통계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7843055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관리자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554181" y="1936294"/>
            <a:ext cx="8046000" cy="252000"/>
          </a:xfrm>
          <a:prstGeom prst="rect">
            <a:avLst/>
          </a:prstGeom>
          <a:solidFill>
            <a:srgbClr val="00B0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2185306" y="1570180"/>
            <a:ext cx="633004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직사각형 94"/>
          <p:cNvSpPr/>
          <p:nvPr/>
        </p:nvSpPr>
        <p:spPr>
          <a:xfrm>
            <a:off x="7150637" y="1639075"/>
            <a:ext cx="612000" cy="252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accent5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endParaRPr lang="ko-KR" altLang="en-US" sz="800" b="1" dirty="0">
              <a:solidFill>
                <a:schemeClr val="accent5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581889" y="2002617"/>
            <a:ext cx="828000" cy="176441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Home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440433" y="2011853"/>
            <a:ext cx="828000" cy="176441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8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3"/>
          <a:srcRect l="3477" t="6043" r="3607" b="5080"/>
          <a:stretch/>
        </p:blipFill>
        <p:spPr>
          <a:xfrm>
            <a:off x="834021" y="2389542"/>
            <a:ext cx="7469469" cy="3845002"/>
          </a:xfrm>
          <a:prstGeom prst="rect">
            <a:avLst/>
          </a:prstGeom>
        </p:spPr>
      </p:pic>
      <p:sp>
        <p:nvSpPr>
          <p:cNvPr id="98" name="직사각형 97"/>
          <p:cNvSpPr/>
          <p:nvPr/>
        </p:nvSpPr>
        <p:spPr>
          <a:xfrm>
            <a:off x="7730774" y="1974909"/>
            <a:ext cx="720000" cy="17644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모두 닫기 </a:t>
            </a:r>
            <a:r>
              <a:rPr lang="en-US" altLang="ko-KR" sz="800" b="1" dirty="0">
                <a:solidFill>
                  <a:schemeClr val="bg1">
                    <a:lumMod val="50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X</a:t>
            </a:r>
            <a:endParaRPr lang="ko-KR" altLang="en-US" sz="800" b="1" dirty="0">
              <a:solidFill>
                <a:schemeClr val="bg1">
                  <a:lumMod val="50000"/>
                </a:schemeClr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9" name="직사각형 98"/>
          <p:cNvSpPr/>
          <p:nvPr/>
        </p:nvSpPr>
        <p:spPr>
          <a:xfrm>
            <a:off x="435836" y="387585"/>
            <a:ext cx="8272330" cy="56203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상단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대분류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메뉴에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‘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’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새로 추가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-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하위메뉴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2.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재무현황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3.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펀드현황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4. </a:t>
            </a:r>
            <a:r>
              <a:rPr lang="ko-KR" altLang="en-US" sz="1200" b="1" dirty="0" err="1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운용사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투자현황 </a:t>
            </a:r>
            <a:r>
              <a:rPr lang="en-US" altLang="ko-KR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5. </a:t>
            </a:r>
            <a:r>
              <a:rPr lang="ko-KR" altLang="en-US" sz="12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핵심인력 투자현황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7120960" y="1643299"/>
            <a:ext cx="684000" cy="252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/>
          <p:cNvCxnSpPr>
            <a:endCxn id="2" idx="0"/>
          </p:cNvCxnSpPr>
          <p:nvPr/>
        </p:nvCxnSpPr>
        <p:spPr>
          <a:xfrm>
            <a:off x="6238875" y="949615"/>
            <a:ext cx="1224085" cy="6936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65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2698" y="443796"/>
            <a:ext cx="8438605" cy="409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4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 </a:t>
            </a:r>
            <a:r>
              <a:rPr lang="ko-KR" altLang="en-US" sz="1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059892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ko-KR" altLang="en-US" sz="80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642274" y="509178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24656" y="509178"/>
            <a:ext cx="509450" cy="278670"/>
          </a:xfrm>
          <a:prstGeom prst="rect">
            <a:avLst/>
          </a:prstGeom>
          <a:solidFill>
            <a:srgbClr val="FF5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닫기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87681" y="979443"/>
            <a:ext cx="8168640" cy="9417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87681" y="2112611"/>
            <a:ext cx="8168640" cy="43619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22660" y="1098723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ᆞGP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567542" y="1109538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4161" y="1118777"/>
            <a:ext cx="107084" cy="155992"/>
            <a:chOff x="4484914" y="1114697"/>
            <a:chExt cx="144000" cy="209769"/>
          </a:xfrm>
        </p:grpSpPr>
        <p:sp>
          <p:nvSpPr>
            <p:cNvPr id="21" name="직사각형 20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20" name="타원 1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5" name="직사각형 74"/>
          <p:cNvSpPr/>
          <p:nvPr/>
        </p:nvSpPr>
        <p:spPr>
          <a:xfrm>
            <a:off x="1142547" y="2112610"/>
            <a:ext cx="1672776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GP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2815322" y="2112610"/>
            <a:ext cx="2222637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자펀드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87681" y="6330537"/>
            <a:ext cx="8168640" cy="14400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487681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◀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8508829" y="6330537"/>
            <a:ext cx="144000" cy="14400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r"/>
            <a:r>
              <a:rPr lang="ko-KR" altLang="en-US" sz="6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▶</a:t>
            </a:r>
            <a:endParaRPr lang="ko-KR" altLang="en-US" sz="6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11" name="직사각형 110"/>
          <p:cNvSpPr/>
          <p:nvPr/>
        </p:nvSpPr>
        <p:spPr>
          <a:xfrm>
            <a:off x="0" y="-7961"/>
            <a:ext cx="9144000" cy="3062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펀드관리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나슬시스템</a:t>
            </a:r>
            <a:r>
              <a:rPr lang="en-US" altLang="ko-KR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&gt;</a:t>
            </a:r>
            <a:r>
              <a:rPr lang="ko-KR" altLang="en-US" sz="12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제안서 자료</a:t>
            </a:r>
            <a:endParaRPr lang="ko-KR" altLang="en-US" sz="120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943C-9D58-4286-A3CB-2DD86F133254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6" name="직사각형 65"/>
          <p:cNvSpPr/>
          <p:nvPr/>
        </p:nvSpPr>
        <p:spPr>
          <a:xfrm>
            <a:off x="622660" y="1590590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제안기간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68" name="그룹 67"/>
          <p:cNvGrpSpPr/>
          <p:nvPr/>
        </p:nvGrpSpPr>
        <p:grpSpPr>
          <a:xfrm>
            <a:off x="4074161" y="1619880"/>
            <a:ext cx="107084" cy="155992"/>
            <a:chOff x="4484914" y="1114697"/>
            <a:chExt cx="144000" cy="209769"/>
          </a:xfrm>
        </p:grpSpPr>
        <p:sp>
          <p:nvSpPr>
            <p:cNvPr id="69" name="직사각형 68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71" name="직사각형 70"/>
          <p:cNvSpPr/>
          <p:nvPr/>
        </p:nvSpPr>
        <p:spPr>
          <a:xfrm>
            <a:off x="622660" y="1343175"/>
            <a:ext cx="944882" cy="18815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ᆞ</a:t>
            </a:r>
            <a:r>
              <a:rPr lang="ko-KR" altLang="en-US" sz="80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펀드명</a:t>
            </a:r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1567542" y="1353990"/>
            <a:ext cx="24480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80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4074161" y="1363229"/>
            <a:ext cx="107084" cy="155992"/>
            <a:chOff x="4484914" y="1114697"/>
            <a:chExt cx="144000" cy="209769"/>
          </a:xfrm>
        </p:grpSpPr>
        <p:sp>
          <p:nvSpPr>
            <p:cNvPr id="82" name="직사각형 81"/>
            <p:cNvSpPr/>
            <p:nvPr/>
          </p:nvSpPr>
          <p:spPr>
            <a:xfrm rot="3105566">
              <a:off x="4531501" y="1234466"/>
              <a:ext cx="144000" cy="360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4484914" y="1114697"/>
              <a:ext cx="144000" cy="144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1567307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2005-01</a:t>
            </a:r>
          </a:p>
        </p:txBody>
      </p:sp>
      <p:sp>
        <p:nvSpPr>
          <p:cNvPr id="88" name="직사각형 87"/>
          <p:cNvSpPr/>
          <p:nvPr/>
        </p:nvSpPr>
        <p:spPr>
          <a:xfrm>
            <a:off x="2561799" y="1607709"/>
            <a:ext cx="766800" cy="1665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2017-07</a:t>
            </a:r>
          </a:p>
        </p:txBody>
      </p:sp>
      <p:grpSp>
        <p:nvGrpSpPr>
          <p:cNvPr id="89" name="그룹 88"/>
          <p:cNvGrpSpPr/>
          <p:nvPr/>
        </p:nvGrpSpPr>
        <p:grpSpPr>
          <a:xfrm>
            <a:off x="2159342" y="1607709"/>
            <a:ext cx="180000" cy="166520"/>
            <a:chOff x="2253583" y="2093531"/>
            <a:chExt cx="180000" cy="166520"/>
          </a:xfrm>
        </p:grpSpPr>
        <p:sp>
          <p:nvSpPr>
            <p:cNvPr id="90" name="직사각형 89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1" name="이등변 삼각형 90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이등변 삼각형 91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grpSp>
        <p:nvGrpSpPr>
          <p:cNvPr id="94" name="그룹 93"/>
          <p:cNvGrpSpPr/>
          <p:nvPr/>
        </p:nvGrpSpPr>
        <p:grpSpPr>
          <a:xfrm>
            <a:off x="3142022" y="1607709"/>
            <a:ext cx="180000" cy="166520"/>
            <a:chOff x="2253583" y="2093531"/>
            <a:chExt cx="180000" cy="166520"/>
          </a:xfrm>
        </p:grpSpPr>
        <p:sp>
          <p:nvSpPr>
            <p:cNvPr id="95" name="직사각형 94"/>
            <p:cNvSpPr/>
            <p:nvPr/>
          </p:nvSpPr>
          <p:spPr>
            <a:xfrm>
              <a:off x="2253583" y="2093531"/>
              <a:ext cx="180000" cy="16652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  <p:sp>
          <p:nvSpPr>
            <p:cNvPr id="96" name="이등변 삼각형 95"/>
            <p:cNvSpPr/>
            <p:nvPr/>
          </p:nvSpPr>
          <p:spPr>
            <a:xfrm>
              <a:off x="2333091" y="2118951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이등변 삼각형 96"/>
            <p:cNvSpPr/>
            <p:nvPr/>
          </p:nvSpPr>
          <p:spPr>
            <a:xfrm rot="10800000">
              <a:off x="2333707" y="2205613"/>
              <a:ext cx="36000" cy="3600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2253583" y="2178384"/>
              <a:ext cx="180000" cy="80836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endParaRPr>
            </a:p>
          </p:txBody>
        </p:sp>
      </p:grpSp>
      <p:sp>
        <p:nvSpPr>
          <p:cNvPr id="99" name="직사각형 98"/>
          <p:cNvSpPr/>
          <p:nvPr/>
        </p:nvSpPr>
        <p:spPr>
          <a:xfrm>
            <a:off x="2327880" y="1607614"/>
            <a:ext cx="216000" cy="1665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~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741203" y="2112610"/>
            <a:ext cx="40077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순번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5041452" y="2112610"/>
            <a:ext cx="114037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제안날짜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6172927" y="2112610"/>
            <a:ext cx="2479901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파일명</a:t>
            </a:r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6" name="직사각형 125"/>
          <p:cNvSpPr/>
          <p:nvPr/>
        </p:nvSpPr>
        <p:spPr>
          <a:xfrm>
            <a:off x="5895128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조  회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6477510" y="509179"/>
            <a:ext cx="509450" cy="27867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</a:t>
            </a:r>
            <a:endParaRPr lang="ko-KR" altLang="en-US" sz="800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828675" y="3016485"/>
            <a:ext cx="7486650" cy="8640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업로드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별도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팝업창으로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파일 첨부 후 제안서 자료 업로드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다운로드 </a:t>
            </a:r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선택한 제안서 자료의 정보 중 하위메뉴에서 활용할 데이터만 별도로 추출한 엑셀파일로 다운로드</a:t>
            </a:r>
            <a:endParaRPr lang="en-US" altLang="ko-KR" sz="1200" b="1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            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엑셀파일 상에서는 별도 탭들도 </a:t>
            </a:r>
            <a:r>
              <a:rPr lang="ko-KR" altLang="en-US" sz="12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하위메뉴를</a:t>
            </a:r>
            <a:r>
              <a:rPr lang="ko-KR" altLang="en-US" sz="12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구분하여 정보 추출</a:t>
            </a: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cxnSp>
        <p:nvCxnSpPr>
          <p:cNvPr id="3" name="직선 연결선 2"/>
          <p:cNvCxnSpPr>
            <a:stCxn id="127" idx="2"/>
          </p:cNvCxnSpPr>
          <p:nvPr/>
        </p:nvCxnSpPr>
        <p:spPr>
          <a:xfrm flipH="1">
            <a:off x="5772150" y="787849"/>
            <a:ext cx="960085" cy="2228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H="1">
            <a:off x="5775325" y="787849"/>
            <a:ext cx="1532942" cy="22286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/>
          <p:cNvSpPr/>
          <p:nvPr/>
        </p:nvSpPr>
        <p:spPr>
          <a:xfrm>
            <a:off x="486479" y="2112610"/>
            <a:ext cx="251709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566110" y="2210111"/>
            <a:ext cx="108000" cy="10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6433154" y="476992"/>
            <a:ext cx="1188000" cy="360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ko-KR" sz="1200" b="1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6090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3544</TotalTime>
  <Words>4854</Words>
  <Application>Microsoft Office PowerPoint</Application>
  <PresentationFormat>화면 슬라이드 쇼(4:3)</PresentationFormat>
  <Paragraphs>2235</Paragraphs>
  <Slides>37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4" baseType="lpstr">
      <vt:lpstr>굴림</vt:lpstr>
      <vt:lpstr>돋움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김태교</dc:creator>
  <cp:lastModifiedBy>김태교</cp:lastModifiedBy>
  <cp:revision>407</cp:revision>
  <cp:lastPrinted>2017-03-23T01:41:22Z</cp:lastPrinted>
  <dcterms:created xsi:type="dcterms:W3CDTF">2017-03-21T01:07:17Z</dcterms:created>
  <dcterms:modified xsi:type="dcterms:W3CDTF">2017-07-10T04:30:14Z</dcterms:modified>
</cp:coreProperties>
</file>