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4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B9D818-E2AE-4BF1-A481-712B650DE5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DEDF736-8D86-4158-8B93-D403005458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9D2884-642D-4CCC-8584-83F532097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AA9C5A-32D7-4A69-AFE5-1BE42405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562857-55D7-4E17-AA3E-D82EEC5A0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8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877D02-E7BC-497D-88F3-F6156BE71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FC5F5DC-C994-44D8-813B-96CA238CC0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2632CC-DAED-42E7-B17B-D8054151C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608A542-483A-4B19-92FD-913063A78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2C2106-80C5-41B2-8CC0-41D03BB4A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14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AE6A572-5BF5-4455-AFFC-23DA564342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B3F714D-1D51-44C8-97F3-F537DDFC7E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638C0BE-A053-460C-A4E0-B9C226254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4F0F73-38F0-4887-AAFA-F1595C4C7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A5B5C8-A081-4401-80E0-495273465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029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90806"/>
            <a:ext cx="10752000" cy="576000"/>
          </a:xfrm>
        </p:spPr>
        <p:txBody>
          <a:bodyPr anchor="b">
            <a:normAutofit/>
          </a:bodyPr>
          <a:lstStyle>
            <a:lvl1pPr>
              <a:defRPr sz="2000" cap="all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altLang="zh-CN"/>
              <a:t>Discussion Material - Confidential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0800" y="6356352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SG"/>
              <a:t>Page </a:t>
            </a:r>
            <a:fld id="{2E947FE8-414F-48DC-B421-21E0DAB473DA}" type="slidenum">
              <a:rPr lang="en-SG" smtClean="0"/>
              <a:pPr/>
              <a:t>‹#›</a:t>
            </a:fld>
            <a:endParaRPr lang="en-SG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8000" y="730814"/>
            <a:ext cx="10656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768000" y="6356351"/>
            <a:ext cx="10656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70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8E95A7-39C5-4B7F-B388-D95CCF376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8D20086-E6E8-4EFA-B1AA-5EB2E1CF1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6AB31B-5CF3-4A1F-8EBC-747372A3A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087D4B-58EC-4465-AA57-DAFE26742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3B6A139-109B-4DC4-92DA-C81B989C2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45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168C06-5D37-499A-AED4-0FF6872F3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BB8964C-562B-4D9E-9096-33C840C85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3933807-5BBD-46DB-8F8E-368CAAF84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40CA02E-08DD-4F37-A0A4-8514FE8A7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3B7D4A-6E0A-4994-957D-A302B5C57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31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EB1084-B211-4C8F-A8A8-983266BA8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2996410-1F39-4BC3-9160-2208D92C1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D91CBAB-3CC9-4ECB-9ADA-9546F87213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45CD3B-BA5D-4DC0-8EBC-D4F09AC82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BFA48E7-57CD-4136-8AA6-08E2C0626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CF7D004-E6B2-4AA8-975D-7F0DE7B45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1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0A908D-73EE-426B-A647-B6EAA45FB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5FA0F14-CB21-42C4-89F0-CC8928817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C9A0AC4-0E62-4480-92BE-C9307FD995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7DEB039-E2AD-4D1D-87CD-3FAFD3E67F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BB256F9-9D83-4683-8D52-1043CB144B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3573C33-3FA7-4D23-9E9A-F0781F4B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87E2246-7C5E-473E-8E67-25C042CD1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513C763-A36D-4E3A-BC41-7784FEE44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9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23E49E-FDF8-4BEC-82CF-FB18DA38F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C1B15A9-4DBB-4BD7-98FC-3BBB43CB7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177778C-B360-4560-AA6B-3512F3FB0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31D1927-9C96-477D-87EF-27AA52157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7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305E9B5-A615-46EE-99F9-5E9424AD8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E4C253F-3F94-4C2E-86BD-EAFFD8B3D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AD39CF5-0DD7-446F-8CBD-073EA57A9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79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E62B19-C616-417E-9194-A3AD90A7C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76FAD4C-9BA3-471E-933D-C4B3E6971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8A6FA88-0712-4943-9B27-EDE643628A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06420FA-DE31-4E6C-993B-5097A8858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944F8DC-3FCA-46E2-A96E-2FB01C10B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CC605ED-2373-46CE-81A1-B40EE8A15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5557E-6779-40FE-855D-ADE7E6B82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1DA7132-7FE0-4DFE-AE92-DE9F2E0BC3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F096130-AFBB-49D4-89A8-F5450519A4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9203588-A5A1-44B8-BFFF-5552391E0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B560E7B-404E-44C4-A676-702D7CC17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4977033-710B-4FF2-94FF-0D5D94F10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016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509E1B9-AB3F-4544-B515-6108C8AD1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5AEFF9-1303-48F5-B0C6-F07F2CAC4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350EC8E-1366-437B-96C6-8F706D4B11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2CA19-56AC-4133-AC44-35691BB563D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9A5DF7-A3BA-4F99-BF2A-2E23B289D6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32F5FB-7E55-434B-9FC3-A9AC4A77A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99B29-612B-473A-AC6A-5375A581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8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P/L</a:t>
            </a:r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Discussion Material - Confidential</a:t>
            </a:r>
            <a:endParaRPr lang="en-SG" dirty="0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SG"/>
              <a:t>Page </a:t>
            </a:r>
            <a:fld id="{2E947FE8-414F-48DC-B421-21E0DAB473DA}" type="slidenum">
              <a:rPr lang="en-SG" smtClean="0"/>
              <a:pPr/>
              <a:t>1</a:t>
            </a:fld>
            <a:endParaRPr lang="en-SG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13475"/>
              </p:ext>
            </p:extLst>
          </p:nvPr>
        </p:nvGraphicFramePr>
        <p:xfrm>
          <a:off x="806700" y="836959"/>
          <a:ext cx="4241550" cy="534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8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9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3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In 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Thousand RMB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2015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2016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2017.1-3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b="1" dirty="0">
                          <a:latin typeface="Georgia" charset="0"/>
                          <a:ea typeface="Georgia" charset="0"/>
                          <a:cs typeface="Georgia" charset="0"/>
                        </a:rPr>
                        <a:t>Revenue</a:t>
                      </a:r>
                      <a:endParaRPr lang="zh-CN" altLang="en-US" sz="700" b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K12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(class</a:t>
                      </a:r>
                      <a:r>
                        <a:rPr lang="en-US" altLang="zh-CN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49,981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296,902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102,324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K12</a:t>
                      </a:r>
                      <a:r>
                        <a:rPr lang="zh-CN" altLang="en-US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(1 on 1)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15,493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69,867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32,054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Overseas</a:t>
                      </a:r>
                      <a:r>
                        <a:rPr lang="en-US" altLang="zh-CN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 studying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service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1,990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66,643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18,337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solidFill>
                            <a:schemeClr val="bg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Advisory</a:t>
                      </a:r>
                      <a:r>
                        <a:rPr lang="zh-CN" altLang="en-US" sz="700" dirty="0">
                          <a:solidFill>
                            <a:schemeClr val="bg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solidFill>
                            <a:schemeClr val="bg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service</a:t>
                      </a:r>
                      <a:endParaRPr lang="zh-CN" altLang="en-US" sz="700" dirty="0">
                        <a:solidFill>
                          <a:schemeClr val="bg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solidFill>
                            <a:schemeClr val="bg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1,756</a:t>
                      </a:r>
                      <a:endParaRPr lang="zh-CN" altLang="en-US" sz="700" dirty="0">
                        <a:solidFill>
                          <a:schemeClr val="bg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solidFill>
                            <a:schemeClr val="bg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3,915</a:t>
                      </a:r>
                      <a:endParaRPr lang="zh-CN" altLang="en-US" sz="700" dirty="0">
                        <a:solidFill>
                          <a:schemeClr val="bg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solidFill>
                            <a:schemeClr val="bg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2,276</a:t>
                      </a:r>
                      <a:endParaRPr lang="zh-CN" altLang="en-US" sz="700" dirty="0">
                        <a:solidFill>
                          <a:schemeClr val="bg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endParaRPr lang="zh-CN" altLang="en-US" sz="700" dirty="0">
                        <a:solidFill>
                          <a:schemeClr val="bg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b="1" dirty="0">
                          <a:solidFill>
                            <a:schemeClr val="bg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69,220</a:t>
                      </a:r>
                      <a:endParaRPr lang="zh-CN" altLang="en-US" sz="700" b="1" dirty="0">
                        <a:solidFill>
                          <a:schemeClr val="bg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b="1" dirty="0">
                          <a:solidFill>
                            <a:schemeClr val="bg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437,327</a:t>
                      </a:r>
                      <a:endParaRPr lang="zh-CN" altLang="en-US" sz="700" b="1" dirty="0">
                        <a:solidFill>
                          <a:schemeClr val="bg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b="1" dirty="0">
                          <a:solidFill>
                            <a:schemeClr val="bg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154,990</a:t>
                      </a:r>
                      <a:endParaRPr lang="zh-CN" altLang="en-US" sz="700" b="1" dirty="0">
                        <a:solidFill>
                          <a:schemeClr val="bg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b="1" dirty="0">
                          <a:latin typeface="Georgia" charset="0"/>
                          <a:ea typeface="Georgia" charset="0"/>
                          <a:cs typeface="Georgia" charset="0"/>
                        </a:rPr>
                        <a:t>COGS</a:t>
                      </a:r>
                      <a:endParaRPr lang="zh-CN" altLang="en-US" sz="700" b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Teacher’s salary</a:t>
                      </a:r>
                      <a:endParaRPr lang="zh-CN" altLang="en-US" sz="700" baseline="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(23,428)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(139,774)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(58,919)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Classroom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rental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(12,628)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(60,980)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(21,689)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Operating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cost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(3,927)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(10,412)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(5,921)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Textbook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and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material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(1,406)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(7,935)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(2,743)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b="1" dirty="0">
                          <a:latin typeface="Georgia" charset="0"/>
                          <a:ea typeface="Georgia" charset="0"/>
                          <a:cs typeface="Georgia" charset="0"/>
                        </a:rPr>
                        <a:t>(41,389)</a:t>
                      </a:r>
                      <a:endParaRPr lang="zh-CN" altLang="en-US" sz="700" b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b="1" dirty="0">
                          <a:latin typeface="Georgia" charset="0"/>
                          <a:ea typeface="Georgia" charset="0"/>
                          <a:cs typeface="Georgia" charset="0"/>
                        </a:rPr>
                        <a:t>(219,102)</a:t>
                      </a:r>
                      <a:endParaRPr lang="zh-CN" altLang="en-US" sz="700" b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b="1" dirty="0">
                          <a:latin typeface="Georgia" charset="0"/>
                          <a:ea typeface="Georgia" charset="0"/>
                          <a:cs typeface="Georgia" charset="0"/>
                        </a:rPr>
                        <a:t>(89,270)</a:t>
                      </a:r>
                      <a:endParaRPr lang="zh-CN" altLang="en-US" sz="700" b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Business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tax</a:t>
                      </a:r>
                      <a:r>
                        <a:rPr lang="zh-CN" altLang="en-US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and</a:t>
                      </a:r>
                      <a:r>
                        <a:rPr lang="zh-CN" altLang="en-US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surcharge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(1,259)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(3,873)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(651)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Gross</a:t>
                      </a:r>
                      <a:r>
                        <a:rPr lang="zh-CN" altLang="en-US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profit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26,572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214,352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65,069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Other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labor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cost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(31,151)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(180,340)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(51,371)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Management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expense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(14,712)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(56,142)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(13,389)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Promotion</a:t>
                      </a:r>
                      <a:r>
                        <a:rPr lang="zh-CN" altLang="en-US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expense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(2,173)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(17,720)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(6,382)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Financial</a:t>
                      </a:r>
                      <a:r>
                        <a:rPr lang="zh-CN" altLang="en-US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expense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252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(1,704)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(526)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Other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business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profit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(44)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1,726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223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Net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non-operating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income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(502)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(83)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Pre-tax</a:t>
                      </a:r>
                      <a:r>
                        <a:rPr lang="zh-CN" altLang="en-US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profit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(21,257)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(40,330)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(6,458)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Tax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(475)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(1,323)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dirty="0">
                          <a:latin typeface="Georgia" charset="0"/>
                          <a:ea typeface="Georgia" charset="0"/>
                          <a:cs typeface="Georgia" charset="0"/>
                        </a:rPr>
                        <a:t>(461)</a:t>
                      </a:r>
                      <a:endParaRPr lang="zh-CN" altLang="en-US" sz="700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b="1" dirty="0">
                          <a:latin typeface="Georgia" charset="0"/>
                          <a:ea typeface="Georgia" charset="0"/>
                          <a:cs typeface="Georgia" charset="0"/>
                        </a:rPr>
                        <a:t>Net</a:t>
                      </a:r>
                      <a:r>
                        <a:rPr lang="zh-CN" altLang="en-US" sz="700" b="1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b="1" dirty="0">
                          <a:latin typeface="Georgia" charset="0"/>
                          <a:ea typeface="Georgia" charset="0"/>
                          <a:cs typeface="Georgia" charset="0"/>
                        </a:rPr>
                        <a:t>income</a:t>
                      </a:r>
                      <a:endParaRPr lang="zh-CN" altLang="en-US" sz="700" b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b="1" dirty="0">
                          <a:latin typeface="Georgia" charset="0"/>
                          <a:ea typeface="Georgia" charset="0"/>
                          <a:cs typeface="Georgia" charset="0"/>
                        </a:rPr>
                        <a:t>(21,732)</a:t>
                      </a:r>
                      <a:endParaRPr lang="zh-CN" altLang="en-US" sz="700" b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b="1" dirty="0">
                          <a:latin typeface="Georgia" charset="0"/>
                          <a:ea typeface="Georgia" charset="0"/>
                          <a:cs typeface="Georgia" charset="0"/>
                        </a:rPr>
                        <a:t>(41,653)</a:t>
                      </a:r>
                      <a:endParaRPr lang="zh-CN" altLang="en-US" sz="700" b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b="1" dirty="0">
                          <a:latin typeface="Georgia" charset="0"/>
                          <a:ea typeface="Georgia" charset="0"/>
                          <a:cs typeface="Georgia" charset="0"/>
                        </a:rPr>
                        <a:t>(6,919)</a:t>
                      </a:r>
                      <a:endParaRPr lang="zh-CN" altLang="en-US" sz="700" b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Gross</a:t>
                      </a:r>
                      <a:r>
                        <a:rPr lang="zh-CN" altLang="en-US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profit</a:t>
                      </a:r>
                      <a:r>
                        <a:rPr lang="zh-CN" altLang="en-US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margin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38%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49%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42%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Net</a:t>
                      </a:r>
                      <a:r>
                        <a:rPr lang="zh-CN" altLang="en-US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profit</a:t>
                      </a:r>
                      <a:r>
                        <a:rPr lang="zh-CN" altLang="en-US" sz="700" i="1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i="1" baseline="0" dirty="0">
                          <a:latin typeface="Georgia" charset="0"/>
                          <a:ea typeface="Georgia" charset="0"/>
                          <a:cs typeface="Georgia" charset="0"/>
                        </a:rPr>
                        <a:t>margin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-31%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-10%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-4%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K12/</a:t>
                      </a:r>
                      <a:r>
                        <a:rPr lang="zh-CN" altLang="en-US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Revenue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95%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84%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0" i="1" dirty="0">
                          <a:latin typeface="Georgia" charset="0"/>
                          <a:ea typeface="Georgia" charset="0"/>
                          <a:cs typeface="Georgia" charset="0"/>
                        </a:rPr>
                        <a:t>87%</a:t>
                      </a:r>
                      <a:endParaRPr lang="zh-CN" altLang="en-US" sz="700" i="1" dirty="0"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125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B/S</a:t>
            </a:r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Discussion Material - Confidential</a:t>
            </a:r>
            <a:endParaRPr lang="en-SG" dirty="0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SG"/>
              <a:t>Page </a:t>
            </a:r>
            <a:fld id="{2E947FE8-414F-48DC-B421-21E0DAB473DA}" type="slidenum">
              <a:rPr lang="en-SG" smtClean="0"/>
              <a:pPr/>
              <a:t>2</a:t>
            </a:fld>
            <a:endParaRPr lang="en-SG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72534"/>
              </p:ext>
            </p:extLst>
          </p:nvPr>
        </p:nvGraphicFramePr>
        <p:xfrm>
          <a:off x="792185" y="847271"/>
          <a:ext cx="4603500" cy="40320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41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In thousand RMB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414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2015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414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2016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414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2017.1~3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41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Current</a:t>
                      </a:r>
                      <a:r>
                        <a:rPr lang="zh-CN" altLang="en-US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asset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68,368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170,270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120,605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    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Cash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41,828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90,733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42,761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    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Inventory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2,729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7,104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4,580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    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Other</a:t>
                      </a:r>
                      <a:r>
                        <a:rPr lang="zh-CN" altLang="en-US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receivables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23,812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72,432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73,264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Non-current</a:t>
                      </a:r>
                      <a:r>
                        <a:rPr lang="zh-CN" altLang="en-US" sz="1000" b="1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b="1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asset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116,602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302,922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406,349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     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Long-term</a:t>
                      </a: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equity</a:t>
                      </a:r>
                      <a:r>
                        <a:rPr lang="zh-CN" altLang="en-US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    </a:t>
                      </a:r>
                      <a:r>
                        <a:rPr lang="en-US" altLang="zh-CN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investment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-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653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93,353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     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Fixed</a:t>
                      </a:r>
                      <a:r>
                        <a:rPr lang="zh-CN" altLang="en-US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asset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5,842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27,560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39,408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     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Goodwill</a:t>
                      </a:r>
                      <a:r>
                        <a:rPr lang="zh-CN" altLang="en-US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&amp;</a:t>
                      </a:r>
                      <a:r>
                        <a:rPr lang="zh-CN" altLang="en-US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intangible</a:t>
                      </a:r>
                      <a:r>
                        <a:rPr lang="zh-CN" altLang="en-US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baseline="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asset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110,760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274,709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273,588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Total Asset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184,970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473,192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526,954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Deferred</a:t>
                      </a: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revenue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(76,319)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(261,574)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(252,775)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Payroll</a:t>
                      </a: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payable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(11,531)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(38,450)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(25,841)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Tax</a:t>
                      </a: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payable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(1,008)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(5,881)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(4,769)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Other</a:t>
                      </a: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accounts</a:t>
                      </a: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payable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(37,560)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(83,796)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(167,543)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Total Liability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(126,419)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(389,702)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(450,927)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Net</a:t>
                      </a:r>
                      <a:r>
                        <a:rPr lang="zh-CN" altLang="en-US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 </a:t>
                      </a:r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Asset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58,551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83,490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000" b="1" dirty="0">
                          <a:solidFill>
                            <a:schemeClr val="tx1"/>
                          </a:solidFill>
                          <a:latin typeface="Georgia" charset="0"/>
                          <a:ea typeface="Georgia" charset="0"/>
                          <a:cs typeface="Georgia" charset="0"/>
                        </a:rPr>
                        <a:t>76,027</a:t>
                      </a:r>
                      <a:endParaRPr lang="zh-CN" altLang="en-US" sz="1000" b="1" dirty="0">
                        <a:solidFill>
                          <a:schemeClr val="tx1"/>
                        </a:solidFill>
                        <a:latin typeface="Georgia" charset="0"/>
                        <a:ea typeface="Georgia" charset="0"/>
                        <a:cs typeface="Georgia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8859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372</Words>
  <Application>Microsoft Office PowerPoint</Application>
  <PresentationFormat>宽屏</PresentationFormat>
  <Paragraphs>170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Arial</vt:lpstr>
      <vt:lpstr>Calibri</vt:lpstr>
      <vt:lpstr>Calibri Light</vt:lpstr>
      <vt:lpstr>Georgia</vt:lpstr>
      <vt:lpstr>Office 主题​​</vt:lpstr>
      <vt:lpstr>P/L</vt:lpstr>
      <vt:lpstr>B/S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P/L</dc:title>
  <dc:creator>Cheng Lu</dc:creator>
  <cp:lastModifiedBy>Cheng Lu</cp:lastModifiedBy>
  <cp:revision>1</cp:revision>
  <dcterms:created xsi:type="dcterms:W3CDTF">2017-08-09T02:35:47Z</dcterms:created>
  <dcterms:modified xsi:type="dcterms:W3CDTF">2017-08-09T02:42:40Z</dcterms:modified>
</cp:coreProperties>
</file>