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2017-08-29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관리보수 사용자 매뉴얼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2017.08.28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5124" y="69349"/>
            <a:ext cx="7772400" cy="335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>
                <a:latin typeface="+mj-lt"/>
                <a:ea typeface="+mj-ea"/>
                <a:cs typeface="+mj-cs"/>
              </a:rPr>
              <a:t>Step 1. </a:t>
            </a:r>
            <a:r>
              <a:rPr lang="ko-KR" altLang="en-US" sz="1200" dirty="0" smtClean="0">
                <a:latin typeface="+mj-lt"/>
                <a:ea typeface="+mj-ea"/>
                <a:cs typeface="+mj-cs"/>
              </a:rPr>
              <a:t>관리보수 기준설정</a:t>
            </a:r>
            <a:endParaRPr lang="en-US" altLang="ko-KR" sz="1200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5" name="그림 4" descr="K-0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20" y="450523"/>
            <a:ext cx="8855968" cy="47066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5445224"/>
            <a:ext cx="8856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sz="1000" dirty="0" smtClean="0"/>
              <a:t> 행 추가 버튼을 통해 라인 추가 후 입력 값 입력 후 저장합니다</a:t>
            </a:r>
            <a:r>
              <a:rPr lang="en-US" altLang="ko-KR" sz="10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1000" dirty="0" smtClean="0"/>
              <a:t> 금액기준이 약정총액일 경우 금액을 필수로 입력 해야 합니다</a:t>
            </a:r>
            <a:r>
              <a:rPr lang="en-US" altLang="ko-KR" sz="1000" dirty="0" smtClean="0"/>
              <a:t>.</a:t>
            </a:r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금액기준이 투자잔액일 경우 구분 및 계산방식을 필수로 입력 해야 합니다</a:t>
            </a:r>
            <a:r>
              <a:rPr lang="en-US" altLang="ko-KR" sz="1000" dirty="0" smtClean="0"/>
              <a:t>.</a:t>
            </a:r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재원 별 계산 기준은 동일해야 합니다</a:t>
            </a:r>
            <a:r>
              <a:rPr lang="en-US" altLang="ko-KR" sz="1000" dirty="0" smtClean="0"/>
              <a:t>.</a:t>
            </a:r>
          </a:p>
          <a:p>
            <a:endParaRPr lang="en-US" altLang="ko-KR" sz="1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5124" y="69349"/>
            <a:ext cx="7772400" cy="335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>
                <a:latin typeface="+mj-lt"/>
                <a:ea typeface="+mj-ea"/>
                <a:cs typeface="+mj-cs"/>
              </a:rPr>
              <a:t>Step 2. </a:t>
            </a:r>
            <a:r>
              <a:rPr lang="ko-KR" altLang="en-US" sz="1200" dirty="0" smtClean="0">
                <a:latin typeface="+mj-lt"/>
                <a:ea typeface="+mj-ea"/>
                <a:cs typeface="+mj-cs"/>
              </a:rPr>
              <a:t>관리보수 생성</a:t>
            </a:r>
            <a:r>
              <a:rPr lang="en-US" altLang="ko-KR" sz="1200" dirty="0" smtClean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5445224"/>
            <a:ext cx="8856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sz="1000" dirty="0" smtClean="0"/>
              <a:t> 조합선택 후 조회 시 관리보수기준 설정에서 설정한 계산 기준에 따라 생성구분 및 기간이 활성화됩니다</a:t>
            </a:r>
            <a:r>
              <a:rPr lang="en-US" altLang="ko-KR" sz="1000" dirty="0" smtClean="0"/>
              <a:t>.( </a:t>
            </a:r>
            <a:r>
              <a:rPr lang="ko-KR" altLang="en-US" sz="1000" dirty="0" smtClean="0"/>
              <a:t>분기</a:t>
            </a:r>
            <a:r>
              <a:rPr lang="en-US" altLang="ko-KR" sz="1000" dirty="0" smtClean="0"/>
              <a:t> – </a:t>
            </a:r>
            <a:r>
              <a:rPr lang="ko-KR" altLang="en-US" sz="1000" dirty="0" smtClean="0"/>
              <a:t>일</a:t>
            </a:r>
            <a:r>
              <a:rPr lang="en-US" altLang="ko-KR" sz="1000" dirty="0" smtClean="0"/>
              <a:t>,</a:t>
            </a:r>
            <a:r>
              <a:rPr lang="ko-KR" altLang="en-US" sz="1000" dirty="0" smtClean="0"/>
              <a:t>분기 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년 </a:t>
            </a:r>
            <a:r>
              <a:rPr lang="en-US" altLang="ko-KR" sz="1000" dirty="0" smtClean="0"/>
              <a:t>– </a:t>
            </a:r>
            <a:r>
              <a:rPr lang="ko-KR" altLang="en-US" sz="1000" dirty="0" smtClean="0"/>
              <a:t>일</a:t>
            </a:r>
            <a:r>
              <a:rPr lang="en-US" altLang="ko-KR" sz="1000" dirty="0" smtClean="0"/>
              <a:t>,</a:t>
            </a:r>
            <a:r>
              <a:rPr lang="ko-KR" altLang="en-US" sz="1000" dirty="0" smtClean="0"/>
              <a:t>년</a:t>
            </a:r>
            <a:r>
              <a:rPr lang="en-US" altLang="ko-KR" sz="10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000" dirty="0" smtClean="0"/>
              <a:t> 지정한 기간 내에 생성된 자료가 있을 경우 자료를 이어서 생성할지 여부를 확인 후 자료가 생성됩니다</a:t>
            </a:r>
            <a:r>
              <a:rPr lang="en-US" altLang="ko-KR" sz="1000" dirty="0" smtClean="0"/>
              <a:t>.</a:t>
            </a:r>
          </a:p>
          <a:p>
            <a:r>
              <a:rPr lang="en-US" altLang="ko-KR" sz="1000" dirty="0" smtClean="0">
                <a:solidFill>
                  <a:srgbClr val="FF0000"/>
                </a:solidFill>
              </a:rPr>
              <a:t>  (</a:t>
            </a:r>
            <a:r>
              <a:rPr lang="ko-KR" altLang="en-US" sz="1000" dirty="0" smtClean="0">
                <a:solidFill>
                  <a:srgbClr val="FF0000"/>
                </a:solidFill>
              </a:rPr>
              <a:t>데이터를 이어서 생성 시 </a:t>
            </a:r>
            <a:r>
              <a:rPr lang="ko-KR" altLang="en-US" sz="1000" dirty="0" smtClean="0">
                <a:solidFill>
                  <a:srgbClr val="FF0000"/>
                </a:solidFill>
              </a:rPr>
              <a:t>미 확정된 </a:t>
            </a:r>
            <a:r>
              <a:rPr lang="ko-KR" altLang="en-US" sz="1000" dirty="0" smtClean="0">
                <a:solidFill>
                  <a:srgbClr val="FF0000"/>
                </a:solidFill>
              </a:rPr>
              <a:t>데이터는 삭제 후 </a:t>
            </a:r>
            <a:r>
              <a:rPr lang="ko-KR" altLang="en-US" sz="1000" dirty="0" smtClean="0">
                <a:solidFill>
                  <a:srgbClr val="FF0000"/>
                </a:solidFill>
              </a:rPr>
              <a:t>재생성 되며 </a:t>
            </a:r>
            <a:r>
              <a:rPr lang="ko-KR" altLang="en-US" sz="1000" dirty="0" smtClean="0">
                <a:solidFill>
                  <a:srgbClr val="FF0000"/>
                </a:solidFill>
              </a:rPr>
              <a:t>확정된 데이터는 변동되지 않습니다</a:t>
            </a:r>
            <a:r>
              <a:rPr lang="en-US" altLang="ko-KR" sz="1000" dirty="0" smtClean="0">
                <a:solidFill>
                  <a:srgbClr val="FF0000"/>
                </a:solidFill>
              </a:rPr>
              <a:t>.</a:t>
            </a:r>
            <a:r>
              <a:rPr lang="en-US" altLang="ko-KR" sz="1000" dirty="0" smtClean="0">
                <a:solidFill>
                  <a:srgbClr val="FF0000"/>
                </a:solidFill>
              </a:rPr>
              <a:t>)</a:t>
            </a:r>
            <a:endParaRPr lang="en-US" altLang="ko-KR" sz="1000" dirty="0" smtClean="0">
              <a:solidFill>
                <a:srgbClr val="FF0000"/>
              </a:solidFill>
            </a:endParaRPr>
          </a:p>
        </p:txBody>
      </p:sp>
      <p:pic>
        <p:nvPicPr>
          <p:cNvPr id="7" name="그림 6" descr="K-0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48680"/>
            <a:ext cx="6657975" cy="1962150"/>
          </a:xfrm>
          <a:prstGeom prst="rect">
            <a:avLst/>
          </a:prstGeom>
        </p:spPr>
      </p:pic>
      <p:pic>
        <p:nvPicPr>
          <p:cNvPr id="8" name="그림 7" descr="K-01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2636912"/>
            <a:ext cx="6657975" cy="19621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5124" y="69349"/>
            <a:ext cx="7772400" cy="335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>
                <a:latin typeface="+mj-lt"/>
                <a:ea typeface="+mj-ea"/>
                <a:cs typeface="+mj-cs"/>
              </a:rPr>
              <a:t>Step 2. </a:t>
            </a:r>
            <a:r>
              <a:rPr lang="ko-KR" altLang="en-US" sz="1200" dirty="0" smtClean="0">
                <a:latin typeface="+mj-lt"/>
                <a:ea typeface="+mj-ea"/>
                <a:cs typeface="+mj-cs"/>
              </a:rPr>
              <a:t>데이터 확정</a:t>
            </a:r>
            <a:r>
              <a:rPr lang="en-US" altLang="ko-KR" sz="1200" dirty="0" smtClean="0">
                <a:latin typeface="+mj-lt"/>
                <a:ea typeface="+mj-ea"/>
                <a:cs typeface="+mj-cs"/>
              </a:rPr>
              <a:t>/</a:t>
            </a:r>
            <a:r>
              <a:rPr lang="ko-KR" altLang="en-US" sz="1200" dirty="0" smtClean="0">
                <a:latin typeface="+mj-lt"/>
                <a:ea typeface="+mj-ea"/>
                <a:cs typeface="+mj-cs"/>
              </a:rPr>
              <a:t>확정취소</a:t>
            </a:r>
            <a:endParaRPr lang="en-US" altLang="ko-KR" sz="12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5445224"/>
            <a:ext cx="88569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데이터 확정 또는 확정취소는 일자를 입력 받은 후 입력된 일자까지 일괄적으로 확정 또는 확정취소 처리됩니다</a:t>
            </a:r>
            <a:r>
              <a:rPr lang="en-US" altLang="ko-KR" sz="1000" dirty="0" smtClean="0"/>
              <a:t>.</a:t>
            </a:r>
          </a:p>
        </p:txBody>
      </p:sp>
      <p:pic>
        <p:nvPicPr>
          <p:cNvPr id="9" name="그림 8" descr="K-01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980728"/>
            <a:ext cx="4724400" cy="1209675"/>
          </a:xfrm>
          <a:prstGeom prst="rect">
            <a:avLst/>
          </a:prstGeom>
        </p:spPr>
      </p:pic>
      <p:pic>
        <p:nvPicPr>
          <p:cNvPr id="10" name="그림 9" descr="K-01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348880"/>
            <a:ext cx="4724400" cy="12096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5124" y="69349"/>
            <a:ext cx="7772400" cy="335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>
                <a:latin typeface="+mj-lt"/>
                <a:ea typeface="+mj-ea"/>
                <a:cs typeface="+mj-cs"/>
              </a:rPr>
              <a:t>Step 2. </a:t>
            </a:r>
            <a:r>
              <a:rPr lang="ko-KR" altLang="en-US" sz="1200" dirty="0" smtClean="0">
                <a:latin typeface="+mj-lt"/>
                <a:ea typeface="+mj-ea"/>
                <a:cs typeface="+mj-cs"/>
              </a:rPr>
              <a:t>관리보수 조정</a:t>
            </a:r>
            <a:endParaRPr lang="en-US" altLang="ko-KR" sz="12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5445224"/>
            <a:ext cx="8856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sz="1000" dirty="0" smtClean="0"/>
              <a:t> 조합 선택 후 조회 시 기존에 생성된 데이터가 조회됩니다</a:t>
            </a:r>
            <a:r>
              <a:rPr lang="en-US" altLang="ko-KR" sz="10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1000" dirty="0" smtClean="0"/>
              <a:t> 기존에 생성된 데이터 중 확정된 데이터는 변동되지 않습니다</a:t>
            </a:r>
            <a:r>
              <a:rPr lang="en-US" altLang="ko-KR" sz="10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1000" dirty="0" smtClean="0"/>
              <a:t> 기존에 생성된 데이터 중 </a:t>
            </a:r>
            <a:r>
              <a:rPr lang="ko-KR" altLang="en-US" sz="1000" dirty="0" smtClean="0"/>
              <a:t>미 확정된 </a:t>
            </a:r>
            <a:r>
              <a:rPr lang="ko-KR" altLang="en-US" sz="1000" dirty="0" smtClean="0"/>
              <a:t>데이터는 수정만 가능합니다</a:t>
            </a:r>
            <a:r>
              <a:rPr lang="en-US" altLang="ko-KR" sz="10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1000" dirty="0" smtClean="0"/>
              <a:t> 행 </a:t>
            </a:r>
            <a:r>
              <a:rPr lang="ko-KR" altLang="en-US" sz="1000" dirty="0" smtClean="0"/>
              <a:t>추가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삭제를 통해 신규 </a:t>
            </a:r>
            <a:r>
              <a:rPr lang="ko-KR" altLang="en-US" sz="1000" dirty="0" smtClean="0"/>
              <a:t>데이터를 입력 할 </a:t>
            </a:r>
            <a:r>
              <a:rPr lang="ko-KR" altLang="en-US" sz="1000" dirty="0" smtClean="0"/>
              <a:t>수 있습니다</a:t>
            </a:r>
            <a:r>
              <a:rPr lang="en-US" altLang="ko-KR" sz="1000" dirty="0" smtClean="0"/>
              <a:t>.</a:t>
            </a:r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행 삭제는 행 추가로 신규 등록된 데이터만  가능합니다</a:t>
            </a:r>
            <a:r>
              <a:rPr lang="en-US" altLang="ko-KR" sz="1000" dirty="0" smtClean="0"/>
              <a:t>.</a:t>
            </a:r>
            <a:endParaRPr lang="en-US" altLang="ko-KR" sz="1000" dirty="0" smtClean="0"/>
          </a:p>
        </p:txBody>
      </p:sp>
      <p:pic>
        <p:nvPicPr>
          <p:cNvPr id="7" name="그림 6" descr="K-01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76672"/>
            <a:ext cx="8604448" cy="48440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154</Words>
  <Application>Microsoft Office PowerPoint</Application>
  <PresentationFormat>화면 슬라이드 쇼(4:3)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관리보수 사용자 매뉴얼</vt:lpstr>
      <vt:lpstr>슬라이드 2</vt:lpstr>
      <vt:lpstr>슬라이드 3</vt:lpstr>
      <vt:lpstr>슬라이드 4</vt:lpstr>
      <vt:lpstr>슬라이드 5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관리보수 사용자 매뉴얼</dc:title>
  <dc:creator>Microsoft Corporation</dc:creator>
  <cp:lastModifiedBy>Owner</cp:lastModifiedBy>
  <cp:revision>17</cp:revision>
  <dcterms:created xsi:type="dcterms:W3CDTF">2006-10-05T04:04:58Z</dcterms:created>
  <dcterms:modified xsi:type="dcterms:W3CDTF">2017-08-28T23:53:20Z</dcterms:modified>
</cp:coreProperties>
</file>