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318" r:id="rId4"/>
    <p:sldId id="303" r:id="rId5"/>
    <p:sldId id="305" r:id="rId6"/>
    <p:sldId id="306" r:id="rId7"/>
    <p:sldId id="307" r:id="rId8"/>
    <p:sldId id="308" r:id="rId9"/>
    <p:sldId id="310" r:id="rId10"/>
    <p:sldId id="367" r:id="rId11"/>
    <p:sldId id="436" r:id="rId12"/>
    <p:sldId id="371" r:id="rId13"/>
    <p:sldId id="372" r:id="rId14"/>
    <p:sldId id="319" r:id="rId15"/>
    <p:sldId id="435" r:id="rId16"/>
    <p:sldId id="313" r:id="rId17"/>
    <p:sldId id="421" r:id="rId18"/>
    <p:sldId id="424" r:id="rId19"/>
    <p:sldId id="314" r:id="rId20"/>
    <p:sldId id="304" r:id="rId21"/>
  </p:sldIdLst>
  <p:sldSz cx="6858000" cy="9906000" type="A4"/>
  <p:notesSz cx="6735763" cy="98663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9" autoAdjust="0"/>
    <p:restoredTop sz="94660"/>
  </p:normalViewPr>
  <p:slideViewPr>
    <p:cSldViewPr>
      <p:cViewPr varScale="1">
        <p:scale>
          <a:sx n="79" d="100"/>
          <a:sy n="79" d="100"/>
        </p:scale>
        <p:origin x="3324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37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401925B5-7689-43C5-AF71-F837993E6AF6}" type="datetime1">
              <a:rPr lang="ko-KR" altLang="en-US"/>
              <a:pPr>
                <a:defRPr/>
              </a:pPr>
              <a:t>2016-11-24</a:t>
            </a:fld>
            <a:endParaRPr lang="en-US" altLang="ko-KR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94AE6B7B-0A5A-4251-AA30-7B4B32D4860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05625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059F15C5-6B76-41AB-AA84-0FD1A06FFA00}" type="datetime1">
              <a:rPr lang="ko-KR" altLang="en-US"/>
              <a:pPr>
                <a:defRPr/>
              </a:pPr>
              <a:t>2016-11-24</a:t>
            </a:fld>
            <a:endParaRPr lang="en-US" altLang="ko-KR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7563" y="739775"/>
            <a:ext cx="2560637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64D1B921-C28C-41E9-A06D-6E5F554FA4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110714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pPr eaLnBrk="1" hangingPunct="1"/>
            <a:fld id="{5E193800-6944-4A73-A98B-25CC5DDD1D8D}" type="datetime1">
              <a:rPr lang="ko-KR" altLang="en-US" smtClean="0">
                <a:latin typeface="굴림" pitchFamily="50" charset="-127"/>
                <a:ea typeface="굴림" pitchFamily="50" charset="-127"/>
              </a:rPr>
              <a:pPr eaLnBrk="1" hangingPunct="1"/>
              <a:t>2016-11-24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pPr eaLnBrk="1" hangingPunct="1"/>
            <a:fld id="{8444911B-2CF7-4CBA-A98A-7FEA3998701C}" type="slidenum">
              <a:rPr lang="en-US" altLang="ko-KR" smtClean="0">
                <a:latin typeface="굴림" pitchFamily="50" charset="-127"/>
                <a:ea typeface="굴림" pitchFamily="50" charset="-127"/>
              </a:rPr>
              <a:pPr eaLnBrk="1" hangingPunct="1"/>
              <a:t>0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754091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10244" name="날짜 개체 틀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pPr eaLnBrk="1" hangingPunct="1"/>
            <a:fld id="{DEC4BFFB-6C1F-4F45-9E53-31F7A6059253}" type="datetime1">
              <a:rPr lang="ko-KR" altLang="en-US" smtClean="0">
                <a:latin typeface="굴림" pitchFamily="50" charset="-127"/>
                <a:ea typeface="굴림" pitchFamily="50" charset="-127"/>
              </a:rPr>
              <a:pPr eaLnBrk="1" hangingPunct="1"/>
              <a:t>2016-11-24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0245" name="슬라이드 번호 개체 틀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pPr eaLnBrk="1" hangingPunct="1"/>
            <a:fld id="{DB4A9C53-C8BD-43D4-9DF3-C371BBD00197}" type="slidenum">
              <a:rPr lang="en-US" altLang="ko-KR" smtClean="0">
                <a:latin typeface="굴림" pitchFamily="50" charset="-127"/>
                <a:ea typeface="굴림" pitchFamily="50" charset="-127"/>
              </a:rPr>
              <a:pPr eaLnBrk="1" hangingPunct="1"/>
              <a:t>1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0158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BF291-9B51-4ABF-A7AF-949CE22EFE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63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06677D-C682-4945-96BF-D4EA808B1C1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315771" y="920552"/>
            <a:ext cx="6279089" cy="360040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3901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315771" y="920552"/>
            <a:ext cx="6279089" cy="360040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1"/>
          </p:nvPr>
        </p:nvSpPr>
        <p:spPr>
          <a:xfrm>
            <a:off x="309318" y="1352600"/>
            <a:ext cx="6288033" cy="7776864"/>
          </a:xfrm>
          <a:prstGeom prst="rect">
            <a:avLst/>
          </a:prstGeom>
        </p:spPr>
        <p:txBody>
          <a:bodyPr/>
          <a:lstStyle>
            <a:lvl1pPr marL="176213" indent="-176213">
              <a:buFont typeface="Wingdings" pitchFamily="2" charset="2"/>
              <a:buChar char="§"/>
              <a:defRPr sz="16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360363" indent="-184150">
              <a:buFont typeface="Arial" pitchFamily="34" charset="0"/>
              <a:buChar char="•"/>
              <a:defRPr sz="14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defTabSz="809625">
              <a:defRPr sz="1100"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>
              <a:defRPr sz="1100"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126A1-44B3-4870-90E0-0AEE47CF003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3823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575" y="9321800"/>
            <a:ext cx="1130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9"/>
          <p:cNvSpPr>
            <a:spLocks noChangeShapeType="1"/>
          </p:cNvSpPr>
          <p:nvPr userDrawn="1"/>
        </p:nvSpPr>
        <p:spPr bwMode="auto">
          <a:xfrm>
            <a:off x="287338" y="839788"/>
            <a:ext cx="6332537" cy="0"/>
          </a:xfrm>
          <a:prstGeom prst="line">
            <a:avLst/>
          </a:prstGeom>
          <a:noFill/>
          <a:ln w="3810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2" name="Text Box 10"/>
          <p:cNvSpPr txBox="1">
            <a:spLocks noChangeArrowheads="1"/>
          </p:cNvSpPr>
          <p:nvPr userDrawn="1"/>
        </p:nvSpPr>
        <p:spPr bwMode="auto">
          <a:xfrm>
            <a:off x="238125" y="566738"/>
            <a:ext cx="3041650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ko-KR" altLang="en-US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벤처투자 종합정보시스템</a:t>
            </a:r>
          </a:p>
        </p:txBody>
      </p:sp>
      <p:sp>
        <p:nvSpPr>
          <p:cNvPr id="1029" name="Line 11"/>
          <p:cNvSpPr>
            <a:spLocks noChangeShapeType="1"/>
          </p:cNvSpPr>
          <p:nvPr userDrawn="1"/>
        </p:nvSpPr>
        <p:spPr bwMode="auto">
          <a:xfrm>
            <a:off x="287338" y="9321800"/>
            <a:ext cx="63325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" name="Text Box 12"/>
          <p:cNvSpPr txBox="1">
            <a:spLocks noChangeArrowheads="1"/>
          </p:cNvSpPr>
          <p:nvPr userDrawn="1"/>
        </p:nvSpPr>
        <p:spPr bwMode="auto">
          <a:xfrm>
            <a:off x="222250" y="9369425"/>
            <a:ext cx="3057525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Copyright 2016 FDS Inc. All rights reserved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30550" y="9321800"/>
            <a:ext cx="447675" cy="31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latinLnBrk="0" hangingPunct="0">
              <a:defRPr kumimoji="0" sz="900">
                <a:solidFill>
                  <a:srgbClr val="848589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1806677D-C682-4945-96BF-D4EA808B1C1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Text Box 10"/>
          <p:cNvSpPr txBox="1">
            <a:spLocks noChangeArrowheads="1"/>
          </p:cNvSpPr>
          <p:nvPr userDrawn="1"/>
        </p:nvSpPr>
        <p:spPr bwMode="auto">
          <a:xfrm>
            <a:off x="2852738" y="560388"/>
            <a:ext cx="3759200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ko-KR" altLang="en-US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문서번호</a:t>
            </a:r>
            <a:r>
              <a: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(XX)-</a:t>
            </a:r>
            <a:r>
              <a:rPr lang="ko-KR" altLang="en-US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보고서 송수신 업무 메뉴얼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59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511175" y="3687764"/>
            <a:ext cx="5870153" cy="0"/>
          </a:xfrm>
          <a:prstGeom prst="line">
            <a:avLst/>
          </a:prstGeom>
          <a:noFill/>
          <a:ln w="57150" cmpd="thinThick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0" y="1468438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ko-KR" altLang="ko-KR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100" name="Rectangle 9"/>
          <p:cNvSpPr>
            <a:spLocks noChangeArrowheads="1"/>
          </p:cNvSpPr>
          <p:nvPr/>
        </p:nvSpPr>
        <p:spPr bwMode="auto">
          <a:xfrm>
            <a:off x="454025" y="3165159"/>
            <a:ext cx="408637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>
            <a:spAutoFit/>
          </a:bodyPr>
          <a:lstStyle/>
          <a:p>
            <a:pPr fontAlgn="b"/>
            <a:r>
              <a:rPr lang="ko-KR" altLang="en-US" sz="26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rPr>
              <a:t>벤처투자 종합정보시스템 </a:t>
            </a:r>
            <a:endParaRPr lang="ko-KR" altLang="en-US" sz="26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itchFamily="18" charset="0"/>
            </a:endParaRPr>
          </a:p>
        </p:txBody>
      </p:sp>
      <p:sp>
        <p:nvSpPr>
          <p:cNvPr id="4101" name="Rectangle 11"/>
          <p:cNvSpPr>
            <a:spLocks noChangeArrowheads="1"/>
          </p:cNvSpPr>
          <p:nvPr/>
        </p:nvSpPr>
        <p:spPr bwMode="auto">
          <a:xfrm>
            <a:off x="522288" y="6381750"/>
            <a:ext cx="18415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ko-KR">
                <a:latin typeface="굴림" pitchFamily="50" charset="-127"/>
                <a:ea typeface="굴림" pitchFamily="50" charset="-127"/>
              </a:rPr>
              <a:t/>
            </a:r>
            <a:br>
              <a:rPr lang="en-US" altLang="ko-KR">
                <a:latin typeface="굴림" pitchFamily="50" charset="-127"/>
                <a:ea typeface="굴림" pitchFamily="50" charset="-127"/>
              </a:rPr>
            </a:br>
            <a:endParaRPr lang="en-US" altLang="ko-KR">
              <a:latin typeface="굴림" pitchFamily="50" charset="-127"/>
              <a:ea typeface="굴림" pitchFamily="50" charset="-127"/>
            </a:endParaRPr>
          </a:p>
          <a:p>
            <a:pPr eaLnBrk="0" latinLnBrk="0" hangingPunct="0"/>
            <a:endParaRPr lang="en-US" altLang="ko-KR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410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1941513"/>
            <a:ext cx="2509838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863" y="7761288"/>
            <a:ext cx="157321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522288" y="4712249"/>
            <a:ext cx="5919787" cy="1072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>
            <a:spAutoFit/>
          </a:bodyPr>
          <a:lstStyle/>
          <a:p>
            <a:pPr algn="r">
              <a:lnSpc>
                <a:spcPct val="130000"/>
              </a:lnSpc>
              <a:tabLst>
                <a:tab pos="-914400" algn="l"/>
                <a:tab pos="-457200" algn="l"/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</a:pPr>
            <a:r>
              <a: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rPr>
              <a:t>문서번호</a:t>
            </a:r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rPr>
              <a:t>(XX)</a:t>
            </a:r>
          </a:p>
          <a:p>
            <a:pPr algn="r" eaLnBrk="0" latinLnBrk="0" hangingPunct="0">
              <a:lnSpc>
                <a:spcPct val="130000"/>
              </a:lnSpc>
              <a:tabLst>
                <a:tab pos="-914400" algn="l"/>
                <a:tab pos="-457200" algn="l"/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</a:pPr>
            <a:r>
              <a:rPr lang="ko-KR" altLang="en-US" sz="2400" b="1" dirty="0" smtClean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rPr>
              <a:t>보고서 송수신 업무 메뉴얼</a:t>
            </a:r>
            <a:endParaRPr lang="en-US" altLang="ko-KR" sz="2400" b="1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itchFamily="18" charset="0"/>
            </a:endParaRPr>
          </a:p>
          <a:p>
            <a:pPr algn="r" eaLnBrk="0" latinLnBrk="0" hangingPunct="0">
              <a:lnSpc>
                <a:spcPct val="130000"/>
              </a:lnSpc>
              <a:tabLst>
                <a:tab pos="-914400" algn="l"/>
                <a:tab pos="-457200" algn="l"/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</a:pPr>
            <a:r>
              <a:rPr lang="en-US" altLang="ko-KR" sz="11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rPr>
              <a:t>Version </a:t>
            </a:r>
            <a:r>
              <a:rPr lang="en-US" altLang="ko-KR" sz="1100" b="1" dirty="0" smtClean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rPr>
              <a:t>1.4</a:t>
            </a:r>
            <a:endParaRPr lang="ko-KR" altLang="en-US" sz="1100" b="1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9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9" name="제목 2"/>
          <p:cNvSpPr txBox="1">
            <a:spLocks/>
          </p:cNvSpPr>
          <p:nvPr/>
        </p:nvSpPr>
        <p:spPr bwMode="auto">
          <a:xfrm>
            <a:off x="812205" y="1064568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600" kern="0" dirty="0" smtClean="0"/>
              <a:t>3-2-3. </a:t>
            </a:r>
            <a:r>
              <a:rPr lang="ko-KR" altLang="en-US" sz="1600" kern="0" dirty="0" smtClean="0"/>
              <a:t>첨부파일 명 작성 규칙</a:t>
            </a:r>
          </a:p>
        </p:txBody>
      </p:sp>
      <p:sp>
        <p:nvSpPr>
          <p:cNvPr id="21" name="텍스트 개체 틀 3"/>
          <p:cNvSpPr txBox="1">
            <a:spLocks/>
          </p:cNvSpPr>
          <p:nvPr/>
        </p:nvSpPr>
        <p:spPr bwMode="auto">
          <a:xfrm>
            <a:off x="794692" y="1568623"/>
            <a:ext cx="5326540" cy="723225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/>
              <a:t> </a:t>
            </a:r>
            <a:r>
              <a:rPr lang="ko-KR" altLang="en-US" sz="1400" kern="0" dirty="0" smtClean="0"/>
              <a:t>■ 첨부파일이 있는 경우 전문 내부의 해당 컬럼과 실제 첨부파일의 이름을 일치 시켜야 하고</a:t>
            </a:r>
            <a:r>
              <a:rPr lang="en-US" altLang="ko-KR" sz="1400" kern="0" dirty="0" smtClean="0"/>
              <a:t>, </a:t>
            </a:r>
            <a:r>
              <a:rPr lang="ko-KR" altLang="en-US" sz="1400" kern="0" dirty="0" smtClean="0"/>
              <a:t>그 작성 규칙은 다음과 같습니다</a:t>
            </a:r>
            <a:r>
              <a:rPr lang="en-US" altLang="ko-KR" sz="1400" kern="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 smtClean="0"/>
              <a:t> </a:t>
            </a:r>
            <a:r>
              <a:rPr lang="en-US" altLang="ko-KR" sz="1400" kern="0" dirty="0" smtClean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 smtClean="0"/>
              <a:t> ○ </a:t>
            </a:r>
            <a:r>
              <a:rPr lang="ko-KR" altLang="en-US" sz="1400" u="sng" kern="0" dirty="0" smtClean="0"/>
              <a:t>파일명</a:t>
            </a:r>
            <a:r>
              <a:rPr lang="ko-KR" altLang="en-US" sz="1400" kern="0" dirty="0" smtClean="0"/>
              <a:t>은 </a:t>
            </a:r>
            <a:r>
              <a:rPr lang="ko-KR" altLang="en-US" sz="1400" kern="0" dirty="0"/>
              <a:t>중복을 피하기 위해 </a:t>
            </a:r>
            <a:r>
              <a:rPr lang="en-US" altLang="ko-KR" sz="1400" kern="0" dirty="0" smtClean="0"/>
              <a:t>“</a:t>
            </a:r>
            <a:r>
              <a:rPr lang="en-US" altLang="ko-KR" sz="1400" b="1" u="sng" kern="0" dirty="0" smtClean="0"/>
              <a:t>10</a:t>
            </a:r>
            <a:r>
              <a:rPr lang="ko-KR" altLang="en-US" sz="1400" b="1" u="sng" kern="0" dirty="0" smtClean="0"/>
              <a:t>자리일련번호</a:t>
            </a:r>
            <a:r>
              <a:rPr lang="en-US" altLang="ko-KR" sz="1400" b="1" u="sng" kern="0" dirty="0" smtClean="0"/>
              <a:t>(</a:t>
            </a:r>
            <a:r>
              <a:rPr lang="ko-KR" altLang="en-US" sz="1400" b="1" u="sng" kern="0" dirty="0" smtClean="0"/>
              <a:t>자체생성</a:t>
            </a:r>
            <a:r>
              <a:rPr lang="en-US" altLang="ko-KR" sz="1400" b="1" u="sng" kern="0" dirty="0" smtClean="0"/>
              <a:t>)+</a:t>
            </a:r>
            <a:r>
              <a:rPr lang="ko-KR" altLang="en-US" sz="1400" b="1" u="sng" kern="0" dirty="0"/>
              <a:t>파일명</a:t>
            </a:r>
            <a:r>
              <a:rPr lang="en-US" altLang="ko-KR" sz="1400" kern="0" dirty="0"/>
              <a:t>”</a:t>
            </a:r>
            <a:r>
              <a:rPr lang="ko-KR" altLang="en-US" sz="1400" kern="0" dirty="0" smtClean="0"/>
              <a:t>으로 파일명을 생성하여 </a:t>
            </a:r>
            <a:r>
              <a:rPr lang="ko-KR" altLang="en-US" sz="1400" kern="0" dirty="0"/>
              <a:t>전문에 기록합니다</a:t>
            </a:r>
            <a:r>
              <a:rPr lang="en-US" altLang="ko-KR" sz="1400" kern="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 smtClean="0"/>
              <a:t> 예</a:t>
            </a:r>
            <a:r>
              <a:rPr lang="en-US" altLang="ko-KR" sz="1400" kern="0" dirty="0" smtClean="0"/>
              <a:t>) </a:t>
            </a:r>
            <a:r>
              <a:rPr lang="ko-KR" altLang="en-US" sz="1400" kern="0" dirty="0" smtClean="0"/>
              <a:t>투자심사기본</a:t>
            </a:r>
            <a:r>
              <a:rPr lang="en-US" altLang="ko-KR" sz="1400" kern="0" dirty="0" smtClean="0"/>
              <a:t>(M041)</a:t>
            </a:r>
            <a:r>
              <a:rPr lang="ko-KR" altLang="en-US" sz="1400" kern="0" dirty="0" smtClean="0"/>
              <a:t>의 </a:t>
            </a:r>
            <a:r>
              <a:rPr lang="en-US" altLang="ko-KR" sz="1400" kern="0" dirty="0" smtClean="0"/>
              <a:t>2</a:t>
            </a:r>
            <a:r>
              <a:rPr lang="ko-KR" altLang="en-US" sz="1400" kern="0" dirty="0" smtClean="0"/>
              <a:t>번째 전문의 </a:t>
            </a:r>
            <a:r>
              <a:rPr lang="en-US" altLang="ko-KR" sz="1400" kern="0" dirty="0" smtClean="0"/>
              <a:t>“</a:t>
            </a:r>
            <a:r>
              <a:rPr lang="ko-KR" altLang="en-US" sz="1400" kern="0" dirty="0" smtClean="0"/>
              <a:t>심사보고서</a:t>
            </a:r>
            <a:r>
              <a:rPr lang="en-US" altLang="ko-KR" sz="1400" kern="0" dirty="0" smtClean="0"/>
              <a:t>.pdf”</a:t>
            </a:r>
            <a:r>
              <a:rPr lang="ko-KR" altLang="en-US" sz="1400" kern="0" dirty="0" smtClean="0"/>
              <a:t> 파일의 파일명은 </a:t>
            </a:r>
            <a:r>
              <a:rPr lang="en-US" altLang="ko-KR" sz="1400" kern="0" dirty="0" smtClean="0"/>
              <a:t>“</a:t>
            </a:r>
            <a:r>
              <a:rPr lang="en-US" altLang="ko-KR" sz="1400" b="1" kern="0" dirty="0" err="1" smtClean="0"/>
              <a:t>xxxxxxxxxx</a:t>
            </a:r>
            <a:r>
              <a:rPr lang="ko-KR" altLang="en-US" sz="1400" b="1" kern="0" dirty="0" smtClean="0"/>
              <a:t>심사보고서</a:t>
            </a:r>
            <a:r>
              <a:rPr lang="en-US" altLang="ko-KR" sz="1400" b="1" kern="0" dirty="0"/>
              <a:t>.</a:t>
            </a:r>
            <a:r>
              <a:rPr lang="en-US" altLang="ko-KR" sz="1400" b="1" kern="0" dirty="0" smtClean="0"/>
              <a:t>pdf</a:t>
            </a:r>
            <a:r>
              <a:rPr lang="en-US" altLang="ko-KR" sz="1400" kern="0" dirty="0" smtClean="0"/>
              <a:t>“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/>
              <a:t> </a:t>
            </a:r>
            <a:r>
              <a:rPr lang="ko-KR" altLang="en-US" sz="1400" kern="0" dirty="0" smtClean="0"/>
              <a:t>○ 첨부파일 구분코드와 파일명 사이는 </a:t>
            </a:r>
            <a:r>
              <a:rPr lang="en-US" altLang="ko-KR" sz="1400" kern="0" dirty="0" smtClean="0"/>
              <a:t>“:” (</a:t>
            </a:r>
            <a:r>
              <a:rPr lang="ko-KR" altLang="en-US" sz="1400" kern="0" dirty="0" smtClean="0"/>
              <a:t>콜론</a:t>
            </a:r>
            <a:r>
              <a:rPr lang="en-US" altLang="ko-KR" sz="1400" kern="0" dirty="0" smtClean="0"/>
              <a:t>)</a:t>
            </a:r>
            <a:r>
              <a:rPr lang="ko-KR" altLang="en-US" sz="1400" kern="0" dirty="0" smtClean="0"/>
              <a:t>으로 구분하며 각 파일과 파일 사이는 </a:t>
            </a:r>
            <a:r>
              <a:rPr lang="en-US" altLang="ko-KR" sz="1400" kern="0" dirty="0" smtClean="0"/>
              <a:t>“;” (</a:t>
            </a:r>
            <a:r>
              <a:rPr lang="ko-KR" altLang="en-US" sz="1400" kern="0" dirty="0" smtClean="0"/>
              <a:t>세미콜론</a:t>
            </a:r>
            <a:r>
              <a:rPr lang="en-US" altLang="ko-KR" sz="1400" kern="0" dirty="0" smtClean="0"/>
              <a:t>)</a:t>
            </a:r>
            <a:r>
              <a:rPr lang="ko-KR" altLang="en-US" sz="1400" kern="0" dirty="0" smtClean="0"/>
              <a:t>으로 구분합니다</a:t>
            </a:r>
            <a:r>
              <a:rPr lang="en-US" altLang="ko-KR" sz="1400" kern="0" dirty="0" smtClean="0"/>
              <a:t>.</a:t>
            </a:r>
            <a:endParaRPr lang="en-US" altLang="ko-KR" sz="1400" kern="0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/>
              <a:t> ○ </a:t>
            </a:r>
            <a:r>
              <a:rPr lang="ko-KR" altLang="en-US" sz="1400" kern="0" dirty="0" smtClean="0"/>
              <a:t>각 파일명은 파일 확장자를 포함합니다</a:t>
            </a:r>
            <a:r>
              <a:rPr lang="en-US" altLang="ko-KR" sz="1400" kern="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ko-KR" sz="1400" kern="0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 smtClean="0"/>
              <a:t> ① </a:t>
            </a:r>
            <a:r>
              <a:rPr lang="en-US" altLang="ko-KR" sz="1400" kern="0" dirty="0" smtClean="0"/>
              <a:t>‘</a:t>
            </a:r>
            <a:r>
              <a:rPr lang="ko-KR" altLang="en-US" sz="1400" kern="0" dirty="0" smtClean="0"/>
              <a:t>첨부파일 구분코드</a:t>
            </a:r>
            <a:r>
              <a:rPr lang="en-US" altLang="ko-KR" sz="1400" kern="0" dirty="0" smtClean="0"/>
              <a:t>’</a:t>
            </a:r>
            <a:r>
              <a:rPr lang="ko-KR" altLang="en-US" sz="1400" kern="0" dirty="0" smtClean="0"/>
              <a:t>가 있는 경우</a:t>
            </a:r>
            <a:endParaRPr lang="en-US" altLang="ko-KR" sz="1400" kern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 smtClean="0"/>
              <a:t>    단일 첨부파일의 경우 </a:t>
            </a:r>
            <a:r>
              <a:rPr lang="en-US" altLang="ko-KR" sz="1400" kern="0" dirty="0" smtClean="0"/>
              <a:t>:</a:t>
            </a:r>
            <a:r>
              <a:rPr lang="ko-KR" altLang="en-US" sz="1400" kern="0" dirty="0" smtClean="0"/>
              <a:t>  </a:t>
            </a:r>
            <a:r>
              <a:rPr lang="en-US" altLang="ko-KR" sz="1400" kern="0" dirty="0" smtClean="0"/>
              <a:t>-&gt; </a:t>
            </a:r>
            <a:r>
              <a:rPr lang="ko-KR" altLang="en-US" sz="1400" kern="0" dirty="0" smtClean="0"/>
              <a:t>구분코드 </a:t>
            </a:r>
            <a:r>
              <a:rPr lang="en-US" altLang="ko-KR" sz="1400" kern="0" dirty="0" smtClean="0"/>
              <a:t>+ </a:t>
            </a:r>
            <a:r>
              <a:rPr lang="en-US" altLang="ko-KR" sz="1400" kern="0" dirty="0" smtClean="0">
                <a:sym typeface="Wingdings" panose="05000000000000000000" pitchFamily="2" charset="2"/>
              </a:rPr>
              <a:t>: + </a:t>
            </a:r>
            <a:r>
              <a:rPr lang="ko-KR" altLang="en-US" sz="1400" kern="0" dirty="0" smtClean="0">
                <a:sym typeface="Wingdings" panose="05000000000000000000" pitchFamily="2" charset="2"/>
              </a:rPr>
              <a:t>파일명</a:t>
            </a:r>
            <a:endParaRPr lang="en-US" altLang="ko-KR" sz="1400" kern="0" dirty="0" smtClean="0">
              <a:sym typeface="Wingdings" panose="05000000000000000000" pitchFamily="2" charset="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400" kern="0" dirty="0" smtClean="0"/>
              <a:t>    </a:t>
            </a:r>
            <a:r>
              <a:rPr lang="ko-KR" altLang="en-US" sz="1400" kern="0" dirty="0" smtClean="0"/>
              <a:t>복수의 첨부파일이 있는 경우 </a:t>
            </a:r>
            <a:r>
              <a:rPr lang="en-US" altLang="ko-KR" sz="1400" kern="0" dirty="0" smtClean="0"/>
              <a:t>: -&gt; </a:t>
            </a:r>
            <a:r>
              <a:rPr lang="ko-KR" altLang="en-US" sz="1400" kern="0" dirty="0" smtClean="0"/>
              <a:t>구분코드</a:t>
            </a:r>
            <a:r>
              <a:rPr lang="en-US" altLang="ko-KR" sz="1400" kern="0" dirty="0" smtClean="0"/>
              <a:t>:</a:t>
            </a:r>
            <a:r>
              <a:rPr lang="ko-KR" altLang="en-US" sz="1400" kern="0" dirty="0" smtClean="0"/>
              <a:t>파일명</a:t>
            </a:r>
            <a:r>
              <a:rPr lang="en-US" altLang="ko-KR" sz="1400" kern="0" dirty="0" smtClean="0"/>
              <a:t>;</a:t>
            </a:r>
            <a:r>
              <a:rPr lang="ko-KR" altLang="en-US" sz="1400" kern="0" dirty="0" smtClean="0"/>
              <a:t>구분코드</a:t>
            </a:r>
            <a:r>
              <a:rPr lang="en-US" altLang="ko-KR" sz="1400" kern="0" dirty="0" smtClean="0"/>
              <a:t>:</a:t>
            </a:r>
            <a:r>
              <a:rPr lang="ko-KR" altLang="en-US" sz="1400" kern="0" dirty="0" smtClean="0"/>
              <a:t>파일명</a:t>
            </a:r>
            <a:r>
              <a:rPr lang="en-US" altLang="ko-KR" sz="1400" kern="0" dirty="0" smtClean="0"/>
              <a:t>…….</a:t>
            </a:r>
            <a:endParaRPr lang="en-US" altLang="ko-KR" sz="1400" kern="0" dirty="0"/>
          </a:p>
          <a:p>
            <a:pPr marL="0" indent="0">
              <a:lnSpc>
                <a:spcPct val="150000"/>
              </a:lnSpc>
              <a:buNone/>
            </a:pPr>
            <a:endParaRPr lang="en-US" altLang="ko-KR" sz="1400" kern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 smtClean="0"/>
              <a:t> </a:t>
            </a:r>
            <a:r>
              <a:rPr lang="ko-KR" altLang="en-US" sz="1400" kern="0" dirty="0"/>
              <a:t>② </a:t>
            </a:r>
            <a:r>
              <a:rPr lang="en-US" altLang="ko-KR" sz="1400" kern="0" dirty="0"/>
              <a:t>‘</a:t>
            </a:r>
            <a:r>
              <a:rPr lang="ko-KR" altLang="en-US" sz="1400" kern="0" dirty="0"/>
              <a:t>첨부파일 구분코드</a:t>
            </a:r>
            <a:r>
              <a:rPr lang="en-US" altLang="ko-KR" sz="1400" kern="0" dirty="0"/>
              <a:t>’</a:t>
            </a:r>
            <a:r>
              <a:rPr lang="ko-KR" altLang="en-US" sz="1400" kern="0" dirty="0"/>
              <a:t>가 </a:t>
            </a:r>
            <a:r>
              <a:rPr lang="ko-KR" altLang="en-US" sz="1400" kern="0" dirty="0" smtClean="0"/>
              <a:t>없는 </a:t>
            </a:r>
            <a:r>
              <a:rPr lang="ko-KR" altLang="en-US" sz="1400" kern="0" dirty="0"/>
              <a:t>경우</a:t>
            </a:r>
            <a:endParaRPr lang="en-US" altLang="ko-KR" sz="1400" kern="0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/>
              <a:t> </a:t>
            </a:r>
            <a:r>
              <a:rPr lang="ko-KR" altLang="en-US" sz="1400" kern="0" dirty="0" smtClean="0"/>
              <a:t>   단일 </a:t>
            </a:r>
            <a:r>
              <a:rPr lang="ko-KR" altLang="en-US" sz="1400" kern="0" dirty="0"/>
              <a:t>첨부파일의 경우 </a:t>
            </a:r>
            <a:r>
              <a:rPr lang="en-US" altLang="ko-KR" sz="1400" kern="0" dirty="0"/>
              <a:t>:</a:t>
            </a:r>
            <a:r>
              <a:rPr lang="ko-KR" altLang="en-US" sz="1400" kern="0" dirty="0"/>
              <a:t>  </a:t>
            </a:r>
            <a:r>
              <a:rPr lang="en-US" altLang="ko-KR" sz="1400" kern="0" dirty="0" smtClean="0"/>
              <a:t>-&gt; </a:t>
            </a:r>
            <a:r>
              <a:rPr lang="ko-KR" altLang="en-US" sz="1400" kern="0" dirty="0" smtClean="0">
                <a:sym typeface="Wingdings" panose="05000000000000000000" pitchFamily="2" charset="2"/>
              </a:rPr>
              <a:t>파일명</a:t>
            </a:r>
            <a:endParaRPr lang="en-US" altLang="ko-KR" sz="1400" kern="0" dirty="0" smtClean="0">
              <a:sym typeface="Wingdings" panose="05000000000000000000" pitchFamily="2" charset="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400" kern="0" dirty="0">
                <a:sym typeface="Wingdings" panose="05000000000000000000" pitchFamily="2" charset="2"/>
              </a:rPr>
              <a:t> </a:t>
            </a:r>
            <a:r>
              <a:rPr lang="en-US" altLang="ko-KR" sz="1400" kern="0" dirty="0" smtClean="0">
                <a:sym typeface="Wingdings" panose="05000000000000000000" pitchFamily="2" charset="2"/>
              </a:rPr>
              <a:t>   </a:t>
            </a:r>
            <a:r>
              <a:rPr lang="ko-KR" altLang="en-US" sz="1400" kern="0" dirty="0" smtClean="0"/>
              <a:t>복수의 </a:t>
            </a:r>
            <a:r>
              <a:rPr lang="ko-KR" altLang="en-US" sz="1400" kern="0" dirty="0"/>
              <a:t>첨부파일이 있는 경우 </a:t>
            </a:r>
            <a:r>
              <a:rPr lang="en-US" altLang="ko-KR" sz="1400" kern="0" dirty="0"/>
              <a:t>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400" kern="0" dirty="0"/>
              <a:t>     -&gt; </a:t>
            </a:r>
            <a:r>
              <a:rPr lang="ko-KR" altLang="en-US" sz="1400" kern="0" dirty="0" smtClean="0"/>
              <a:t>파일명</a:t>
            </a:r>
            <a:r>
              <a:rPr lang="en-US" altLang="ko-KR" sz="1400" kern="0" dirty="0" smtClean="0"/>
              <a:t>;</a:t>
            </a:r>
            <a:r>
              <a:rPr lang="ko-KR" altLang="en-US" sz="1400" kern="0" dirty="0" smtClean="0"/>
              <a:t>파일명</a:t>
            </a:r>
            <a:r>
              <a:rPr lang="en-US" altLang="ko-KR" sz="1400" kern="0" dirty="0" smtClean="0"/>
              <a:t>;</a:t>
            </a:r>
            <a:r>
              <a:rPr lang="ko-KR" altLang="en-US" sz="1400" kern="0" dirty="0" smtClean="0"/>
              <a:t>파일명</a:t>
            </a:r>
            <a:r>
              <a:rPr lang="en-US" altLang="ko-KR" sz="1400" kern="0" dirty="0" smtClean="0"/>
              <a:t>…….</a:t>
            </a:r>
            <a:endParaRPr lang="en-US" altLang="ko-KR" sz="1400" kern="0" dirty="0"/>
          </a:p>
        </p:txBody>
      </p:sp>
      <p:sp>
        <p:nvSpPr>
          <p:cNvPr id="22" name="텍스트 개체 틀 3"/>
          <p:cNvSpPr txBox="1">
            <a:spLocks/>
          </p:cNvSpPr>
          <p:nvPr/>
        </p:nvSpPr>
        <p:spPr bwMode="auto">
          <a:xfrm>
            <a:off x="793663" y="8800878"/>
            <a:ext cx="5569123" cy="65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ko-KR" altLang="en-US" sz="1400" kern="0" dirty="0" smtClean="0"/>
              <a:t>    </a:t>
            </a:r>
            <a:r>
              <a:rPr lang="en-US" altLang="ko-KR" sz="1400" kern="0" dirty="0" smtClean="0"/>
              <a:t>※ </a:t>
            </a:r>
            <a:r>
              <a:rPr lang="ko-KR" altLang="en-US" sz="1400" kern="0" dirty="0" smtClean="0"/>
              <a:t> </a:t>
            </a:r>
            <a:r>
              <a:rPr lang="en-US" altLang="ko-KR" sz="1400" kern="0" dirty="0" smtClean="0"/>
              <a:t>‘</a:t>
            </a:r>
            <a:r>
              <a:rPr lang="ko-KR" altLang="en-US" sz="1400" kern="0" dirty="0" smtClean="0"/>
              <a:t>첨부파일 구분코드</a:t>
            </a:r>
            <a:r>
              <a:rPr lang="en-US" altLang="ko-KR" sz="1400" kern="0" dirty="0" smtClean="0"/>
              <a:t>’ </a:t>
            </a:r>
            <a:r>
              <a:rPr lang="ko-KR" altLang="en-US" sz="1400" kern="0" dirty="0" smtClean="0"/>
              <a:t>별도 제공되는 코드표를 참조바랍니다</a:t>
            </a:r>
            <a:r>
              <a:rPr lang="en-US" altLang="ko-KR" sz="1400" kern="0" dirty="0" smtClean="0"/>
              <a:t>.</a:t>
            </a:r>
            <a:r>
              <a:rPr lang="ko-KR" altLang="en-US" sz="1400" kern="0" dirty="0" smtClean="0"/>
              <a:t> </a:t>
            </a:r>
            <a:endParaRPr lang="en-US" altLang="ko-KR" sz="1400" kern="0" dirty="0" smtClean="0"/>
          </a:p>
        </p:txBody>
      </p:sp>
    </p:spTree>
    <p:extLst>
      <p:ext uri="{BB962C8B-B14F-4D97-AF65-F5344CB8AC3E}">
        <p14:creationId xmlns:p14="http://schemas.microsoft.com/office/powerpoint/2010/main" val="193727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10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9" name="제목 2"/>
          <p:cNvSpPr txBox="1">
            <a:spLocks/>
          </p:cNvSpPr>
          <p:nvPr/>
        </p:nvSpPr>
        <p:spPr bwMode="auto">
          <a:xfrm>
            <a:off x="812205" y="1064568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600" kern="0" dirty="0" smtClean="0"/>
              <a:t>3-2-4. </a:t>
            </a:r>
            <a:r>
              <a:rPr lang="ko-KR" altLang="en-US" sz="1600" kern="0" dirty="0" smtClean="0"/>
              <a:t>전문 작성 완료 확정</a:t>
            </a:r>
          </a:p>
        </p:txBody>
      </p:sp>
      <p:sp>
        <p:nvSpPr>
          <p:cNvPr id="21" name="텍스트 개체 틀 3"/>
          <p:cNvSpPr txBox="1">
            <a:spLocks/>
          </p:cNvSpPr>
          <p:nvPr/>
        </p:nvSpPr>
        <p:spPr bwMode="auto">
          <a:xfrm>
            <a:off x="794692" y="1568623"/>
            <a:ext cx="5326540" cy="7560841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/>
              <a:t> </a:t>
            </a:r>
            <a:r>
              <a:rPr lang="ko-KR" altLang="en-US" sz="1400" kern="0" dirty="0" smtClean="0"/>
              <a:t>■ 보고서 전문 작성 완료 후 </a:t>
            </a:r>
            <a:r>
              <a:rPr lang="en-US" altLang="ko-KR" sz="1400" kern="0" dirty="0" smtClean="0"/>
              <a:t>SFTP</a:t>
            </a:r>
            <a:r>
              <a:rPr lang="ko-KR" altLang="en-US" sz="1400" kern="0" dirty="0" smtClean="0"/>
              <a:t>를 통해 </a:t>
            </a:r>
            <a:r>
              <a:rPr lang="en-US" altLang="ko-KR" sz="1400" kern="0" dirty="0" smtClean="0"/>
              <a:t>KVIC </a:t>
            </a:r>
            <a:r>
              <a:rPr lang="ko-KR" altLang="en-US" sz="1400" kern="0" dirty="0" smtClean="0"/>
              <a:t>시스템에서 파일을 가져가기 위해 </a:t>
            </a:r>
            <a:r>
              <a:rPr lang="en-US" altLang="ko-KR" sz="1400" kern="0" dirty="0" smtClean="0"/>
              <a:t>“Complete”</a:t>
            </a:r>
            <a:r>
              <a:rPr lang="ko-KR" altLang="en-US" sz="1400" kern="0" dirty="0"/>
              <a:t> </a:t>
            </a:r>
            <a:r>
              <a:rPr lang="ko-KR" altLang="en-US" sz="1400" kern="0" dirty="0" smtClean="0"/>
              <a:t>파일을 생성합니다</a:t>
            </a:r>
            <a:r>
              <a:rPr lang="en-US" altLang="ko-KR" sz="1400" kern="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ko-KR" sz="1400" kern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 smtClean="0"/>
              <a:t> ○ 전문 및 관련 파일을 작성하고 </a:t>
            </a:r>
            <a:r>
              <a:rPr lang="ko-KR" altLang="en-US" sz="1400" u="sng" kern="0" dirty="0" smtClean="0"/>
              <a:t>완료 했다는 의미로 </a:t>
            </a:r>
            <a:r>
              <a:rPr lang="en-US" altLang="ko-KR" sz="1400" u="sng" kern="0" dirty="0"/>
              <a:t>‘</a:t>
            </a:r>
            <a:r>
              <a:rPr lang="en-US" altLang="ko-KR" sz="1400" b="1" u="sng" kern="0" dirty="0"/>
              <a:t>Complete</a:t>
            </a:r>
            <a:r>
              <a:rPr lang="en-US" altLang="ko-KR" sz="1400" u="sng" kern="0" dirty="0"/>
              <a:t>’</a:t>
            </a:r>
            <a:r>
              <a:rPr lang="ko-KR" altLang="en-US" sz="1400" u="sng" kern="0" dirty="0"/>
              <a:t> </a:t>
            </a:r>
            <a:r>
              <a:rPr lang="ko-KR" altLang="en-US" sz="1400" u="sng" kern="0" dirty="0" smtClean="0"/>
              <a:t>파일</a:t>
            </a:r>
            <a:r>
              <a:rPr lang="en-US" altLang="ko-KR" sz="1400" u="sng" kern="0" dirty="0" smtClean="0"/>
              <a:t>(</a:t>
            </a:r>
            <a:r>
              <a:rPr lang="ko-KR" altLang="en-US" sz="1400" u="sng" kern="0" dirty="0" err="1" smtClean="0"/>
              <a:t>확장자</a:t>
            </a:r>
            <a:r>
              <a:rPr lang="ko-KR" altLang="en-US" sz="1400" u="sng" kern="0" dirty="0" smtClean="0"/>
              <a:t> 없고</a:t>
            </a:r>
            <a:r>
              <a:rPr lang="en-US" altLang="ko-KR" sz="1400" u="sng" kern="0" dirty="0" smtClean="0"/>
              <a:t>, </a:t>
            </a:r>
            <a:r>
              <a:rPr lang="ko-KR" altLang="en-US" sz="1400" u="sng" kern="0" dirty="0" err="1" smtClean="0"/>
              <a:t>내용없는</a:t>
            </a:r>
            <a:r>
              <a:rPr lang="en-US" altLang="ko-KR" sz="1400" u="sng" kern="0" dirty="0" smtClean="0"/>
              <a:t>)</a:t>
            </a:r>
            <a:r>
              <a:rPr lang="ko-KR" altLang="en-US" sz="1400" u="sng" kern="0" dirty="0" smtClean="0"/>
              <a:t>을 생성합니다</a:t>
            </a:r>
            <a:r>
              <a:rPr lang="en-US" altLang="ko-KR" sz="1400" u="sng" kern="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ko-KR" sz="1400" kern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400" kern="0" dirty="0" smtClean="0"/>
              <a:t> </a:t>
            </a:r>
            <a:r>
              <a:rPr lang="ko-KR" altLang="en-US" sz="1400" kern="0" dirty="0" smtClean="0"/>
              <a:t>○ 전문 및 첨부파일을 전송하는 동안 </a:t>
            </a:r>
            <a:r>
              <a:rPr lang="en-US" altLang="ko-KR" sz="1400" kern="0" dirty="0" smtClean="0"/>
              <a:t>“</a:t>
            </a:r>
            <a:r>
              <a:rPr lang="en-US" altLang="ko-KR" sz="1400" b="1" kern="0" dirty="0" smtClean="0"/>
              <a:t>Complete</a:t>
            </a:r>
            <a:r>
              <a:rPr lang="en-US" altLang="ko-KR" sz="1400" kern="0" dirty="0" smtClean="0"/>
              <a:t>” </a:t>
            </a:r>
            <a:r>
              <a:rPr lang="ko-KR" altLang="en-US" sz="1400" kern="0" dirty="0" smtClean="0"/>
              <a:t>의 파일명을 </a:t>
            </a:r>
            <a:r>
              <a:rPr lang="en-US" altLang="ko-KR" sz="1400" kern="0" dirty="0" smtClean="0"/>
              <a:t>“</a:t>
            </a:r>
            <a:r>
              <a:rPr lang="en-US" altLang="ko-KR" sz="1400" b="1" kern="0" dirty="0" err="1" smtClean="0"/>
              <a:t>MOVE_Complete</a:t>
            </a:r>
            <a:r>
              <a:rPr lang="en-US" altLang="ko-KR" sz="1400" kern="0" dirty="0" smtClean="0"/>
              <a:t>” </a:t>
            </a:r>
            <a:r>
              <a:rPr lang="ko-KR" altLang="en-US" sz="1400" kern="0" dirty="0" smtClean="0"/>
              <a:t>로 변경합니다</a:t>
            </a:r>
            <a:r>
              <a:rPr lang="en-US" altLang="ko-KR" sz="1400" kern="0" dirty="0" smtClean="0"/>
              <a:t>. </a:t>
            </a:r>
            <a:r>
              <a:rPr lang="ko-KR" altLang="en-US" sz="1400" kern="0" dirty="0" smtClean="0"/>
              <a:t>그리고 전송이 완료되면 </a:t>
            </a:r>
            <a:r>
              <a:rPr lang="en-US" altLang="ko-KR" sz="1400" kern="0" dirty="0"/>
              <a:t>“</a:t>
            </a:r>
            <a:r>
              <a:rPr lang="en-US" altLang="ko-KR" sz="1400" b="1" kern="0" dirty="0"/>
              <a:t>Complete</a:t>
            </a:r>
            <a:r>
              <a:rPr lang="en-US" altLang="ko-KR" sz="1400" kern="0" dirty="0"/>
              <a:t>” </a:t>
            </a:r>
            <a:r>
              <a:rPr lang="ko-KR" altLang="en-US" sz="1400" kern="0" dirty="0"/>
              <a:t>파일 을 지웁니다</a:t>
            </a:r>
            <a:r>
              <a:rPr lang="en-US" altLang="ko-KR" sz="1400" kern="0" dirty="0"/>
              <a:t>.</a:t>
            </a:r>
            <a:r>
              <a:rPr lang="ko-KR" altLang="en-US" sz="1400" kern="0" dirty="0"/>
              <a:t> </a:t>
            </a:r>
            <a:r>
              <a:rPr lang="en-US" altLang="ko-KR" sz="1400" kern="0" dirty="0" smtClean="0"/>
              <a:t>(</a:t>
            </a:r>
            <a:r>
              <a:rPr lang="en-US" altLang="ko-KR" sz="1400" u="sng" kern="0" dirty="0" smtClean="0"/>
              <a:t>Complete </a:t>
            </a:r>
            <a:r>
              <a:rPr lang="ko-KR" altLang="en-US" sz="1400" u="sng" kern="0" dirty="0" smtClean="0"/>
              <a:t>가 있는 경우엔 언제든지 다시 파일을 생성할 수 있습니다</a:t>
            </a:r>
            <a:r>
              <a:rPr lang="en-US" altLang="ko-KR" sz="1400" u="sng" kern="0" dirty="0" smtClean="0"/>
              <a:t>.</a:t>
            </a:r>
            <a:r>
              <a:rPr lang="en-US" altLang="ko-KR" sz="1400" kern="0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ko-KR" sz="1400" kern="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400" kern="0" dirty="0" smtClean="0"/>
              <a:t> </a:t>
            </a:r>
            <a:r>
              <a:rPr lang="ko-KR" altLang="en-US" sz="1400" kern="0" dirty="0" smtClean="0"/>
              <a:t>○ 전문을 다시 생성할 경우에도 </a:t>
            </a:r>
            <a:r>
              <a:rPr lang="en-US" altLang="ko-KR" sz="1400" kern="0" dirty="0"/>
              <a:t>‘</a:t>
            </a:r>
            <a:r>
              <a:rPr lang="en-US" altLang="ko-KR" sz="1400" b="1" kern="0" dirty="0"/>
              <a:t>Complete</a:t>
            </a:r>
            <a:r>
              <a:rPr lang="en-US" altLang="ko-KR" sz="1400" kern="0" dirty="0"/>
              <a:t>’</a:t>
            </a:r>
            <a:r>
              <a:rPr lang="ko-KR" altLang="en-US" sz="1400" kern="0" dirty="0"/>
              <a:t> </a:t>
            </a:r>
            <a:r>
              <a:rPr lang="ko-KR" altLang="en-US" sz="1400" kern="0" dirty="0" smtClean="0"/>
              <a:t>파일을 다시 생성합니다</a:t>
            </a:r>
            <a:r>
              <a:rPr lang="en-US" altLang="ko-KR" sz="1400" kern="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ko-KR" sz="1400" kern="0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 smtClean="0"/>
              <a:t> ① </a:t>
            </a:r>
            <a:r>
              <a:rPr lang="en-US" altLang="ko-KR" sz="1400" kern="0" dirty="0" smtClean="0"/>
              <a:t>‘</a:t>
            </a:r>
            <a:r>
              <a:rPr lang="en-US" altLang="ko-KR" sz="1400" b="1" kern="0" dirty="0" smtClean="0"/>
              <a:t>Complete</a:t>
            </a:r>
            <a:r>
              <a:rPr lang="en-US" altLang="ko-KR" sz="1400" kern="0" dirty="0" smtClean="0"/>
              <a:t>’</a:t>
            </a:r>
            <a:r>
              <a:rPr lang="ko-KR" altLang="en-US" sz="1400" kern="0" dirty="0" smtClean="0"/>
              <a:t> 파일이 </a:t>
            </a:r>
            <a:r>
              <a:rPr lang="ko-KR" altLang="en-US" sz="1400" u="sng" kern="0" dirty="0" smtClean="0"/>
              <a:t>생성</a:t>
            </a:r>
            <a:r>
              <a:rPr lang="ko-KR" altLang="en-US" sz="1400" kern="0" dirty="0" smtClean="0"/>
              <a:t>되어 있는 경우</a:t>
            </a:r>
            <a:endParaRPr lang="en-US" altLang="ko-KR" sz="1400" kern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 smtClean="0"/>
              <a:t>    전문의 작성이 완료 된 상태로 확인되어 </a:t>
            </a:r>
            <a:r>
              <a:rPr lang="en-US" altLang="ko-KR" sz="1400" kern="0" dirty="0" smtClean="0"/>
              <a:t>SFTP</a:t>
            </a:r>
            <a:r>
              <a:rPr lang="ko-KR" altLang="en-US" sz="1400" kern="0" dirty="0" smtClean="0"/>
              <a:t>를 통해 전문 및 관련 첨부파일을 모두 가져갑니다</a:t>
            </a:r>
            <a:r>
              <a:rPr lang="en-US" altLang="ko-KR" sz="1400" kern="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ko-KR" sz="1400" kern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 smtClean="0"/>
              <a:t> </a:t>
            </a:r>
            <a:r>
              <a:rPr lang="ko-KR" altLang="en-US" sz="1400" kern="0" dirty="0"/>
              <a:t>② </a:t>
            </a:r>
            <a:r>
              <a:rPr lang="en-US" altLang="ko-KR" sz="1400" kern="0" dirty="0"/>
              <a:t>‘</a:t>
            </a:r>
            <a:r>
              <a:rPr lang="en-US" altLang="ko-KR" sz="1400" b="1" kern="0" dirty="0"/>
              <a:t>Complete</a:t>
            </a:r>
            <a:r>
              <a:rPr lang="en-US" altLang="ko-KR" sz="1400" kern="0" dirty="0"/>
              <a:t>’</a:t>
            </a:r>
            <a:r>
              <a:rPr lang="ko-KR" altLang="en-US" sz="1400" kern="0" dirty="0"/>
              <a:t> 파일이 </a:t>
            </a:r>
            <a:r>
              <a:rPr lang="ko-KR" altLang="en-US" sz="1400" u="sng" kern="0" dirty="0" smtClean="0"/>
              <a:t>없는 </a:t>
            </a:r>
            <a:r>
              <a:rPr lang="ko-KR" altLang="en-US" sz="1400" kern="0" dirty="0" smtClean="0"/>
              <a:t>경우</a:t>
            </a:r>
            <a:endParaRPr lang="en-US" altLang="ko-KR" sz="1400" kern="0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 smtClean="0"/>
              <a:t>    전문이 작성 중인 상태이므로 대기합니다</a:t>
            </a:r>
            <a:r>
              <a:rPr lang="en-US" altLang="ko-KR" sz="1400" kern="0" dirty="0" smtClean="0"/>
              <a:t>.</a:t>
            </a:r>
            <a:endParaRPr lang="en-US" altLang="ko-KR" sz="1400" kern="0" dirty="0"/>
          </a:p>
        </p:txBody>
      </p:sp>
    </p:spTree>
    <p:extLst>
      <p:ext uri="{BB962C8B-B14F-4D97-AF65-F5344CB8AC3E}">
        <p14:creationId xmlns:p14="http://schemas.microsoft.com/office/powerpoint/2010/main" val="150421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11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9" name="제목 2"/>
          <p:cNvSpPr txBox="1">
            <a:spLocks/>
          </p:cNvSpPr>
          <p:nvPr/>
        </p:nvSpPr>
        <p:spPr bwMode="auto">
          <a:xfrm>
            <a:off x="812205" y="1496616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600" kern="0" dirty="0" smtClean="0"/>
              <a:t>3-3-1. </a:t>
            </a:r>
            <a:r>
              <a:rPr lang="ko-KR" altLang="en-US" sz="1600" kern="0" dirty="0" smtClean="0"/>
              <a:t>검증결과 통보서 명</a:t>
            </a:r>
            <a:r>
              <a:rPr lang="en-US" altLang="ko-KR" sz="1600" kern="0" dirty="0" smtClean="0"/>
              <a:t>(Naming) </a:t>
            </a:r>
            <a:r>
              <a:rPr lang="ko-KR" altLang="en-US" sz="1600" kern="0" dirty="0" smtClean="0"/>
              <a:t>형식</a:t>
            </a:r>
          </a:p>
        </p:txBody>
      </p:sp>
      <p:sp>
        <p:nvSpPr>
          <p:cNvPr id="6" name="제목 2"/>
          <p:cNvSpPr txBox="1">
            <a:spLocks/>
          </p:cNvSpPr>
          <p:nvPr/>
        </p:nvSpPr>
        <p:spPr bwMode="auto">
          <a:xfrm>
            <a:off x="548679" y="1064568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800" kern="0" dirty="0" smtClean="0"/>
              <a:t>3-3. </a:t>
            </a:r>
            <a:r>
              <a:rPr lang="ko-KR" altLang="en-US" sz="1800" kern="0" dirty="0" smtClean="0"/>
              <a:t>보고서 검증결과 통보서 구성</a:t>
            </a:r>
          </a:p>
        </p:txBody>
      </p:sp>
      <p:sp>
        <p:nvSpPr>
          <p:cNvPr id="21" name="텍스트 개체 틀 3"/>
          <p:cNvSpPr txBox="1">
            <a:spLocks/>
          </p:cNvSpPr>
          <p:nvPr/>
        </p:nvSpPr>
        <p:spPr bwMode="auto">
          <a:xfrm>
            <a:off x="794692" y="2212473"/>
            <a:ext cx="5326540" cy="1228359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ko-KR" altLang="en-US" sz="1400" kern="0" dirty="0" smtClean="0"/>
              <a:t>검증결과코드 </a:t>
            </a:r>
            <a:r>
              <a:rPr lang="en-US" altLang="ko-KR" sz="1400" kern="0" dirty="0" smtClean="0"/>
              <a:t>+ </a:t>
            </a:r>
            <a:r>
              <a:rPr lang="ko-KR" altLang="en-US" sz="1400" kern="0" dirty="0" smtClean="0"/>
              <a:t>운영기관</a:t>
            </a:r>
            <a:r>
              <a:rPr lang="en-US" altLang="ko-KR" sz="1400" kern="0" dirty="0" smtClean="0"/>
              <a:t>ID + </a:t>
            </a:r>
            <a:r>
              <a:rPr lang="ko-KR" altLang="en-US" sz="1400" kern="0" dirty="0" smtClean="0"/>
              <a:t>보고서구분 </a:t>
            </a:r>
            <a:r>
              <a:rPr lang="en-US" altLang="ko-KR" sz="1400" kern="0" dirty="0" smtClean="0"/>
              <a:t>+ </a:t>
            </a:r>
            <a:r>
              <a:rPr lang="ko-KR" altLang="en-US" sz="1400" kern="0" dirty="0" smtClean="0"/>
              <a:t>검증년월일시분</a:t>
            </a:r>
            <a:endParaRPr lang="en-US" altLang="ko-KR" sz="1400" kern="0" dirty="0" smtClean="0"/>
          </a:p>
          <a:p>
            <a:pPr marL="0" indent="0" algn="ctr">
              <a:buFont typeface="Wingdings" pitchFamily="2" charset="2"/>
              <a:buNone/>
            </a:pPr>
            <a:endParaRPr lang="en-US" altLang="ko-KR" sz="1400" kern="0" dirty="0" smtClean="0"/>
          </a:p>
          <a:p>
            <a:pPr marL="0" indent="0" algn="ctr">
              <a:buFont typeface="Wingdings" pitchFamily="2" charset="2"/>
              <a:buNone/>
            </a:pPr>
            <a:r>
              <a:rPr lang="en-US" altLang="ko-KR" sz="1400" kern="0" dirty="0" smtClean="0"/>
              <a:t>  1</a:t>
            </a:r>
            <a:r>
              <a:rPr lang="ko-KR" altLang="en-US" sz="1400" kern="0" dirty="0" smtClean="0"/>
              <a:t>자리   </a:t>
            </a:r>
            <a:r>
              <a:rPr lang="en-US" altLang="ko-KR" sz="1400" kern="0" dirty="0" smtClean="0"/>
              <a:t>+   10</a:t>
            </a:r>
            <a:r>
              <a:rPr lang="ko-KR" altLang="en-US" sz="1400" kern="0" dirty="0" smtClean="0"/>
              <a:t>자리    </a:t>
            </a:r>
            <a:r>
              <a:rPr lang="en-US" altLang="ko-KR" sz="1400" kern="0" dirty="0" smtClean="0"/>
              <a:t>+     4</a:t>
            </a:r>
            <a:r>
              <a:rPr lang="ko-KR" altLang="en-US" sz="1400" kern="0" dirty="0" smtClean="0"/>
              <a:t>자리     </a:t>
            </a:r>
            <a:r>
              <a:rPr lang="en-US" altLang="ko-KR" sz="1400" kern="0" dirty="0" smtClean="0"/>
              <a:t>+      12</a:t>
            </a:r>
            <a:r>
              <a:rPr lang="ko-KR" altLang="en-US" sz="1400" kern="0" dirty="0" smtClean="0"/>
              <a:t>자리  </a:t>
            </a:r>
            <a:endParaRPr lang="en-US" altLang="ko-KR" sz="1400" kern="0" dirty="0" smtClean="0"/>
          </a:p>
        </p:txBody>
      </p:sp>
      <p:sp>
        <p:nvSpPr>
          <p:cNvPr id="22" name="텍스트 개체 틀 3"/>
          <p:cNvSpPr txBox="1">
            <a:spLocks/>
          </p:cNvSpPr>
          <p:nvPr/>
        </p:nvSpPr>
        <p:spPr bwMode="auto">
          <a:xfrm>
            <a:off x="794692" y="3796326"/>
            <a:ext cx="5326540" cy="1422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ko-KR" altLang="en-US" sz="1400" kern="0" dirty="0" smtClean="0"/>
              <a:t>    </a:t>
            </a:r>
            <a:r>
              <a:rPr lang="en-US" altLang="ko-KR" sz="1400" kern="0" dirty="0" smtClean="0"/>
              <a:t>※ </a:t>
            </a:r>
            <a:r>
              <a:rPr lang="ko-KR" altLang="en-US" sz="1400" kern="0" dirty="0" smtClean="0"/>
              <a:t>파일 형태는 텍스트</a:t>
            </a:r>
            <a:r>
              <a:rPr lang="en-US" altLang="ko-KR" sz="1400" kern="0" dirty="0" smtClean="0"/>
              <a:t>(</a:t>
            </a:r>
            <a:r>
              <a:rPr lang="ko-KR" altLang="en-US" sz="1400" kern="0" dirty="0" smtClean="0"/>
              <a:t>통보서명</a:t>
            </a:r>
            <a:r>
              <a:rPr lang="en-US" altLang="ko-KR" sz="1400" kern="0" dirty="0" smtClean="0"/>
              <a:t>(27</a:t>
            </a:r>
            <a:r>
              <a:rPr lang="ko-KR" altLang="en-US" sz="1400" kern="0" dirty="0" smtClean="0"/>
              <a:t>자리</a:t>
            </a:r>
            <a:r>
              <a:rPr lang="en-US" altLang="ko-KR" sz="1400" kern="0" dirty="0" smtClean="0"/>
              <a:t>).TXT)  </a:t>
            </a:r>
            <a:r>
              <a:rPr lang="ko-KR" altLang="en-US" sz="1400" kern="0" dirty="0" smtClean="0"/>
              <a:t>형식입니다</a:t>
            </a:r>
            <a:r>
              <a:rPr lang="en-US" altLang="ko-KR" sz="1400" kern="0" dirty="0" smtClean="0"/>
              <a:t>.</a:t>
            </a:r>
          </a:p>
          <a:p>
            <a:pPr marL="0" indent="0">
              <a:buNone/>
            </a:pPr>
            <a:r>
              <a:rPr lang="ko-KR" altLang="en-US" sz="1400" kern="0" dirty="0"/>
              <a:t> </a:t>
            </a:r>
            <a:r>
              <a:rPr lang="ko-KR" altLang="en-US" sz="1400" kern="0" dirty="0" smtClean="0"/>
              <a:t>   </a:t>
            </a:r>
            <a:r>
              <a:rPr lang="en-US" altLang="ko-KR" sz="1400" kern="0" dirty="0" smtClean="0"/>
              <a:t>※ </a:t>
            </a:r>
            <a:r>
              <a:rPr lang="ko-KR" altLang="en-US" sz="1400" kern="0" dirty="0" smtClean="0"/>
              <a:t>검증경과코드</a:t>
            </a:r>
            <a:endParaRPr lang="en-US" altLang="ko-KR" sz="1400" kern="0" dirty="0" smtClean="0"/>
          </a:p>
          <a:p>
            <a:pPr marL="0" indent="0">
              <a:buNone/>
            </a:pPr>
            <a:r>
              <a:rPr lang="en-US" altLang="ko-KR" sz="1400" kern="0" dirty="0" smtClean="0"/>
              <a:t>                 A : </a:t>
            </a:r>
            <a:r>
              <a:rPr lang="ko-KR" altLang="en-US" sz="1400" kern="0" dirty="0" smtClean="0"/>
              <a:t>접수 완료</a:t>
            </a:r>
            <a:r>
              <a:rPr lang="en-US" altLang="ko-KR" sz="1400" kern="0" dirty="0" smtClean="0"/>
              <a:t>(1</a:t>
            </a:r>
            <a:r>
              <a:rPr lang="ko-KR" altLang="en-US" sz="1400" kern="0" dirty="0" smtClean="0"/>
              <a:t>차 검증 통과</a:t>
            </a:r>
            <a:r>
              <a:rPr lang="en-US" altLang="ko-KR" sz="1400" kern="0" dirty="0" smtClean="0"/>
              <a:t>)</a:t>
            </a:r>
            <a:endParaRPr lang="en-US" altLang="ko-KR" sz="1400" kern="0" dirty="0"/>
          </a:p>
          <a:p>
            <a:pPr marL="0" indent="0">
              <a:buNone/>
            </a:pPr>
            <a:r>
              <a:rPr lang="en-US" altLang="ko-KR" sz="1400" kern="0" dirty="0" smtClean="0"/>
              <a:t>                 C : </a:t>
            </a:r>
            <a:r>
              <a:rPr lang="ko-KR" altLang="en-US" sz="1400" kern="0" dirty="0" smtClean="0"/>
              <a:t>검증결과 오류 있음</a:t>
            </a:r>
            <a:r>
              <a:rPr lang="en-US" altLang="ko-KR" sz="1400" kern="0" dirty="0" smtClean="0"/>
              <a:t>(</a:t>
            </a:r>
            <a:r>
              <a:rPr lang="ko-KR" altLang="en-US" sz="1400" kern="0" dirty="0" smtClean="0"/>
              <a:t>재전송 대상</a:t>
            </a:r>
            <a:r>
              <a:rPr lang="en-US" altLang="ko-KR" sz="1400" kern="0" dirty="0" smtClean="0"/>
              <a:t>)</a:t>
            </a:r>
          </a:p>
          <a:p>
            <a:pPr marL="0" indent="0">
              <a:buNone/>
            </a:pPr>
            <a:r>
              <a:rPr lang="en-US" altLang="ko-KR" sz="1400" kern="0" dirty="0"/>
              <a:t> </a:t>
            </a:r>
            <a:r>
              <a:rPr lang="en-US" altLang="ko-KR" sz="1400" kern="0" dirty="0" smtClean="0"/>
              <a:t>                F : </a:t>
            </a:r>
            <a:r>
              <a:rPr lang="ko-KR" altLang="en-US" sz="1400" kern="0" dirty="0" smtClean="0"/>
              <a:t>각 작성 규칙에 위배되어 검증할 수 없음</a:t>
            </a:r>
            <a:endParaRPr lang="en-US" altLang="ko-KR" sz="1400" kern="0" dirty="0" smtClean="0"/>
          </a:p>
        </p:txBody>
      </p:sp>
    </p:spTree>
    <p:extLst>
      <p:ext uri="{BB962C8B-B14F-4D97-AF65-F5344CB8AC3E}">
        <p14:creationId xmlns:p14="http://schemas.microsoft.com/office/powerpoint/2010/main" val="167475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12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9" name="제목 2"/>
          <p:cNvSpPr txBox="1">
            <a:spLocks/>
          </p:cNvSpPr>
          <p:nvPr/>
        </p:nvSpPr>
        <p:spPr bwMode="auto">
          <a:xfrm>
            <a:off x="812205" y="1064245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600" kern="0" dirty="0" smtClean="0"/>
              <a:t>3-3-2. </a:t>
            </a:r>
            <a:r>
              <a:rPr lang="ko-KR" altLang="en-US" sz="1600" kern="0" dirty="0" smtClean="0"/>
              <a:t>검증결과 통보서 전문</a:t>
            </a:r>
            <a:r>
              <a:rPr lang="en-US" altLang="ko-KR" sz="1600" kern="0" dirty="0" smtClean="0"/>
              <a:t>(Record) </a:t>
            </a:r>
            <a:r>
              <a:rPr lang="ko-KR" altLang="en-US" sz="1600" kern="0" dirty="0" smtClean="0"/>
              <a:t>형식</a:t>
            </a:r>
          </a:p>
        </p:txBody>
      </p:sp>
      <p:sp>
        <p:nvSpPr>
          <p:cNvPr id="5" name="텍스트 개체 틀 3"/>
          <p:cNvSpPr txBox="1">
            <a:spLocks/>
          </p:cNvSpPr>
          <p:nvPr/>
        </p:nvSpPr>
        <p:spPr bwMode="auto">
          <a:xfrm>
            <a:off x="794692" y="1588614"/>
            <a:ext cx="5658644" cy="1048508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ko-KR" altLang="en-US" sz="1400" kern="0" dirty="0" smtClean="0"/>
              <a:t> </a:t>
            </a:r>
            <a:r>
              <a:rPr lang="ko-KR" altLang="en-US" sz="1400" u="sng" kern="0" dirty="0" smtClean="0"/>
              <a:t>오류구분코드</a:t>
            </a:r>
            <a:r>
              <a:rPr lang="ko-KR" altLang="en-US" sz="1400" kern="0" dirty="0" smtClean="0"/>
              <a:t> </a:t>
            </a:r>
            <a:r>
              <a:rPr lang="en-US" altLang="ko-KR" sz="1400" kern="0" dirty="0" smtClean="0"/>
              <a:t>+ </a:t>
            </a:r>
            <a:r>
              <a:rPr lang="ko-KR" altLang="en-US" sz="1400" u="sng" kern="0" dirty="0" smtClean="0"/>
              <a:t>오류전문일련번호</a:t>
            </a:r>
            <a:r>
              <a:rPr lang="ko-KR" altLang="en-US" sz="1400" kern="0" dirty="0" smtClean="0"/>
              <a:t> </a:t>
            </a:r>
            <a:r>
              <a:rPr lang="en-US" altLang="ko-KR" sz="1400" kern="0" dirty="0" smtClean="0"/>
              <a:t>+ </a:t>
            </a:r>
            <a:r>
              <a:rPr lang="ko-KR" altLang="en-US" sz="1400" u="sng" kern="0" dirty="0" smtClean="0"/>
              <a:t>오류 사유</a:t>
            </a:r>
            <a:r>
              <a:rPr lang="ko-KR" altLang="en-US" sz="1400" kern="0" dirty="0" smtClean="0"/>
              <a:t> </a:t>
            </a:r>
            <a:r>
              <a:rPr lang="en-US" altLang="ko-KR" sz="1400" kern="0" dirty="0"/>
              <a:t>+ </a:t>
            </a:r>
            <a:r>
              <a:rPr lang="ko-KR" altLang="en-US" sz="1400" u="sng" kern="0" dirty="0" smtClean="0"/>
              <a:t>오류전문</a:t>
            </a:r>
            <a:r>
              <a:rPr lang="en-US" altLang="ko-KR" sz="1400" kern="0" dirty="0"/>
              <a:t> </a:t>
            </a:r>
            <a:r>
              <a:rPr lang="en-US" altLang="ko-KR" sz="1400" kern="0" dirty="0" smtClean="0"/>
              <a:t>+ </a:t>
            </a:r>
            <a:r>
              <a:rPr lang="ko-KR" altLang="en-US" sz="1400" u="sng" kern="0" dirty="0" err="1" smtClean="0"/>
              <a:t>푸터</a:t>
            </a:r>
            <a:r>
              <a:rPr lang="ko-KR" altLang="en-US" sz="1400" u="sng" kern="0" dirty="0" smtClean="0"/>
              <a:t> </a:t>
            </a:r>
            <a:endParaRPr lang="en-US" altLang="ko-KR" sz="1400" u="sng" kern="0" dirty="0" smtClean="0"/>
          </a:p>
          <a:p>
            <a:pPr marL="0" indent="0" algn="ctr">
              <a:buFont typeface="Wingdings" pitchFamily="2" charset="2"/>
              <a:buNone/>
            </a:pPr>
            <a:endParaRPr lang="en-US" altLang="ko-KR" sz="1400" kern="0" dirty="0"/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 smtClean="0"/>
              <a:t>      1</a:t>
            </a:r>
            <a:r>
              <a:rPr lang="ko-KR" altLang="en-US" sz="1400" kern="0" dirty="0" smtClean="0"/>
              <a:t>자리      </a:t>
            </a:r>
            <a:r>
              <a:rPr lang="en-US" altLang="ko-KR" sz="1400" kern="0" dirty="0" smtClean="0"/>
              <a:t>+         6</a:t>
            </a:r>
            <a:r>
              <a:rPr lang="ko-KR" altLang="en-US" sz="1400" kern="0" dirty="0" smtClean="0"/>
              <a:t>자리    </a:t>
            </a:r>
            <a:r>
              <a:rPr lang="en-US" altLang="ko-KR" sz="1400" kern="0" dirty="0" smtClean="0"/>
              <a:t>    +   50</a:t>
            </a:r>
            <a:r>
              <a:rPr lang="ko-KR" altLang="en-US" sz="1400" kern="0" dirty="0" smtClean="0"/>
              <a:t>자리 </a:t>
            </a:r>
            <a:r>
              <a:rPr lang="en-US" altLang="ko-KR" sz="1400" kern="0" dirty="0" smtClean="0"/>
              <a:t>  + </a:t>
            </a:r>
            <a:r>
              <a:rPr lang="ko-KR" altLang="en-US" sz="1400" kern="0" dirty="0" smtClean="0"/>
              <a:t>전문내용 </a:t>
            </a:r>
            <a:r>
              <a:rPr lang="en-US" altLang="ko-KR" sz="1400" kern="0" dirty="0" smtClean="0"/>
              <a:t>+ 2</a:t>
            </a:r>
            <a:r>
              <a:rPr lang="ko-KR" altLang="en-US" sz="1400" kern="0" dirty="0" smtClean="0"/>
              <a:t>자리</a:t>
            </a:r>
            <a:endParaRPr lang="en-US" altLang="ko-KR" sz="1400" kern="0" dirty="0" smtClean="0"/>
          </a:p>
        </p:txBody>
      </p:sp>
      <p:sp>
        <p:nvSpPr>
          <p:cNvPr id="7" name="텍스트 개체 틀 3"/>
          <p:cNvSpPr txBox="1">
            <a:spLocks/>
          </p:cNvSpPr>
          <p:nvPr/>
        </p:nvSpPr>
        <p:spPr bwMode="auto">
          <a:xfrm>
            <a:off x="798130" y="3008784"/>
            <a:ext cx="543918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ko-KR" altLang="en-US" sz="1400" kern="0" dirty="0" smtClean="0"/>
              <a:t>    </a:t>
            </a:r>
            <a:r>
              <a:rPr lang="en-US" altLang="ko-KR" sz="1400" kern="0" dirty="0" smtClean="0"/>
              <a:t>※ </a:t>
            </a:r>
            <a:r>
              <a:rPr lang="ko-KR" altLang="en-US" sz="1400" kern="0" dirty="0" smtClean="0"/>
              <a:t>오류 구분코드</a:t>
            </a:r>
            <a:endParaRPr lang="en-US" altLang="ko-KR" sz="1400" kern="0" dirty="0" smtClean="0"/>
          </a:p>
          <a:p>
            <a:pPr marL="0" indent="0">
              <a:buNone/>
            </a:pPr>
            <a:r>
              <a:rPr lang="en-US" altLang="ko-KR" sz="1400" kern="0" dirty="0"/>
              <a:t> </a:t>
            </a:r>
            <a:r>
              <a:rPr lang="en-US" altLang="ko-KR" sz="1400" kern="0" dirty="0" smtClean="0"/>
              <a:t>           A </a:t>
            </a:r>
            <a:r>
              <a:rPr lang="en-US" altLang="ko-KR" sz="1400" kern="0" dirty="0"/>
              <a:t>: </a:t>
            </a:r>
            <a:r>
              <a:rPr lang="ko-KR" altLang="en-US" sz="1400" kern="0" dirty="0" smtClean="0"/>
              <a:t>오류내용 없음</a:t>
            </a:r>
            <a:endParaRPr lang="en-US" altLang="ko-KR" sz="1400" kern="0" dirty="0" smtClean="0"/>
          </a:p>
          <a:p>
            <a:pPr marL="0" indent="0">
              <a:buNone/>
            </a:pPr>
            <a:r>
              <a:rPr lang="en-US" altLang="ko-KR" sz="1400" kern="0" dirty="0" smtClean="0"/>
              <a:t>            C </a:t>
            </a:r>
            <a:r>
              <a:rPr lang="en-US" altLang="ko-KR" sz="1400" kern="0" dirty="0"/>
              <a:t>: </a:t>
            </a:r>
            <a:r>
              <a:rPr lang="ko-KR" altLang="en-US" sz="1400" kern="0" dirty="0"/>
              <a:t>검증결과 오류 있음</a:t>
            </a:r>
            <a:r>
              <a:rPr lang="en-US" altLang="ko-KR" sz="1400" kern="0" dirty="0"/>
              <a:t>(</a:t>
            </a:r>
            <a:r>
              <a:rPr lang="ko-KR" altLang="en-US" sz="1400" kern="0" dirty="0"/>
              <a:t>재전송 대상</a:t>
            </a:r>
            <a:r>
              <a:rPr lang="en-US" altLang="ko-KR" sz="1400" kern="0" dirty="0"/>
              <a:t>)</a:t>
            </a:r>
          </a:p>
          <a:p>
            <a:pPr marL="0" indent="0">
              <a:buNone/>
            </a:pPr>
            <a:r>
              <a:rPr lang="en-US" altLang="ko-KR" sz="1400" kern="0" dirty="0"/>
              <a:t>            </a:t>
            </a:r>
            <a:r>
              <a:rPr lang="en-US" altLang="ko-KR" sz="1400" kern="0" dirty="0" smtClean="0"/>
              <a:t>F </a:t>
            </a:r>
            <a:r>
              <a:rPr lang="en-US" altLang="ko-KR" sz="1400" kern="0" dirty="0"/>
              <a:t>: </a:t>
            </a:r>
            <a:r>
              <a:rPr lang="ko-KR" altLang="en-US" sz="1400" kern="0" dirty="0"/>
              <a:t>각 작성 규칙에 위배되어 검증할 수 </a:t>
            </a:r>
            <a:r>
              <a:rPr lang="ko-KR" altLang="en-US" sz="1400" kern="0" dirty="0" smtClean="0"/>
              <a:t>없음</a:t>
            </a:r>
            <a:endParaRPr lang="en-US" altLang="ko-KR" sz="1400" kern="0" dirty="0" smtClean="0"/>
          </a:p>
          <a:p>
            <a:pPr marL="0" indent="0">
              <a:buNone/>
            </a:pPr>
            <a:r>
              <a:rPr lang="en-US" altLang="ko-KR" sz="1400" kern="0" dirty="0" smtClean="0"/>
              <a:t>            P : </a:t>
            </a:r>
            <a:r>
              <a:rPr lang="ko-KR" altLang="en-US" sz="1400" kern="0" dirty="0" smtClean="0"/>
              <a:t>오류를 무시하고 저장 후 오류사항을 보완하도록 함</a:t>
            </a:r>
            <a:r>
              <a:rPr lang="en-US" altLang="ko-KR" sz="1400" kern="0" dirty="0" smtClean="0"/>
              <a:t>.</a:t>
            </a:r>
          </a:p>
          <a:p>
            <a:pPr marL="0" indent="0">
              <a:buNone/>
            </a:pPr>
            <a:r>
              <a:rPr lang="en-US" altLang="ko-KR" sz="1400" kern="0" dirty="0"/>
              <a:t> </a:t>
            </a:r>
            <a:r>
              <a:rPr lang="en-US" altLang="ko-KR" sz="1400" kern="0" dirty="0" smtClean="0"/>
              <a:t>           E : </a:t>
            </a:r>
            <a:r>
              <a:rPr lang="ko-KR" altLang="en-US" sz="1400" kern="0" dirty="0" smtClean="0"/>
              <a:t>전문 처리 시 발생한 </a:t>
            </a:r>
            <a:r>
              <a:rPr lang="en-US" altLang="ko-KR" sz="1400" kern="0" dirty="0" smtClean="0"/>
              <a:t>Exception </a:t>
            </a:r>
            <a:r>
              <a:rPr lang="ko-KR" altLang="en-US" sz="1400" kern="0" dirty="0" smtClean="0"/>
              <a:t>통보</a:t>
            </a:r>
            <a:r>
              <a:rPr lang="en-US" altLang="ko-KR" sz="1400" kern="0" dirty="0" smtClean="0"/>
              <a:t>(</a:t>
            </a:r>
            <a:r>
              <a:rPr lang="ko-KR" altLang="en-US" sz="1400" kern="0" dirty="0" smtClean="0"/>
              <a:t>연락필요</a:t>
            </a:r>
            <a:r>
              <a:rPr lang="en-US" altLang="ko-KR" sz="1400" kern="0" dirty="0" smtClean="0"/>
              <a:t>)</a:t>
            </a:r>
          </a:p>
        </p:txBody>
      </p:sp>
      <p:sp>
        <p:nvSpPr>
          <p:cNvPr id="8" name="텍스트 개체 틀 3"/>
          <p:cNvSpPr txBox="1">
            <a:spLocks/>
          </p:cNvSpPr>
          <p:nvPr/>
        </p:nvSpPr>
        <p:spPr bwMode="auto">
          <a:xfrm>
            <a:off x="805044" y="5169024"/>
            <a:ext cx="5504275" cy="65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ko-KR" altLang="en-US" sz="1400" kern="0" dirty="0" smtClean="0"/>
              <a:t> </a:t>
            </a:r>
            <a:r>
              <a:rPr lang="ko-KR" altLang="en-US" sz="1400" kern="0" dirty="0"/>
              <a:t>☞</a:t>
            </a:r>
            <a:r>
              <a:rPr lang="en-US" altLang="ko-KR" sz="1400" kern="0" dirty="0" smtClean="0"/>
              <a:t> </a:t>
            </a:r>
            <a:r>
              <a:rPr lang="en-US" altLang="ko-KR" sz="1400" i="1" u="sng" kern="0" dirty="0" smtClean="0"/>
              <a:t>C000001</a:t>
            </a:r>
            <a:r>
              <a:rPr lang="ko-KR" altLang="en-US" sz="1400" i="1" u="sng" kern="0" dirty="0" smtClean="0"/>
              <a:t>필수항목 </a:t>
            </a:r>
            <a:r>
              <a:rPr lang="ko-KR" altLang="en-US" sz="1400" i="1" u="sng" kern="0" dirty="0"/>
              <a:t>누</a:t>
            </a:r>
            <a:r>
              <a:rPr lang="ko-KR" altLang="en-US" sz="1400" i="1" u="sng" kern="0" dirty="0" smtClean="0"/>
              <a:t>락</a:t>
            </a:r>
            <a:r>
              <a:rPr lang="en-US" altLang="ko-KR" sz="1400" u="sng" kern="0" dirty="0" smtClean="0"/>
              <a:t>                   </a:t>
            </a:r>
            <a:r>
              <a:rPr lang="ko-KR" altLang="en-US" sz="1400" u="sng" kern="0" dirty="0" smtClean="0"/>
              <a:t>전문내용</a:t>
            </a:r>
            <a:r>
              <a:rPr lang="en-US" altLang="ko-KR" sz="1400" u="sng" kern="0" dirty="0" smtClean="0"/>
              <a:t>          @@</a:t>
            </a:r>
          </a:p>
        </p:txBody>
      </p:sp>
      <p:cxnSp>
        <p:nvCxnSpPr>
          <p:cNvPr id="3" name="꺾인 연결선 2"/>
          <p:cNvCxnSpPr>
            <a:stCxn id="13" idx="1"/>
          </p:cNvCxnSpPr>
          <p:nvPr/>
        </p:nvCxnSpPr>
        <p:spPr>
          <a:xfrm rot="10800000">
            <a:off x="1437160" y="5673081"/>
            <a:ext cx="761293" cy="1497557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텍스트 개체 틀 3"/>
          <p:cNvSpPr txBox="1">
            <a:spLocks/>
          </p:cNvSpPr>
          <p:nvPr/>
        </p:nvSpPr>
        <p:spPr bwMode="auto">
          <a:xfrm>
            <a:off x="2198452" y="6969500"/>
            <a:ext cx="2664296" cy="40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ko-KR" altLang="en-US" sz="1400" kern="0" dirty="0" smtClean="0"/>
              <a:t>오류 구분코드</a:t>
            </a:r>
            <a:endParaRPr lang="en-US" altLang="ko-KR" sz="1400" kern="0" dirty="0" smtClean="0"/>
          </a:p>
        </p:txBody>
      </p:sp>
      <p:sp>
        <p:nvSpPr>
          <p:cNvPr id="15" name="텍스트 개체 틀 3"/>
          <p:cNvSpPr txBox="1">
            <a:spLocks/>
          </p:cNvSpPr>
          <p:nvPr/>
        </p:nvSpPr>
        <p:spPr bwMode="auto">
          <a:xfrm>
            <a:off x="2636912" y="6486845"/>
            <a:ext cx="2664296" cy="40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ko-KR" altLang="en-US" sz="1400" kern="0" dirty="0" smtClean="0"/>
              <a:t>오류전문 일련번호</a:t>
            </a:r>
            <a:endParaRPr lang="en-US" altLang="ko-KR" sz="1400" kern="0" dirty="0" smtClean="0"/>
          </a:p>
        </p:txBody>
      </p:sp>
      <p:sp>
        <p:nvSpPr>
          <p:cNvPr id="16" name="텍스트 개체 틀 3"/>
          <p:cNvSpPr txBox="1">
            <a:spLocks/>
          </p:cNvSpPr>
          <p:nvPr/>
        </p:nvSpPr>
        <p:spPr bwMode="auto">
          <a:xfrm>
            <a:off x="3068960" y="6019586"/>
            <a:ext cx="2664296" cy="40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ko-KR" altLang="en-US" sz="1400" kern="0" dirty="0" smtClean="0"/>
              <a:t>오류 사유</a:t>
            </a:r>
            <a:endParaRPr lang="en-US" altLang="ko-KR" sz="1400" kern="0" dirty="0" smtClean="0"/>
          </a:p>
        </p:txBody>
      </p:sp>
      <p:cxnSp>
        <p:nvCxnSpPr>
          <p:cNvPr id="17" name="꺾인 연결선 16"/>
          <p:cNvCxnSpPr>
            <a:stCxn id="15" idx="1"/>
          </p:cNvCxnSpPr>
          <p:nvPr/>
        </p:nvCxnSpPr>
        <p:spPr>
          <a:xfrm rot="10800000">
            <a:off x="1772818" y="5673082"/>
            <a:ext cx="864095" cy="101490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꺾인 연결선 19"/>
          <p:cNvCxnSpPr>
            <a:stCxn id="16" idx="1"/>
          </p:cNvCxnSpPr>
          <p:nvPr/>
        </p:nvCxnSpPr>
        <p:spPr>
          <a:xfrm rot="10800000">
            <a:off x="2441496" y="5673081"/>
            <a:ext cx="627464" cy="547643"/>
          </a:xfrm>
          <a:prstGeom prst="bentConnector3">
            <a:avLst>
              <a:gd name="adj1" fmla="val 10009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22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13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9" name="제목 2"/>
          <p:cNvSpPr txBox="1">
            <a:spLocks/>
          </p:cNvSpPr>
          <p:nvPr/>
        </p:nvSpPr>
        <p:spPr bwMode="auto">
          <a:xfrm>
            <a:off x="812205" y="1496616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600" kern="0" dirty="0" smtClean="0"/>
              <a:t>3-4-1. </a:t>
            </a:r>
            <a:r>
              <a:rPr lang="ko-KR" altLang="en-US" sz="1600" kern="0" dirty="0" smtClean="0"/>
              <a:t>처리결과 통보서 명</a:t>
            </a:r>
            <a:r>
              <a:rPr lang="en-US" altLang="ko-KR" sz="1600" kern="0" dirty="0" smtClean="0"/>
              <a:t>(Naming) </a:t>
            </a:r>
            <a:r>
              <a:rPr lang="ko-KR" altLang="en-US" sz="1600" kern="0" dirty="0" smtClean="0"/>
              <a:t>형식</a:t>
            </a:r>
          </a:p>
        </p:txBody>
      </p:sp>
      <p:sp>
        <p:nvSpPr>
          <p:cNvPr id="6" name="제목 2"/>
          <p:cNvSpPr txBox="1">
            <a:spLocks/>
          </p:cNvSpPr>
          <p:nvPr/>
        </p:nvSpPr>
        <p:spPr bwMode="auto">
          <a:xfrm>
            <a:off x="548679" y="1064568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800" kern="0" dirty="0" smtClean="0"/>
              <a:t>3-4. </a:t>
            </a:r>
            <a:r>
              <a:rPr lang="ko-KR" altLang="en-US" sz="1800" kern="0" dirty="0" smtClean="0"/>
              <a:t>보고서 처리결과에 따른 통보서 구성</a:t>
            </a:r>
          </a:p>
        </p:txBody>
      </p:sp>
      <p:sp>
        <p:nvSpPr>
          <p:cNvPr id="21" name="텍스트 개체 틀 3"/>
          <p:cNvSpPr txBox="1">
            <a:spLocks/>
          </p:cNvSpPr>
          <p:nvPr/>
        </p:nvSpPr>
        <p:spPr bwMode="auto">
          <a:xfrm>
            <a:off x="794692" y="2212473"/>
            <a:ext cx="5326540" cy="1228359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ko-KR" sz="1400" kern="0" dirty="0" smtClean="0"/>
              <a:t>“R” + </a:t>
            </a:r>
            <a:r>
              <a:rPr lang="ko-KR" altLang="en-US" sz="1400" kern="0" dirty="0" smtClean="0"/>
              <a:t>운영기관</a:t>
            </a:r>
            <a:r>
              <a:rPr lang="en-US" altLang="ko-KR" sz="1400" kern="0" dirty="0" smtClean="0"/>
              <a:t>ID + </a:t>
            </a:r>
            <a:r>
              <a:rPr lang="ko-KR" altLang="en-US" sz="1400" kern="0" dirty="0" smtClean="0"/>
              <a:t>보고서구분코드 </a:t>
            </a:r>
            <a:r>
              <a:rPr lang="en-US" altLang="ko-KR" sz="1400" kern="0" dirty="0" smtClean="0"/>
              <a:t>+ </a:t>
            </a:r>
            <a:r>
              <a:rPr lang="ko-KR" altLang="en-US" sz="1400" kern="0" dirty="0" err="1" smtClean="0"/>
              <a:t>작성년월일시분</a:t>
            </a:r>
            <a:endParaRPr lang="en-US" altLang="ko-KR" sz="1400" kern="0" dirty="0" smtClean="0"/>
          </a:p>
          <a:p>
            <a:pPr marL="0" indent="0" algn="ctr">
              <a:buFont typeface="Wingdings" pitchFamily="2" charset="2"/>
              <a:buNone/>
            </a:pPr>
            <a:endParaRPr lang="en-US" altLang="ko-KR" sz="1400" kern="0" dirty="0" smtClean="0"/>
          </a:p>
          <a:p>
            <a:pPr marL="0" indent="0" algn="ctr">
              <a:buNone/>
            </a:pPr>
            <a:r>
              <a:rPr lang="en-US" altLang="ko-KR" sz="1400" kern="0" dirty="0"/>
              <a:t>“</a:t>
            </a:r>
            <a:r>
              <a:rPr lang="en-US" altLang="ko-KR" sz="1400" kern="0" dirty="0" smtClean="0"/>
              <a:t>R”  +  10</a:t>
            </a:r>
            <a:r>
              <a:rPr lang="ko-KR" altLang="en-US" sz="1400" kern="0" dirty="0" smtClean="0"/>
              <a:t>자리    </a:t>
            </a:r>
            <a:r>
              <a:rPr lang="en-US" altLang="ko-KR" sz="1400" kern="0" dirty="0" smtClean="0"/>
              <a:t>+    4</a:t>
            </a:r>
            <a:r>
              <a:rPr lang="ko-KR" altLang="en-US" sz="1400" kern="0" dirty="0" smtClean="0"/>
              <a:t>자리    </a:t>
            </a:r>
            <a:r>
              <a:rPr lang="en-US" altLang="ko-KR" sz="1400" kern="0" dirty="0" smtClean="0"/>
              <a:t>+   12</a:t>
            </a:r>
            <a:r>
              <a:rPr lang="ko-KR" altLang="en-US" sz="1400" kern="0" dirty="0" smtClean="0"/>
              <a:t>자리</a:t>
            </a:r>
            <a:endParaRPr lang="en-US" altLang="ko-KR" sz="1400" kern="0" dirty="0" smtClean="0"/>
          </a:p>
        </p:txBody>
      </p:sp>
      <p:sp>
        <p:nvSpPr>
          <p:cNvPr id="22" name="텍스트 개체 틀 3"/>
          <p:cNvSpPr txBox="1">
            <a:spLocks/>
          </p:cNvSpPr>
          <p:nvPr/>
        </p:nvSpPr>
        <p:spPr bwMode="auto">
          <a:xfrm>
            <a:off x="794692" y="3796326"/>
            <a:ext cx="5326540" cy="796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ko-KR" altLang="en-US" sz="1400" kern="0" dirty="0" smtClean="0"/>
              <a:t>    </a:t>
            </a:r>
            <a:r>
              <a:rPr lang="en-US" altLang="ko-KR" sz="1400" kern="0" dirty="0" smtClean="0"/>
              <a:t>※ </a:t>
            </a:r>
            <a:r>
              <a:rPr lang="ko-KR" altLang="en-US" sz="1400" kern="0" dirty="0" smtClean="0"/>
              <a:t>파일 형태는 텍스트</a:t>
            </a:r>
            <a:r>
              <a:rPr lang="en-US" altLang="ko-KR" sz="1400" kern="0" dirty="0" smtClean="0"/>
              <a:t>(</a:t>
            </a:r>
            <a:r>
              <a:rPr lang="ko-KR" altLang="en-US" sz="1400" kern="0" dirty="0" smtClean="0"/>
              <a:t>통보서명</a:t>
            </a:r>
            <a:r>
              <a:rPr lang="en-US" altLang="ko-KR" sz="1400" kern="0" dirty="0" smtClean="0"/>
              <a:t>(27</a:t>
            </a:r>
            <a:r>
              <a:rPr lang="ko-KR" altLang="en-US" sz="1400" kern="0" dirty="0" smtClean="0"/>
              <a:t>자리</a:t>
            </a:r>
            <a:r>
              <a:rPr lang="en-US" altLang="ko-KR" sz="1400" kern="0" dirty="0" smtClean="0"/>
              <a:t>).TXT)  </a:t>
            </a:r>
            <a:r>
              <a:rPr lang="ko-KR" altLang="en-US" sz="1400" kern="0" dirty="0" smtClean="0"/>
              <a:t>형식입니다</a:t>
            </a:r>
            <a:r>
              <a:rPr lang="en-US" altLang="ko-KR" sz="1400" kern="0" dirty="0" smtClean="0"/>
              <a:t>.</a:t>
            </a:r>
          </a:p>
        </p:txBody>
      </p:sp>
      <p:sp>
        <p:nvSpPr>
          <p:cNvPr id="7" name="제목 2"/>
          <p:cNvSpPr txBox="1">
            <a:spLocks/>
          </p:cNvSpPr>
          <p:nvPr/>
        </p:nvSpPr>
        <p:spPr bwMode="auto">
          <a:xfrm>
            <a:off x="812205" y="5240709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600" kern="0" dirty="0" smtClean="0"/>
              <a:t>3-4-2. </a:t>
            </a:r>
            <a:r>
              <a:rPr lang="ko-KR" altLang="en-US" sz="1600" kern="0" dirty="0" smtClean="0"/>
              <a:t>처리결과 통보서 전문</a:t>
            </a:r>
            <a:r>
              <a:rPr lang="en-US" altLang="ko-KR" sz="1600" kern="0" dirty="0" smtClean="0"/>
              <a:t>(Record) </a:t>
            </a:r>
            <a:r>
              <a:rPr lang="ko-KR" altLang="en-US" sz="1600" kern="0" dirty="0" smtClean="0"/>
              <a:t>형식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104225"/>
              </p:ext>
            </p:extLst>
          </p:nvPr>
        </p:nvGraphicFramePr>
        <p:xfrm>
          <a:off x="812205" y="5889107"/>
          <a:ext cx="5508545" cy="2657942"/>
        </p:xfrm>
        <a:graphic>
          <a:graphicData uri="http://schemas.openxmlformats.org/drawingml/2006/table">
            <a:tbl>
              <a:tblPr/>
              <a:tblGrid>
                <a:gridCol w="476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034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846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552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630">
                <a:tc>
                  <a:txBody>
                    <a:bodyPr/>
                    <a:lstStyle/>
                    <a:p>
                      <a:pPr marL="0" indent="0" algn="ctr" fontAlgn="ctr"/>
                      <a:r>
                        <a:rPr lang="ko-KR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순번</a:t>
                      </a:r>
                      <a:endParaRPr lang="ko-KR" alt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컬럼명</a:t>
                      </a:r>
                      <a:endParaRPr lang="ko-KR" alt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자릿수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형태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필수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비고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59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보고서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구분코드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문자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59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일련번호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숫자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59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키칼럼명조합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한글명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문자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※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59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키값조합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문자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※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59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결과칼럼명조합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한글명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문자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※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59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결과칼럼값조합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문자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※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59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생성일자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문자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59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푸터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문자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36000" marR="7570" marT="75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66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14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7171" name="제목 2"/>
          <p:cNvSpPr>
            <a:spLocks noGrp="1"/>
          </p:cNvSpPr>
          <p:nvPr>
            <p:ph type="title"/>
          </p:nvPr>
        </p:nvSpPr>
        <p:spPr bwMode="auto">
          <a:xfrm>
            <a:off x="315913" y="992237"/>
            <a:ext cx="62785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. </a:t>
            </a:r>
            <a:r>
              <a:rPr lang="ko-KR" altLang="en-US" dirty="0" smtClean="0"/>
              <a:t>별표</a:t>
            </a:r>
          </a:p>
        </p:txBody>
      </p:sp>
      <p:sp>
        <p:nvSpPr>
          <p:cNvPr id="5" name="제목 2"/>
          <p:cNvSpPr txBox="1">
            <a:spLocks/>
          </p:cNvSpPr>
          <p:nvPr/>
        </p:nvSpPr>
        <p:spPr bwMode="auto">
          <a:xfrm>
            <a:off x="548679" y="1424285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800" kern="0" dirty="0"/>
              <a:t>4</a:t>
            </a:r>
            <a:r>
              <a:rPr lang="en-US" altLang="ko-KR" sz="1800" kern="0" dirty="0" smtClean="0"/>
              <a:t>-1. </a:t>
            </a:r>
            <a:r>
              <a:rPr lang="ko-KR" altLang="en-US" sz="1800" kern="0" dirty="0" smtClean="0"/>
              <a:t>보고서 구분코드 일람표 </a:t>
            </a:r>
            <a:r>
              <a:rPr lang="en-US" altLang="ko-KR" sz="1800" kern="0" dirty="0" smtClean="0"/>
              <a:t>(</a:t>
            </a:r>
            <a:r>
              <a:rPr lang="ko-KR" altLang="en-US" sz="1800" kern="0" dirty="0" smtClean="0"/>
              <a:t>월</a:t>
            </a:r>
            <a:r>
              <a:rPr lang="en-US" altLang="ko-KR" sz="1800" kern="0" dirty="0" smtClean="0"/>
              <a:t>)</a:t>
            </a:r>
            <a:endParaRPr lang="ko-KR" altLang="en-US" sz="1800" kern="0" dirty="0" smtClean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161491"/>
              </p:ext>
            </p:extLst>
          </p:nvPr>
        </p:nvGraphicFramePr>
        <p:xfrm>
          <a:off x="552375" y="1928664"/>
          <a:ext cx="5756945" cy="6840762"/>
        </p:xfrm>
        <a:graphic>
          <a:graphicData uri="http://schemas.openxmlformats.org/drawingml/2006/table">
            <a:tbl>
              <a:tblPr/>
              <a:tblGrid>
                <a:gridCol w="14364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60040"/>
                <a:gridCol w="7920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6351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보고명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주기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구분코드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보고서명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첨부</a:t>
                      </a:r>
                      <a:b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보고대상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303">
                <a:tc row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운용기관월보고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M011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운용기관월보고기본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M012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운용기관해외사무소명세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276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M013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운용기관지분법적용대상투자기업명세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0303">
                <a:tc row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운용기관인력정보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M021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운용기관인사기본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M022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운용기관학력명세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M023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운용기관경력명세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투자기업신청정보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M031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투자기업신청명세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투자기업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BSPL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M041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투자기업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BSPL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sng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투자기업대표자정보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sng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sng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M051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sng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투자기업대표자명세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sng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sng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가결산관리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M071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재원요약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BSPL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내역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030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결산관리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M081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결산기본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M082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결산상세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계좌거래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M091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계좌거래내역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상장주거래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M101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상장주식거래내역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030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투자유형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M111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투자계약기본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M112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투자계약목적명세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투자거래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M121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투자거래내역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프로젝트정보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M131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프로젝트기본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48518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운용기관자본금변동관리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M141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운용기관자본금변동내역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538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차입금보증금내역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M711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차입보증내역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경영지배목적투자관리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M721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경영지배목적투자상세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18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15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7171" name="제목 2"/>
          <p:cNvSpPr>
            <a:spLocks noGrp="1"/>
          </p:cNvSpPr>
          <p:nvPr>
            <p:ph type="title"/>
          </p:nvPr>
        </p:nvSpPr>
        <p:spPr bwMode="auto">
          <a:xfrm>
            <a:off x="315913" y="992237"/>
            <a:ext cx="62785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. </a:t>
            </a:r>
            <a:r>
              <a:rPr lang="ko-KR" altLang="en-US" dirty="0" smtClean="0"/>
              <a:t>별표</a:t>
            </a:r>
          </a:p>
        </p:txBody>
      </p:sp>
      <p:sp>
        <p:nvSpPr>
          <p:cNvPr id="5" name="제목 2"/>
          <p:cNvSpPr txBox="1">
            <a:spLocks/>
          </p:cNvSpPr>
          <p:nvPr/>
        </p:nvSpPr>
        <p:spPr bwMode="auto">
          <a:xfrm>
            <a:off x="548679" y="1424285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800" kern="0" dirty="0"/>
              <a:t>4</a:t>
            </a:r>
            <a:r>
              <a:rPr lang="en-US" altLang="ko-KR" sz="1800" kern="0" dirty="0" smtClean="0"/>
              <a:t>-1. </a:t>
            </a:r>
            <a:r>
              <a:rPr lang="ko-KR" altLang="en-US" sz="1800" kern="0" dirty="0" smtClean="0"/>
              <a:t>보고서 구분코드 일람표 </a:t>
            </a:r>
            <a:r>
              <a:rPr lang="en-US" altLang="ko-KR" sz="1800" kern="0" dirty="0" smtClean="0"/>
              <a:t>(</a:t>
            </a:r>
            <a:r>
              <a:rPr lang="ko-KR" altLang="en-US" sz="1800" kern="0" dirty="0" smtClean="0"/>
              <a:t>수시</a:t>
            </a:r>
            <a:r>
              <a:rPr lang="en-US" altLang="ko-KR" sz="1800" kern="0" dirty="0" smtClean="0"/>
              <a:t>)</a:t>
            </a:r>
            <a:endParaRPr lang="ko-KR" altLang="en-US" sz="1800" kern="0" dirty="0" smtClean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760090"/>
              </p:ext>
            </p:extLst>
          </p:nvPr>
        </p:nvGraphicFramePr>
        <p:xfrm>
          <a:off x="552375" y="1928664"/>
          <a:ext cx="5756945" cy="6840754"/>
        </p:xfrm>
        <a:graphic>
          <a:graphicData uri="http://schemas.openxmlformats.org/drawingml/2006/table">
            <a:tbl>
              <a:tblPr/>
              <a:tblGrid>
                <a:gridCol w="14364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60040"/>
                <a:gridCol w="7920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3237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보고명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주기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구분코드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보고서명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첨부</a:t>
                      </a:r>
                      <a:b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보고대상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45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관리보수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관리보수내역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45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성과보수</a:t>
                      </a:r>
                    </a:p>
                  </a:txBody>
                  <a:tcPr marL="14287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</a:t>
                      </a: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D021</a:t>
                      </a:r>
                    </a:p>
                  </a:txBody>
                  <a:tcPr marL="9525" marR="9525" marT="9525" marB="0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성과보수내역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298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수시보고</a:t>
                      </a:r>
                    </a:p>
                  </a:txBody>
                  <a:tcPr marL="14287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D031</a:t>
                      </a:r>
                    </a:p>
                  </a:txBody>
                  <a:tcPr marL="9525" marR="9525" marT="9525" marB="0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수시보고기본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455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D032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수시보고항목명세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4555">
                <a:tc rowSpan="4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투심위보고</a:t>
                      </a:r>
                    </a:p>
                  </a:txBody>
                  <a:tcPr marL="14287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D041</a:t>
                      </a:r>
                    </a:p>
                  </a:txBody>
                  <a:tcPr marL="9525" marR="9525" marT="9525" marB="0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투자심사기본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455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D042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투자심사일반명세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455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D043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투자심사목적명세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455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sng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D044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sng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투자심사커멘트명세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sng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sng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4555">
                <a:tc row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조합원총회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D051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조합원총회기본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455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D052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조합원총회안건명세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455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sng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D053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sng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조합원총회커멘트명세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sng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sng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45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투자금실사보고</a:t>
                      </a:r>
                    </a:p>
                  </a:txBody>
                  <a:tcPr marL="14287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투자금실사보고기본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145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프로젝트정산보고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D071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프로젝트정산보고기본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145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투자계약서보고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D081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투자계약서내역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145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반기보고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D091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반기보고기본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45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심사역이력관리</a:t>
                      </a:r>
                    </a:p>
                  </a:txBody>
                  <a:tcPr marL="14287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심사역투자이력명세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145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출자금납입요청계획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D111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출자금납입요청계획기본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145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운용기관주식정보관리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D121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운용기관발행주식기본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079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수시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D122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운용기관주주별상세명세</a:t>
                      </a:r>
                    </a:p>
                  </a:txBody>
                  <a:tcPr marL="14287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KVIC,KVCA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390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16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7171" name="제목 2"/>
          <p:cNvSpPr>
            <a:spLocks noGrp="1"/>
          </p:cNvSpPr>
          <p:nvPr>
            <p:ph type="title"/>
          </p:nvPr>
        </p:nvSpPr>
        <p:spPr bwMode="auto">
          <a:xfrm>
            <a:off x="315913" y="992237"/>
            <a:ext cx="62785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. </a:t>
            </a:r>
            <a:r>
              <a:rPr lang="ko-KR" altLang="en-US" dirty="0" smtClean="0"/>
              <a:t>별표</a:t>
            </a:r>
          </a:p>
        </p:txBody>
      </p:sp>
      <p:sp>
        <p:nvSpPr>
          <p:cNvPr id="5" name="제목 2"/>
          <p:cNvSpPr txBox="1">
            <a:spLocks/>
          </p:cNvSpPr>
          <p:nvPr/>
        </p:nvSpPr>
        <p:spPr bwMode="auto">
          <a:xfrm>
            <a:off x="548679" y="1424285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800" kern="0" dirty="0" smtClean="0"/>
              <a:t>4-2. </a:t>
            </a:r>
            <a:r>
              <a:rPr lang="ko-KR" altLang="en-US" sz="1800" kern="0" dirty="0" smtClean="0"/>
              <a:t>보고서 별 본문</a:t>
            </a:r>
            <a:r>
              <a:rPr lang="en-US" altLang="ko-KR" sz="1800" kern="0" dirty="0" smtClean="0"/>
              <a:t>(Record)</a:t>
            </a:r>
            <a:r>
              <a:rPr lang="ko-KR" altLang="en-US" sz="1800" kern="0" dirty="0"/>
              <a:t> </a:t>
            </a:r>
            <a:r>
              <a:rPr lang="ko-KR" altLang="en-US" sz="1800" kern="0" dirty="0" smtClean="0"/>
              <a:t>형식</a:t>
            </a:r>
          </a:p>
        </p:txBody>
      </p:sp>
      <p:sp>
        <p:nvSpPr>
          <p:cNvPr id="9" name="텍스트 개체 틀 3"/>
          <p:cNvSpPr txBox="1">
            <a:spLocks/>
          </p:cNvSpPr>
          <p:nvPr/>
        </p:nvSpPr>
        <p:spPr bwMode="auto">
          <a:xfrm>
            <a:off x="547935" y="2229652"/>
            <a:ext cx="5326540" cy="286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ko-KR" altLang="en-US" b="1" kern="0" dirty="0" smtClean="0"/>
              <a:t>참고사항</a:t>
            </a:r>
            <a:r>
              <a:rPr lang="en-US" altLang="ko-KR" b="1" kern="0" dirty="0" smtClean="0"/>
              <a:t>.</a:t>
            </a:r>
          </a:p>
          <a:p>
            <a:pPr marL="342900" indent="-342900">
              <a:buFont typeface="Wingdings" pitchFamily="2" charset="2"/>
              <a:buAutoNum type="arabicParenBoth"/>
            </a:pPr>
            <a:endParaRPr lang="en-US" altLang="ko-KR" sz="1200" kern="0" dirty="0" smtClean="0"/>
          </a:p>
          <a:p>
            <a:pPr marL="342900" indent="-342900">
              <a:buFont typeface="Wingdings" pitchFamily="2" charset="2"/>
              <a:buAutoNum type="arabicParenBoth"/>
            </a:pPr>
            <a:r>
              <a:rPr lang="ko-KR" altLang="en-US" sz="1200" kern="0" dirty="0" smtClean="0"/>
              <a:t>운용기관</a:t>
            </a:r>
            <a:r>
              <a:rPr lang="en-US" altLang="ko-KR" sz="1200" kern="0" dirty="0" smtClean="0"/>
              <a:t>ID, </a:t>
            </a:r>
            <a:r>
              <a:rPr lang="ko-KR" altLang="en-US" sz="1200" kern="0" dirty="0" smtClean="0"/>
              <a:t>조합</a:t>
            </a:r>
            <a:r>
              <a:rPr lang="en-US" altLang="ko-KR" sz="1200" kern="0" dirty="0" smtClean="0"/>
              <a:t>ID</a:t>
            </a:r>
            <a:r>
              <a:rPr lang="ko-KR" altLang="en-US" sz="1200" kern="0" dirty="0" smtClean="0"/>
              <a:t>는 별도 제공되는 정보를 참조하여 해당 </a:t>
            </a:r>
            <a:r>
              <a:rPr lang="en-US" altLang="ko-KR" sz="1200" kern="0" dirty="0" smtClean="0"/>
              <a:t>ID</a:t>
            </a:r>
            <a:r>
              <a:rPr lang="ko-KR" altLang="en-US" sz="1200" kern="0" dirty="0" smtClean="0"/>
              <a:t>값을 기입해야 함</a:t>
            </a:r>
            <a:r>
              <a:rPr lang="en-US" altLang="ko-KR" sz="1200" kern="0" dirty="0" smtClean="0"/>
              <a:t>.</a:t>
            </a:r>
          </a:p>
          <a:p>
            <a:pPr marL="342900" indent="-342900">
              <a:buFont typeface="Wingdings" pitchFamily="2" charset="2"/>
              <a:buAutoNum type="arabicParenBoth"/>
            </a:pPr>
            <a:endParaRPr lang="en-US" altLang="ko-KR" sz="1200" kern="0" dirty="0" smtClean="0"/>
          </a:p>
          <a:p>
            <a:pPr marL="342900" indent="-342900">
              <a:buFont typeface="Wingdings" pitchFamily="2" charset="2"/>
              <a:buAutoNum type="arabicParenBoth"/>
            </a:pPr>
            <a:r>
              <a:rPr lang="ko-KR" altLang="en-US" sz="1200" kern="0" dirty="0" smtClean="0"/>
              <a:t>코드는 </a:t>
            </a:r>
            <a:r>
              <a:rPr lang="ko-KR" altLang="en-US" sz="1200" kern="0" dirty="0"/>
              <a:t>별도 제공되는 </a:t>
            </a:r>
            <a:r>
              <a:rPr lang="ko-KR" altLang="en-US" sz="1200" kern="0" dirty="0" err="1"/>
              <a:t>코드표를</a:t>
            </a:r>
            <a:r>
              <a:rPr lang="ko-KR" altLang="en-US" sz="1200" kern="0" dirty="0"/>
              <a:t> 참조하여 해당 </a:t>
            </a:r>
            <a:r>
              <a:rPr lang="ko-KR" altLang="en-US" sz="1200" kern="0" dirty="0" smtClean="0"/>
              <a:t>코드 값을 </a:t>
            </a:r>
            <a:r>
              <a:rPr lang="ko-KR" altLang="en-US" sz="1200" kern="0" dirty="0"/>
              <a:t>기입해야 함</a:t>
            </a:r>
            <a:r>
              <a:rPr lang="en-US" altLang="ko-KR" sz="1200" kern="0" dirty="0" smtClean="0"/>
              <a:t>.</a:t>
            </a:r>
          </a:p>
          <a:p>
            <a:pPr marL="342900" indent="-342900">
              <a:buFont typeface="Wingdings" pitchFamily="2" charset="2"/>
              <a:buAutoNum type="arabicParenBoth"/>
            </a:pPr>
            <a:endParaRPr lang="en-US" altLang="ko-KR" sz="1200" kern="0" dirty="0"/>
          </a:p>
          <a:p>
            <a:pPr marL="342900" indent="-342900">
              <a:buAutoNum type="arabicParenBoth"/>
            </a:pPr>
            <a:r>
              <a:rPr lang="ko-KR" altLang="en-US" sz="1200" kern="0" dirty="0" smtClean="0"/>
              <a:t>문자와 숫자는 </a:t>
            </a:r>
            <a:r>
              <a:rPr lang="en-US" altLang="ko-KR" sz="1200" kern="0" dirty="0" smtClean="0"/>
              <a:t>byte </a:t>
            </a:r>
            <a:r>
              <a:rPr lang="ko-KR" altLang="en-US" sz="1200" kern="0" dirty="0" smtClean="0"/>
              <a:t>관계없이 </a:t>
            </a:r>
            <a:r>
              <a:rPr lang="ko-KR" altLang="en-US" sz="1200" u="sng" kern="0" dirty="0" smtClean="0"/>
              <a:t>자릿수</a:t>
            </a:r>
            <a:r>
              <a:rPr lang="ko-KR" altLang="en-US" sz="1200" kern="0" dirty="0" smtClean="0"/>
              <a:t>로 구성해야 함</a:t>
            </a:r>
            <a:r>
              <a:rPr lang="en-US" altLang="ko-KR" sz="1200" kern="0" dirty="0" smtClean="0"/>
              <a:t>.</a:t>
            </a:r>
          </a:p>
          <a:p>
            <a:pPr marL="342900" indent="-342900">
              <a:buAutoNum type="arabicParenBoth"/>
            </a:pPr>
            <a:endParaRPr lang="en-US" altLang="ko-KR" sz="1200" kern="0" dirty="0" smtClean="0"/>
          </a:p>
          <a:p>
            <a:pPr marL="342900" indent="-342900">
              <a:buAutoNum type="arabicParenBoth"/>
            </a:pPr>
            <a:r>
              <a:rPr lang="ko-KR" altLang="en-US" sz="1200" kern="0" dirty="0" smtClean="0"/>
              <a:t>숫자 중 소수는 소수점 이하 </a:t>
            </a:r>
            <a:r>
              <a:rPr lang="en-US" altLang="ko-KR" sz="1200" kern="0" dirty="0" smtClean="0"/>
              <a:t>5</a:t>
            </a:r>
            <a:r>
              <a:rPr lang="ko-KR" altLang="en-US" sz="1200" kern="0" dirty="0" smtClean="0"/>
              <a:t>자리까지 표기하기로 함</a:t>
            </a:r>
            <a:r>
              <a:rPr lang="en-US" altLang="ko-KR" sz="1200" kern="0" dirty="0" smtClean="0"/>
              <a:t>.</a:t>
            </a:r>
          </a:p>
          <a:p>
            <a:pPr marL="342900" indent="-342900">
              <a:buAutoNum type="arabicParenBoth"/>
            </a:pPr>
            <a:endParaRPr lang="en-US" altLang="ko-KR" sz="1200" kern="0" dirty="0" smtClean="0"/>
          </a:p>
          <a:p>
            <a:pPr marL="342900" indent="-342900">
              <a:buAutoNum type="arabicParenBoth"/>
            </a:pPr>
            <a:r>
              <a:rPr lang="ko-KR" altLang="en-US" sz="1200" kern="0" dirty="0" smtClean="0"/>
              <a:t>전문은 </a:t>
            </a:r>
            <a:r>
              <a:rPr lang="ko-KR" altLang="en-US" sz="1200" kern="0" dirty="0" err="1" smtClean="0"/>
              <a:t>푸터의</a:t>
            </a:r>
            <a:r>
              <a:rPr lang="ko-KR" altLang="en-US" sz="1200" kern="0" dirty="0" smtClean="0"/>
              <a:t> 문자</a:t>
            </a:r>
            <a:r>
              <a:rPr lang="en-US" altLang="ko-KR" sz="1200" kern="0" dirty="0" smtClean="0"/>
              <a:t>(@@)</a:t>
            </a:r>
            <a:r>
              <a:rPr lang="ko-KR" altLang="en-US" sz="1200" kern="0" dirty="0" smtClean="0"/>
              <a:t>로 구분하기로 함</a:t>
            </a:r>
            <a:r>
              <a:rPr lang="en-US" altLang="ko-KR" sz="1200" kern="0" dirty="0" smtClean="0"/>
              <a:t>. (</a:t>
            </a:r>
            <a:r>
              <a:rPr lang="ko-KR" altLang="en-US" sz="1200" kern="0" dirty="0" smtClean="0"/>
              <a:t>줄 바꿈 문자를 변환할 필요 없음</a:t>
            </a:r>
            <a:r>
              <a:rPr lang="en-US" altLang="ko-KR" sz="1200" kern="0" dirty="0" smtClean="0"/>
              <a:t>.)</a:t>
            </a:r>
            <a:endParaRPr lang="en-US" altLang="ko-KR" sz="1400" kern="0" dirty="0" smtClean="0"/>
          </a:p>
        </p:txBody>
      </p:sp>
    </p:spTree>
    <p:extLst>
      <p:ext uri="{BB962C8B-B14F-4D97-AF65-F5344CB8AC3E}">
        <p14:creationId xmlns:p14="http://schemas.microsoft.com/office/powerpoint/2010/main" val="35578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17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7171" name="제목 2"/>
          <p:cNvSpPr>
            <a:spLocks noGrp="1"/>
          </p:cNvSpPr>
          <p:nvPr>
            <p:ph type="title"/>
          </p:nvPr>
        </p:nvSpPr>
        <p:spPr bwMode="auto">
          <a:xfrm>
            <a:off x="315913" y="992237"/>
            <a:ext cx="62785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. </a:t>
            </a:r>
            <a:r>
              <a:rPr lang="ko-KR" altLang="en-US" dirty="0" smtClean="0"/>
              <a:t>별표</a:t>
            </a:r>
          </a:p>
        </p:txBody>
      </p:sp>
      <p:sp>
        <p:nvSpPr>
          <p:cNvPr id="5" name="제목 2"/>
          <p:cNvSpPr txBox="1">
            <a:spLocks/>
          </p:cNvSpPr>
          <p:nvPr/>
        </p:nvSpPr>
        <p:spPr bwMode="auto">
          <a:xfrm>
            <a:off x="548679" y="1424285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800" kern="0" dirty="0" smtClean="0"/>
              <a:t>4-2. </a:t>
            </a:r>
            <a:r>
              <a:rPr lang="ko-KR" altLang="en-US" sz="1800" kern="0" dirty="0" smtClean="0"/>
              <a:t>보고서 별 본문</a:t>
            </a:r>
            <a:r>
              <a:rPr lang="en-US" altLang="ko-KR" sz="1800" kern="0" dirty="0" smtClean="0"/>
              <a:t>(Record)</a:t>
            </a:r>
            <a:r>
              <a:rPr lang="ko-KR" altLang="en-US" sz="1800" kern="0" dirty="0"/>
              <a:t> </a:t>
            </a:r>
            <a:r>
              <a:rPr lang="ko-KR" altLang="en-US" sz="1800" kern="0" dirty="0" smtClean="0"/>
              <a:t>형식</a:t>
            </a:r>
          </a:p>
        </p:txBody>
      </p:sp>
      <p:sp>
        <p:nvSpPr>
          <p:cNvPr id="6" name="텍스트 개체 틀 3"/>
          <p:cNvSpPr txBox="1">
            <a:spLocks/>
          </p:cNvSpPr>
          <p:nvPr/>
        </p:nvSpPr>
        <p:spPr bwMode="auto">
          <a:xfrm>
            <a:off x="548679" y="3800872"/>
            <a:ext cx="5326540" cy="286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altLang="ko-KR" sz="1400" b="1" kern="0" dirty="0" smtClean="0"/>
              <a:t>4-2. </a:t>
            </a:r>
            <a:r>
              <a:rPr lang="ko-KR" altLang="en-US" sz="1400" b="1" kern="0" dirty="0" smtClean="0"/>
              <a:t>보고서 별 본문</a:t>
            </a:r>
            <a:r>
              <a:rPr lang="en-US" altLang="ko-KR" sz="1400" b="1" kern="0" dirty="0" smtClean="0"/>
              <a:t>(Record) </a:t>
            </a:r>
            <a:r>
              <a:rPr lang="ko-KR" altLang="en-US" sz="1400" b="1" kern="0" dirty="0" smtClean="0"/>
              <a:t>형식</a:t>
            </a:r>
            <a:r>
              <a:rPr lang="ko-KR" altLang="en-US" sz="1400" kern="0" dirty="0" smtClean="0"/>
              <a:t>은 </a:t>
            </a:r>
            <a:endParaRPr lang="en-US" altLang="ko-KR" sz="1400" kern="0" dirty="0" smtClean="0"/>
          </a:p>
          <a:p>
            <a:pPr marL="0" indent="0" algn="ctr">
              <a:buNone/>
            </a:pPr>
            <a:r>
              <a:rPr lang="en-US" altLang="ko-KR" sz="1400" kern="0" dirty="0" smtClean="0"/>
              <a:t>“</a:t>
            </a:r>
            <a:r>
              <a:rPr lang="en-US" altLang="ko-KR" sz="1400" b="1" u="sng" kern="0" dirty="0" smtClean="0"/>
              <a:t>2.</a:t>
            </a:r>
            <a:r>
              <a:rPr lang="ko-KR" altLang="en-US" sz="1400" b="1" u="sng" kern="0" dirty="0" smtClean="0"/>
              <a:t>보고업무리스트</a:t>
            </a:r>
            <a:r>
              <a:rPr lang="en-US" altLang="ko-KR" sz="1400" b="1" u="sng" kern="0" dirty="0" smtClean="0"/>
              <a:t>_xxxxxxx.v0.0.xlsx</a:t>
            </a:r>
            <a:r>
              <a:rPr lang="en-US" altLang="ko-KR" sz="1400" kern="0" dirty="0" smtClean="0"/>
              <a:t>” </a:t>
            </a:r>
            <a:r>
              <a:rPr lang="ko-KR" altLang="en-US" sz="1400" kern="0" dirty="0" smtClean="0"/>
              <a:t>문서로 별도 제공합니다</a:t>
            </a:r>
            <a:r>
              <a:rPr lang="en-US" altLang="ko-KR" sz="1400" kern="0" dirty="0" smtClean="0"/>
              <a:t>.</a:t>
            </a:r>
          </a:p>
          <a:p>
            <a:pPr marL="0" indent="0" algn="ctr">
              <a:buNone/>
            </a:pPr>
            <a:r>
              <a:rPr lang="en-US" altLang="ko-KR" sz="1400" kern="0" dirty="0" smtClean="0"/>
              <a:t>(</a:t>
            </a:r>
            <a:r>
              <a:rPr lang="ko-KR" altLang="en-US" sz="1400" kern="0" dirty="0" smtClean="0"/>
              <a:t>상세정보는 위 문서를 참조하시기 바랍니다</a:t>
            </a:r>
            <a:r>
              <a:rPr lang="en-US" altLang="ko-KR" sz="1400" kern="0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15172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18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7171" name="제목 2"/>
          <p:cNvSpPr>
            <a:spLocks noGrp="1"/>
          </p:cNvSpPr>
          <p:nvPr>
            <p:ph type="title"/>
          </p:nvPr>
        </p:nvSpPr>
        <p:spPr bwMode="auto">
          <a:xfrm>
            <a:off x="315913" y="992237"/>
            <a:ext cx="62785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. </a:t>
            </a:r>
            <a:r>
              <a:rPr lang="ko-KR" altLang="en-US" dirty="0" smtClean="0"/>
              <a:t>별표</a:t>
            </a:r>
          </a:p>
        </p:txBody>
      </p:sp>
      <p:sp>
        <p:nvSpPr>
          <p:cNvPr id="5" name="제목 2"/>
          <p:cNvSpPr txBox="1">
            <a:spLocks/>
          </p:cNvSpPr>
          <p:nvPr/>
        </p:nvSpPr>
        <p:spPr bwMode="auto">
          <a:xfrm>
            <a:off x="548679" y="1424285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800" kern="0" dirty="0" smtClean="0"/>
              <a:t>4-3. </a:t>
            </a:r>
            <a:r>
              <a:rPr lang="ko-KR" altLang="en-US" sz="1800" kern="0" dirty="0" smtClean="0"/>
              <a:t>기타 코드</a:t>
            </a:r>
          </a:p>
        </p:txBody>
      </p:sp>
      <p:sp>
        <p:nvSpPr>
          <p:cNvPr id="6" name="텍스트 개체 틀 3"/>
          <p:cNvSpPr txBox="1">
            <a:spLocks/>
          </p:cNvSpPr>
          <p:nvPr/>
        </p:nvSpPr>
        <p:spPr bwMode="auto">
          <a:xfrm>
            <a:off x="548678" y="3800872"/>
            <a:ext cx="5688634" cy="286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altLang="ko-KR" sz="1400" b="1" kern="0" dirty="0" smtClean="0"/>
              <a:t>4-3. </a:t>
            </a:r>
            <a:r>
              <a:rPr lang="ko-KR" altLang="en-US" sz="1400" b="1" kern="0" dirty="0" smtClean="0"/>
              <a:t>기타 코드 </a:t>
            </a:r>
            <a:r>
              <a:rPr lang="ko-KR" altLang="en-US" sz="1400" kern="0" dirty="0"/>
              <a:t>는</a:t>
            </a:r>
            <a:r>
              <a:rPr lang="ko-KR" altLang="en-US" sz="1400" kern="0" dirty="0" smtClean="0"/>
              <a:t> </a:t>
            </a:r>
            <a:endParaRPr lang="en-US" altLang="ko-KR" sz="1400" kern="0" dirty="0" smtClean="0"/>
          </a:p>
          <a:p>
            <a:pPr marL="0" indent="0" algn="ctr">
              <a:buNone/>
            </a:pPr>
            <a:r>
              <a:rPr lang="en-US" altLang="ko-KR" sz="1400" kern="0" dirty="0" smtClean="0"/>
              <a:t>“</a:t>
            </a:r>
            <a:r>
              <a:rPr lang="en-US" altLang="ko-KR" sz="1400" b="1" u="sng" kern="0" dirty="0" smtClean="0"/>
              <a:t>3.</a:t>
            </a:r>
            <a:r>
              <a:rPr lang="ko-KR" altLang="en-US" sz="1400" b="1" u="sng" kern="0" dirty="0" smtClean="0"/>
              <a:t>외부인터페이스</a:t>
            </a:r>
            <a:r>
              <a:rPr lang="en-US" altLang="ko-KR" sz="1400" b="1" u="sng" kern="0" dirty="0" smtClean="0"/>
              <a:t>_</a:t>
            </a:r>
            <a:r>
              <a:rPr lang="ko-KR" altLang="en-US" sz="1400" b="1" u="sng" kern="0" dirty="0" smtClean="0"/>
              <a:t>코드정보</a:t>
            </a:r>
            <a:r>
              <a:rPr lang="en-US" altLang="ko-KR" sz="1400" b="1" u="sng" kern="0" dirty="0" smtClean="0"/>
              <a:t>_xxxxxxx.xlsx</a:t>
            </a:r>
            <a:r>
              <a:rPr lang="en-US" altLang="ko-KR" sz="1400" kern="0" dirty="0" smtClean="0"/>
              <a:t>” </a:t>
            </a:r>
            <a:r>
              <a:rPr lang="ko-KR" altLang="en-US" sz="1400" kern="0" dirty="0" smtClean="0"/>
              <a:t>문서로 별도 제공합니다</a:t>
            </a:r>
            <a:r>
              <a:rPr lang="en-US" altLang="ko-KR" sz="1400" kern="0" dirty="0" smtClean="0"/>
              <a:t>.</a:t>
            </a:r>
          </a:p>
          <a:p>
            <a:pPr marL="0" indent="0" algn="ctr">
              <a:buNone/>
            </a:pPr>
            <a:r>
              <a:rPr lang="en-US" altLang="ko-KR" sz="1400" kern="0" dirty="0" smtClean="0"/>
              <a:t>(</a:t>
            </a:r>
            <a:r>
              <a:rPr lang="ko-KR" altLang="en-US" sz="1400" kern="0" dirty="0" smtClean="0"/>
              <a:t>상세정보는 위 문서를 참조하시기 바랍니다</a:t>
            </a:r>
            <a:r>
              <a:rPr lang="en-US" altLang="ko-KR" sz="1400" kern="0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91542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E376335C-2189-4F5A-85B2-7AC979BADF69}" type="slidenum">
              <a:rPr kumimoji="0" lang="en-US" altLang="ko-KR" smtClean="0">
                <a:solidFill>
                  <a:srgbClr val="848589"/>
                </a:solidFill>
              </a:rPr>
              <a:pPr/>
              <a:t>1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graphicFrame>
        <p:nvGraphicFramePr>
          <p:cNvPr id="3403" name="Group 3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377601"/>
              </p:ext>
            </p:extLst>
          </p:nvPr>
        </p:nvGraphicFramePr>
        <p:xfrm>
          <a:off x="404665" y="1646238"/>
          <a:ext cx="6120681" cy="2458902"/>
        </p:xfrm>
        <a:graphic>
          <a:graphicData uri="http://schemas.openxmlformats.org/drawingml/2006/table">
            <a:tbl>
              <a:tblPr/>
              <a:tblGrid>
                <a:gridCol w="720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45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charset="0"/>
                        </a:rPr>
                        <a:t>버전 번호</a:t>
                      </a: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charset="0"/>
                        </a:rPr>
                        <a:t>작성일</a:t>
                      </a: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charset="0"/>
                        </a:rPr>
                        <a:t>변경 사항 요약</a:t>
                      </a: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charset="0"/>
                        </a:rPr>
                        <a:t>작성자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charset="0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45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charset="0"/>
                        </a:rPr>
                        <a:t>0.1</a:t>
                      </a: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charset="0"/>
                        </a:rPr>
                        <a:t>2016-06-15</a:t>
                      </a: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charset="0"/>
                        </a:rPr>
                        <a:t>신규 작성</a:t>
                      </a: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charset="0"/>
                        </a:rPr>
                        <a:t>김태영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charset="0"/>
                        </a:rPr>
                        <a:t> </a:t>
                      </a: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1.0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2016-06-21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배포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김태영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96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1.1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2016-07-04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보고서 별 본문 상세항목 변경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보고서 전문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푸터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형식 변경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김태영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42104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1.2</a:t>
                      </a: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2016-09-12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보고서 별 본문 상세항목 변경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김태영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86600143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1.3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2016-10-07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보고서 전문 및 첨부파일 생성 규칙 변경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김태영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96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2016-11-16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보고서 전문 생성 규칙 추가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김태영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431938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3315" marR="63315" marT="66042" marB="660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49974824"/>
                  </a:ext>
                </a:extLst>
              </a:tr>
            </a:tbl>
          </a:graphicData>
        </a:graphic>
      </p:graphicFrame>
      <p:sp>
        <p:nvSpPr>
          <p:cNvPr id="5150" name="Rectangle 292"/>
          <p:cNvSpPr>
            <a:spLocks noChangeArrowheads="1"/>
          </p:cNvSpPr>
          <p:nvPr/>
        </p:nvSpPr>
        <p:spPr bwMode="auto">
          <a:xfrm>
            <a:off x="0" y="77533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ko-KR" altLang="ko-KR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151" name="Rectangle 313"/>
          <p:cNvSpPr>
            <a:spLocks noChangeArrowheads="1"/>
          </p:cNvSpPr>
          <p:nvPr/>
        </p:nvSpPr>
        <p:spPr bwMode="auto">
          <a:xfrm>
            <a:off x="381893" y="1144588"/>
            <a:ext cx="27590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ko-KR" altLang="en-US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문서 변경 이력</a:t>
            </a:r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(Revision History)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19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7171" name="제목 2"/>
          <p:cNvSpPr>
            <a:spLocks noGrp="1"/>
          </p:cNvSpPr>
          <p:nvPr>
            <p:ph type="title"/>
          </p:nvPr>
        </p:nvSpPr>
        <p:spPr bwMode="auto">
          <a:xfrm>
            <a:off x="315913" y="8481069"/>
            <a:ext cx="62785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ko-KR" altLang="en-US" sz="1600" dirty="0" smtClean="0"/>
              <a:t>끝</a:t>
            </a:r>
            <a:r>
              <a:rPr lang="en-US" altLang="ko-KR" sz="1600" dirty="0" smtClean="0"/>
              <a:t>.   </a:t>
            </a:r>
            <a:r>
              <a:rPr lang="en-US" altLang="ko-KR" sz="1400" b="0" dirty="0" smtClean="0"/>
              <a:t>(</a:t>
            </a:r>
            <a:r>
              <a:rPr lang="ko-KR" altLang="en-US" sz="1400" b="0" dirty="0" smtClean="0"/>
              <a:t>마지막 장 입니다</a:t>
            </a:r>
            <a:r>
              <a:rPr lang="en-US" altLang="ko-KR" sz="1400" b="0" dirty="0" smtClean="0"/>
              <a:t>.)</a:t>
            </a:r>
            <a:endParaRPr lang="ko-KR" altLang="en-US" sz="1400" b="0" dirty="0" smtClean="0"/>
          </a:p>
        </p:txBody>
      </p:sp>
      <p:sp>
        <p:nvSpPr>
          <p:cNvPr id="4" name="텍스트 개체 틀 3"/>
          <p:cNvSpPr txBox="1">
            <a:spLocks/>
          </p:cNvSpPr>
          <p:nvPr/>
        </p:nvSpPr>
        <p:spPr bwMode="auto">
          <a:xfrm>
            <a:off x="806125" y="4088904"/>
            <a:ext cx="5287171" cy="1224136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80000" tIns="45720" rIns="18000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ko-KR" sz="1400" kern="0" dirty="0" smtClean="0"/>
              <a:t>※ </a:t>
            </a:r>
            <a:r>
              <a:rPr lang="ko-KR" altLang="en-US" sz="1400" kern="0" dirty="0" smtClean="0"/>
              <a:t>본 </a:t>
            </a:r>
            <a:r>
              <a:rPr lang="en-US" altLang="ko-KR" sz="1400" kern="0" dirty="0" smtClean="0"/>
              <a:t>‘</a:t>
            </a:r>
            <a:r>
              <a:rPr lang="ko-KR" altLang="en-US" sz="1400" kern="0" dirty="0" smtClean="0"/>
              <a:t>보고서 송수신 업무 매뉴얼</a:t>
            </a:r>
            <a:r>
              <a:rPr lang="en-US" altLang="ko-KR" sz="1400" kern="0" dirty="0" smtClean="0"/>
              <a:t>’ </a:t>
            </a:r>
            <a:r>
              <a:rPr lang="ko-KR" altLang="en-US" sz="1400" kern="0" dirty="0" smtClean="0"/>
              <a:t>은 보안이 요구되는 자료입니다</a:t>
            </a:r>
            <a:r>
              <a:rPr lang="en-US" altLang="ko-KR" sz="1400" kern="0" dirty="0" smtClean="0"/>
              <a:t>. </a:t>
            </a:r>
            <a:r>
              <a:rPr lang="ko-KR" altLang="en-US" sz="1400" kern="0" dirty="0" smtClean="0"/>
              <a:t>관계자 외 열람 및 반출을 금지 하오니 관리에 철저를 기하여 주시기 바랍니다</a:t>
            </a:r>
            <a:r>
              <a:rPr lang="en-US" altLang="ko-KR" sz="1400" kern="0" dirty="0" smtClean="0"/>
              <a:t>.</a:t>
            </a:r>
            <a:r>
              <a:rPr lang="ko-KR" altLang="en-US" sz="1400" kern="0" dirty="0" smtClean="0"/>
              <a:t> </a:t>
            </a:r>
            <a:endParaRPr lang="en-US" altLang="ko-KR" sz="1400" kern="0" dirty="0" smtClean="0"/>
          </a:p>
        </p:txBody>
      </p:sp>
    </p:spTree>
    <p:extLst>
      <p:ext uri="{BB962C8B-B14F-4D97-AF65-F5344CB8AC3E}">
        <p14:creationId xmlns:p14="http://schemas.microsoft.com/office/powerpoint/2010/main" val="1772989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2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7171" name="제목 2"/>
          <p:cNvSpPr>
            <a:spLocks noGrp="1"/>
          </p:cNvSpPr>
          <p:nvPr>
            <p:ph type="title"/>
          </p:nvPr>
        </p:nvSpPr>
        <p:spPr bwMode="auto">
          <a:xfrm>
            <a:off x="692697" y="1406443"/>
            <a:ext cx="5112568" cy="360363"/>
          </a:xfrm>
          <a:solidFill>
            <a:schemeClr val="bg1">
              <a:lumMod val="95000"/>
            </a:schemeClr>
          </a:soli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ko-KR" altLang="en-US" sz="1800" dirty="0" smtClean="0"/>
              <a:t>          목    차</a:t>
            </a:r>
          </a:p>
        </p:txBody>
      </p:sp>
      <p:sp>
        <p:nvSpPr>
          <p:cNvPr id="5" name="제목 2"/>
          <p:cNvSpPr txBox="1">
            <a:spLocks/>
          </p:cNvSpPr>
          <p:nvPr/>
        </p:nvSpPr>
        <p:spPr bwMode="auto">
          <a:xfrm>
            <a:off x="1475829" y="1928664"/>
            <a:ext cx="4608512" cy="7272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kern="0" dirty="0" smtClean="0"/>
              <a:t>1. </a:t>
            </a:r>
            <a:r>
              <a:rPr lang="ko-KR" altLang="en-US" sz="1400" kern="0" dirty="0" smtClean="0"/>
              <a:t>보고서 송수신 업무 개요</a:t>
            </a:r>
            <a:endParaRPr lang="en-US" altLang="ko-KR" sz="1400" kern="0" dirty="0" smtClean="0"/>
          </a:p>
          <a:p>
            <a:pPr>
              <a:lnSpc>
                <a:spcPts val="1900"/>
              </a:lnSpc>
            </a:pPr>
            <a:r>
              <a:rPr lang="en-US" altLang="ko-KR" sz="1300" b="0" kern="0" dirty="0"/>
              <a:t> </a:t>
            </a:r>
            <a:r>
              <a:rPr lang="en-US" altLang="ko-KR" sz="1300" b="0" kern="0" dirty="0" smtClean="0"/>
              <a:t>  1-1. </a:t>
            </a:r>
            <a:r>
              <a:rPr lang="ko-KR" altLang="en-US" sz="1300" b="0" kern="0" dirty="0" smtClean="0"/>
              <a:t>보고기관</a:t>
            </a:r>
            <a:r>
              <a:rPr lang="en-US" altLang="ko-KR" sz="1300" b="0" kern="0" dirty="0"/>
              <a:t> </a:t>
            </a:r>
            <a:r>
              <a:rPr lang="en-US" altLang="ko-KR" sz="1300" b="0" kern="0" dirty="0" smtClean="0"/>
              <a:t>– KVIC </a:t>
            </a:r>
            <a:r>
              <a:rPr lang="ko-KR" altLang="en-US" sz="1300" b="0" kern="0" dirty="0" smtClean="0"/>
              <a:t>통신 방식</a:t>
            </a:r>
            <a:endParaRPr lang="en-US" altLang="ko-KR" sz="1300" b="0" kern="0" dirty="0" smtClean="0"/>
          </a:p>
          <a:p>
            <a:pPr>
              <a:lnSpc>
                <a:spcPts val="1900"/>
              </a:lnSpc>
            </a:pPr>
            <a:r>
              <a:rPr lang="en-US" altLang="ko-KR" sz="1300" b="0" kern="0" dirty="0" smtClean="0"/>
              <a:t>   1-2. </a:t>
            </a:r>
            <a:r>
              <a:rPr lang="ko-KR" altLang="en-US" sz="1300" b="0" kern="0" dirty="0" smtClean="0"/>
              <a:t>접속 방식</a:t>
            </a:r>
            <a:endParaRPr lang="en-US" altLang="ko-KR" sz="1300" b="0" kern="0" dirty="0"/>
          </a:p>
          <a:p>
            <a:pPr>
              <a:lnSpc>
                <a:spcPts val="1900"/>
              </a:lnSpc>
            </a:pPr>
            <a:r>
              <a:rPr lang="en-US" altLang="ko-KR" sz="1300" b="0" kern="0" dirty="0" smtClean="0"/>
              <a:t>   1-3. </a:t>
            </a:r>
            <a:r>
              <a:rPr lang="ko-KR" altLang="en-US" sz="1300" b="0" kern="0" dirty="0" smtClean="0"/>
              <a:t>접속유지 방식</a:t>
            </a:r>
            <a:endParaRPr lang="en-US" altLang="ko-KR" sz="1300" b="0" kern="0" dirty="0" smtClean="0"/>
          </a:p>
          <a:p>
            <a:pPr>
              <a:lnSpc>
                <a:spcPts val="1900"/>
              </a:lnSpc>
            </a:pPr>
            <a:r>
              <a:rPr lang="en-US" altLang="ko-KR" sz="1300" b="0" kern="0" dirty="0"/>
              <a:t> </a:t>
            </a:r>
            <a:r>
              <a:rPr lang="en-US" altLang="ko-KR" sz="1300" b="0" kern="0" dirty="0" smtClean="0"/>
              <a:t>  1-4. </a:t>
            </a:r>
            <a:r>
              <a:rPr lang="ko-KR" altLang="en-US" sz="1300" b="0" kern="0" dirty="0" smtClean="0"/>
              <a:t>송수신 순서</a:t>
            </a:r>
            <a:endParaRPr lang="en-US" altLang="ko-KR" sz="1300" b="0" kern="0" dirty="0" smtClean="0"/>
          </a:p>
          <a:p>
            <a:r>
              <a:rPr lang="en-US" altLang="ko-KR" sz="1000" b="0" kern="0" dirty="0" smtClean="0"/>
              <a:t>  </a:t>
            </a:r>
            <a:endParaRPr lang="en-US" altLang="ko-KR" sz="1000" b="0" kern="0" dirty="0"/>
          </a:p>
          <a:p>
            <a:r>
              <a:rPr lang="en-US" altLang="ko-KR" sz="1400" kern="0" dirty="0" smtClean="0"/>
              <a:t>2. </a:t>
            </a:r>
            <a:r>
              <a:rPr lang="ko-KR" altLang="en-US" sz="1400" kern="0" dirty="0" smtClean="0"/>
              <a:t>개발 진행 순서</a:t>
            </a:r>
            <a:r>
              <a:rPr lang="en-US" altLang="ko-KR" sz="1400" kern="0" dirty="0" smtClean="0"/>
              <a:t> </a:t>
            </a:r>
          </a:p>
          <a:p>
            <a:endParaRPr lang="en-US" altLang="ko-KR" sz="1000" b="0" kern="0" dirty="0"/>
          </a:p>
          <a:p>
            <a:r>
              <a:rPr lang="en-US" altLang="ko-KR" sz="1400" kern="0" dirty="0" smtClean="0"/>
              <a:t>3. </a:t>
            </a:r>
            <a:r>
              <a:rPr lang="ko-KR" altLang="en-US" sz="1400" dirty="0"/>
              <a:t>송수신 </a:t>
            </a:r>
            <a:r>
              <a:rPr lang="ko-KR" altLang="en-US" sz="1400" dirty="0" smtClean="0"/>
              <a:t>문서 별 작성 규칙</a:t>
            </a:r>
            <a:endParaRPr lang="en-US" altLang="ko-KR" sz="1400" dirty="0" smtClean="0"/>
          </a:p>
          <a:p>
            <a:pPr>
              <a:lnSpc>
                <a:spcPts val="1900"/>
              </a:lnSpc>
            </a:pPr>
            <a:r>
              <a:rPr lang="en-US" altLang="ko-KR" sz="1300" b="0" kern="0" dirty="0"/>
              <a:t> </a:t>
            </a:r>
            <a:r>
              <a:rPr lang="en-US" altLang="ko-KR" sz="1300" b="0" kern="0" dirty="0" smtClean="0"/>
              <a:t>  3-1. </a:t>
            </a:r>
            <a:r>
              <a:rPr lang="ko-KR" altLang="en-US" sz="1300" b="0" kern="0" dirty="0" smtClean="0"/>
              <a:t>보고서 전문 구성</a:t>
            </a:r>
            <a:endParaRPr lang="en-US" altLang="ko-KR" sz="1300" b="0" kern="0" dirty="0" smtClean="0"/>
          </a:p>
          <a:p>
            <a:pPr>
              <a:lnSpc>
                <a:spcPts val="1900"/>
              </a:lnSpc>
            </a:pPr>
            <a:r>
              <a:rPr lang="en-US" altLang="ko-KR" sz="1300" b="0" kern="0" dirty="0"/>
              <a:t> </a:t>
            </a:r>
            <a:r>
              <a:rPr lang="en-US" altLang="ko-KR" sz="1300" b="0" kern="0" dirty="0" smtClean="0"/>
              <a:t>     3-1-1. </a:t>
            </a:r>
            <a:r>
              <a:rPr lang="ko-KR" altLang="en-US" sz="1300" b="0" kern="0" dirty="0"/>
              <a:t>보고서 명</a:t>
            </a:r>
            <a:r>
              <a:rPr lang="en-US" altLang="ko-KR" sz="1300" b="0" kern="0" dirty="0"/>
              <a:t>(Naming) </a:t>
            </a:r>
            <a:r>
              <a:rPr lang="ko-KR" altLang="en-US" sz="1300" b="0" kern="0" dirty="0" smtClean="0"/>
              <a:t>규칙</a:t>
            </a:r>
            <a:endParaRPr lang="en-US" altLang="ko-KR" sz="1300" b="0" kern="0" dirty="0" smtClean="0"/>
          </a:p>
          <a:p>
            <a:pPr>
              <a:lnSpc>
                <a:spcPts val="1900"/>
              </a:lnSpc>
            </a:pPr>
            <a:r>
              <a:rPr lang="en-US" altLang="ko-KR" sz="1300" b="0" kern="0" dirty="0" smtClean="0"/>
              <a:t>      3-1-2. </a:t>
            </a:r>
            <a:r>
              <a:rPr lang="ko-KR" altLang="en-US" sz="1300" b="0" kern="0" dirty="0"/>
              <a:t>보고서 전문</a:t>
            </a:r>
            <a:r>
              <a:rPr lang="en-US" altLang="ko-KR" sz="1300" b="0" kern="0" dirty="0"/>
              <a:t>(Record) </a:t>
            </a:r>
            <a:r>
              <a:rPr lang="ko-KR" altLang="en-US" sz="1300" b="0" kern="0" dirty="0" smtClean="0"/>
              <a:t>규칙</a:t>
            </a:r>
            <a:endParaRPr lang="en-US" altLang="ko-KR" sz="1300" b="0" kern="0" dirty="0" smtClean="0"/>
          </a:p>
          <a:p>
            <a:pPr>
              <a:lnSpc>
                <a:spcPts val="1900"/>
              </a:lnSpc>
            </a:pPr>
            <a:r>
              <a:rPr lang="en-US" altLang="ko-KR" sz="1300" b="0" kern="0" dirty="0"/>
              <a:t> </a:t>
            </a:r>
            <a:r>
              <a:rPr lang="en-US" altLang="ko-KR" sz="1300" b="0" kern="0" dirty="0" smtClean="0"/>
              <a:t>     3-1-3. </a:t>
            </a:r>
            <a:r>
              <a:rPr lang="ko-KR" altLang="en-US" sz="1300" b="0" kern="0" dirty="0"/>
              <a:t>보고서 전문</a:t>
            </a:r>
            <a:r>
              <a:rPr lang="en-US" altLang="ko-KR" sz="1300" b="0" kern="0" dirty="0"/>
              <a:t>(Record) </a:t>
            </a:r>
            <a:r>
              <a:rPr lang="ko-KR" altLang="en-US" sz="1300" b="0" kern="0" dirty="0"/>
              <a:t>헤더</a:t>
            </a:r>
            <a:r>
              <a:rPr lang="en-US" altLang="ko-KR" sz="1300" b="0" kern="0" dirty="0"/>
              <a:t>(Header)</a:t>
            </a:r>
            <a:r>
              <a:rPr lang="ko-KR" altLang="en-US" sz="1300" b="0" kern="0" dirty="0"/>
              <a:t> </a:t>
            </a:r>
            <a:r>
              <a:rPr lang="ko-KR" altLang="en-US" sz="1300" b="0" kern="0" dirty="0" smtClean="0"/>
              <a:t>규칙</a:t>
            </a:r>
            <a:endParaRPr lang="en-US" altLang="ko-KR" sz="1300" b="0" kern="0" dirty="0" smtClean="0"/>
          </a:p>
          <a:p>
            <a:pPr>
              <a:lnSpc>
                <a:spcPts val="1900"/>
              </a:lnSpc>
            </a:pPr>
            <a:r>
              <a:rPr lang="en-US" altLang="ko-KR" sz="1300" b="0" kern="0" dirty="0"/>
              <a:t> </a:t>
            </a:r>
            <a:r>
              <a:rPr lang="en-US" altLang="ko-KR" sz="1300" b="0" kern="0" dirty="0" smtClean="0"/>
              <a:t>     3-1-4. </a:t>
            </a:r>
            <a:r>
              <a:rPr lang="ko-KR" altLang="en-US" sz="1300" b="0" kern="0" dirty="0"/>
              <a:t>보고서 전문</a:t>
            </a:r>
            <a:r>
              <a:rPr lang="en-US" altLang="ko-KR" sz="1300" b="0" kern="0" dirty="0"/>
              <a:t>(Record) </a:t>
            </a:r>
            <a:r>
              <a:rPr lang="ko-KR" altLang="en-US" sz="1300" b="0" kern="0" dirty="0"/>
              <a:t>푸터</a:t>
            </a:r>
            <a:r>
              <a:rPr lang="en-US" altLang="ko-KR" sz="1300" b="0" kern="0" dirty="0"/>
              <a:t>(Footer) </a:t>
            </a:r>
            <a:r>
              <a:rPr lang="ko-KR" altLang="en-US" sz="1300" b="0" kern="0" dirty="0" smtClean="0"/>
              <a:t>규칙</a:t>
            </a:r>
            <a:endParaRPr lang="en-US" altLang="ko-KR" sz="1300" b="0" kern="0" dirty="0" smtClean="0"/>
          </a:p>
          <a:p>
            <a:pPr>
              <a:lnSpc>
                <a:spcPct val="150000"/>
              </a:lnSpc>
            </a:pPr>
            <a:r>
              <a:rPr lang="en-US" altLang="ko-KR" sz="1300" b="0" kern="0" dirty="0"/>
              <a:t> </a:t>
            </a:r>
            <a:r>
              <a:rPr lang="en-US" altLang="ko-KR" sz="1300" b="0" kern="0" dirty="0" smtClean="0"/>
              <a:t>  3-2. </a:t>
            </a:r>
            <a:r>
              <a:rPr lang="ko-KR" altLang="en-US" sz="1300" b="0" kern="0" dirty="0" smtClean="0"/>
              <a:t>보고서 본문 구성</a:t>
            </a:r>
            <a:endParaRPr lang="en-US" altLang="ko-KR" sz="1300" b="0" kern="0" dirty="0" smtClean="0"/>
          </a:p>
          <a:p>
            <a:pPr>
              <a:lnSpc>
                <a:spcPts val="1900"/>
              </a:lnSpc>
            </a:pPr>
            <a:r>
              <a:rPr lang="en-US" altLang="ko-KR" sz="1300" b="0" kern="0" dirty="0" smtClean="0"/>
              <a:t>      3-2-1. </a:t>
            </a:r>
            <a:r>
              <a:rPr lang="ko-KR" altLang="en-US" sz="1300" b="0" kern="0" dirty="0"/>
              <a:t>보고서 본문</a:t>
            </a:r>
            <a:r>
              <a:rPr lang="en-US" altLang="ko-KR" sz="1300" b="0" kern="0" dirty="0"/>
              <a:t>(Record) </a:t>
            </a:r>
            <a:r>
              <a:rPr lang="ko-KR" altLang="en-US" sz="1300" b="0" kern="0" dirty="0"/>
              <a:t>공통사항</a:t>
            </a:r>
            <a:endParaRPr lang="en-US" altLang="ko-KR" sz="1300" b="0" kern="0" dirty="0" smtClean="0"/>
          </a:p>
          <a:p>
            <a:pPr>
              <a:lnSpc>
                <a:spcPts val="1900"/>
              </a:lnSpc>
            </a:pPr>
            <a:r>
              <a:rPr lang="en-US" altLang="ko-KR" sz="1300" b="0" kern="0" dirty="0"/>
              <a:t> </a:t>
            </a:r>
            <a:r>
              <a:rPr lang="en-US" altLang="ko-KR" sz="1300" b="0" kern="0" dirty="0" smtClean="0"/>
              <a:t>     3-2-2. </a:t>
            </a:r>
            <a:r>
              <a:rPr lang="ko-KR" altLang="en-US" sz="1300" b="0" kern="0" dirty="0" smtClean="0"/>
              <a:t>보고서 별 </a:t>
            </a:r>
            <a:r>
              <a:rPr lang="ko-KR" altLang="en-US" sz="1300" b="0" kern="0" dirty="0"/>
              <a:t>본문</a:t>
            </a:r>
            <a:r>
              <a:rPr lang="en-US" altLang="ko-KR" sz="1300" b="0" kern="0" dirty="0"/>
              <a:t>(Record) </a:t>
            </a:r>
            <a:r>
              <a:rPr lang="ko-KR" altLang="en-US" sz="1300" b="0" kern="0" dirty="0" smtClean="0"/>
              <a:t>형식</a:t>
            </a:r>
            <a:endParaRPr lang="en-US" altLang="ko-KR" sz="1300" b="0" kern="0" dirty="0" smtClean="0"/>
          </a:p>
          <a:p>
            <a:pPr>
              <a:lnSpc>
                <a:spcPts val="1900"/>
              </a:lnSpc>
            </a:pPr>
            <a:r>
              <a:rPr lang="en-US" altLang="ko-KR" sz="1300" b="0" kern="0" dirty="0"/>
              <a:t> </a:t>
            </a:r>
            <a:r>
              <a:rPr lang="en-US" altLang="ko-KR" sz="1300" b="0" kern="0" dirty="0" smtClean="0"/>
              <a:t>     3-2-3. </a:t>
            </a:r>
            <a:r>
              <a:rPr lang="ko-KR" altLang="en-US" sz="1300" b="0" kern="0" dirty="0" smtClean="0"/>
              <a:t>첨부파일 명 작성 규칙</a:t>
            </a:r>
            <a:endParaRPr lang="en-US" altLang="ko-KR" sz="1300" b="0" kern="0" dirty="0" smtClean="0"/>
          </a:p>
          <a:p>
            <a:pPr>
              <a:lnSpc>
                <a:spcPts val="1900"/>
              </a:lnSpc>
            </a:pPr>
            <a:r>
              <a:rPr lang="en-US" altLang="ko-KR" sz="1300" b="0" kern="0" dirty="0" smtClean="0"/>
              <a:t>      3-2-4</a:t>
            </a:r>
            <a:r>
              <a:rPr lang="en-US" altLang="ko-KR" sz="1300" b="0" kern="0" dirty="0"/>
              <a:t>. </a:t>
            </a:r>
            <a:r>
              <a:rPr lang="ko-KR" altLang="en-US" sz="1300" b="0" kern="0" dirty="0"/>
              <a:t>전문 작성 완료 확정</a:t>
            </a:r>
            <a:endParaRPr lang="en-US" altLang="ko-KR" sz="1300" b="0" kern="0" dirty="0" smtClean="0"/>
          </a:p>
          <a:p>
            <a:pPr>
              <a:lnSpc>
                <a:spcPct val="150000"/>
              </a:lnSpc>
            </a:pPr>
            <a:r>
              <a:rPr lang="en-US" altLang="ko-KR" sz="1300" b="0" kern="0" dirty="0" smtClean="0"/>
              <a:t>   3-3. </a:t>
            </a:r>
            <a:r>
              <a:rPr lang="ko-KR" altLang="en-US" sz="1300" b="0" kern="0" dirty="0"/>
              <a:t>보고서 검증결과 통보서 구성</a:t>
            </a:r>
            <a:endParaRPr lang="en-US" altLang="ko-KR" sz="1300" b="0" kern="0" dirty="0"/>
          </a:p>
          <a:p>
            <a:r>
              <a:rPr lang="en-US" altLang="ko-KR" sz="1300" b="0" kern="0" dirty="0"/>
              <a:t>      </a:t>
            </a:r>
            <a:r>
              <a:rPr lang="en-US" altLang="ko-KR" sz="1300" b="0" kern="0" dirty="0" smtClean="0"/>
              <a:t>3-3-1</a:t>
            </a:r>
            <a:r>
              <a:rPr lang="en-US" altLang="ko-KR" sz="1300" b="0" kern="0" dirty="0"/>
              <a:t>. </a:t>
            </a:r>
            <a:r>
              <a:rPr lang="ko-KR" altLang="en-US" sz="1300" b="0" kern="0" dirty="0"/>
              <a:t>검증결과 통보서 명</a:t>
            </a:r>
            <a:r>
              <a:rPr lang="en-US" altLang="ko-KR" sz="1300" b="0" kern="0" dirty="0"/>
              <a:t>(Naming) </a:t>
            </a:r>
            <a:r>
              <a:rPr lang="ko-KR" altLang="en-US" sz="1300" b="0" kern="0" dirty="0"/>
              <a:t>형식</a:t>
            </a:r>
            <a:endParaRPr lang="en-US" altLang="ko-KR" sz="1300" b="0" kern="0" dirty="0"/>
          </a:p>
          <a:p>
            <a:pPr>
              <a:lnSpc>
                <a:spcPts val="1900"/>
              </a:lnSpc>
            </a:pPr>
            <a:r>
              <a:rPr lang="en-US" altLang="ko-KR" sz="1300" b="0" kern="0" dirty="0"/>
              <a:t>      </a:t>
            </a:r>
            <a:r>
              <a:rPr lang="en-US" altLang="ko-KR" sz="1300" b="0" kern="0" dirty="0" smtClean="0"/>
              <a:t>3-3-2</a:t>
            </a:r>
            <a:r>
              <a:rPr lang="en-US" altLang="ko-KR" sz="1300" b="0" kern="0" dirty="0"/>
              <a:t>. </a:t>
            </a:r>
            <a:r>
              <a:rPr lang="ko-KR" altLang="en-US" sz="1300" b="0" kern="0" dirty="0"/>
              <a:t>검증결과 통보서 전문</a:t>
            </a:r>
            <a:r>
              <a:rPr lang="en-US" altLang="ko-KR" sz="1300" b="0" kern="0" dirty="0"/>
              <a:t>(Record) </a:t>
            </a:r>
            <a:r>
              <a:rPr lang="ko-KR" altLang="en-US" sz="1300" b="0" kern="0" dirty="0"/>
              <a:t>형식</a:t>
            </a:r>
            <a:endParaRPr lang="en-US" altLang="ko-KR" sz="1300" b="0" kern="0" dirty="0" smtClean="0"/>
          </a:p>
          <a:p>
            <a:pPr>
              <a:lnSpc>
                <a:spcPct val="150000"/>
              </a:lnSpc>
            </a:pPr>
            <a:r>
              <a:rPr lang="en-US" altLang="ko-KR" sz="1300" b="0" kern="0" dirty="0" smtClean="0"/>
              <a:t>   3-4. </a:t>
            </a:r>
            <a:r>
              <a:rPr lang="ko-KR" altLang="en-US" sz="1300" b="0" kern="0" dirty="0"/>
              <a:t>보고서 </a:t>
            </a:r>
            <a:r>
              <a:rPr lang="ko-KR" altLang="en-US" sz="1300" b="0" kern="0" dirty="0" smtClean="0"/>
              <a:t>처리결과 </a:t>
            </a:r>
            <a:r>
              <a:rPr lang="ko-KR" altLang="en-US" sz="1300" b="0" kern="0" dirty="0"/>
              <a:t>통보서 구성</a:t>
            </a:r>
          </a:p>
          <a:p>
            <a:pPr>
              <a:lnSpc>
                <a:spcPts val="1900"/>
              </a:lnSpc>
            </a:pPr>
            <a:r>
              <a:rPr lang="en-US" altLang="ko-KR" sz="1300" b="0" kern="0" dirty="0"/>
              <a:t>      </a:t>
            </a:r>
            <a:r>
              <a:rPr lang="en-US" altLang="ko-KR" sz="1300" b="0" kern="0" dirty="0" smtClean="0"/>
              <a:t>3-4-1</a:t>
            </a:r>
            <a:r>
              <a:rPr lang="en-US" altLang="ko-KR" sz="1300" b="0" kern="0" dirty="0"/>
              <a:t>. </a:t>
            </a:r>
            <a:r>
              <a:rPr lang="ko-KR" altLang="en-US" sz="1300" b="0" kern="0" dirty="0"/>
              <a:t>처리결과 통보서 명</a:t>
            </a:r>
            <a:r>
              <a:rPr lang="en-US" altLang="ko-KR" sz="1300" b="0" kern="0" dirty="0"/>
              <a:t>(Naming) </a:t>
            </a:r>
            <a:r>
              <a:rPr lang="ko-KR" altLang="en-US" sz="1300" b="0" kern="0" dirty="0" smtClean="0"/>
              <a:t>형식</a:t>
            </a:r>
            <a:endParaRPr lang="en-US" altLang="ko-KR" sz="1300" b="0" kern="0" dirty="0" smtClean="0"/>
          </a:p>
          <a:p>
            <a:pPr>
              <a:lnSpc>
                <a:spcPts val="1900"/>
              </a:lnSpc>
            </a:pPr>
            <a:r>
              <a:rPr lang="en-US" altLang="ko-KR" sz="1300" b="0" kern="0" dirty="0" smtClean="0"/>
              <a:t>      3-4-2</a:t>
            </a:r>
            <a:r>
              <a:rPr lang="en-US" altLang="ko-KR" sz="1300" b="0" kern="0" dirty="0"/>
              <a:t>. </a:t>
            </a:r>
            <a:r>
              <a:rPr lang="ko-KR" altLang="en-US" sz="1300" b="0" kern="0" dirty="0"/>
              <a:t>처리결과 통보서 전문</a:t>
            </a:r>
            <a:r>
              <a:rPr lang="en-US" altLang="ko-KR" sz="1300" b="0" kern="0" dirty="0"/>
              <a:t>(Record) </a:t>
            </a:r>
            <a:r>
              <a:rPr lang="ko-KR" altLang="en-US" sz="1300" b="0" kern="0" dirty="0" smtClean="0"/>
              <a:t>형식</a:t>
            </a:r>
            <a:endParaRPr lang="en-US" altLang="ko-KR" sz="1300" b="0" kern="0" dirty="0" smtClean="0"/>
          </a:p>
          <a:p>
            <a:r>
              <a:rPr lang="en-US" altLang="ko-KR" sz="1000" b="0" kern="0" dirty="0" smtClean="0"/>
              <a:t>  </a:t>
            </a:r>
          </a:p>
          <a:p>
            <a:r>
              <a:rPr lang="en-US" altLang="ko-KR" sz="1400" kern="0" dirty="0" smtClean="0"/>
              <a:t>4. </a:t>
            </a:r>
            <a:r>
              <a:rPr lang="ko-KR" altLang="en-US" sz="1400" kern="0" dirty="0" smtClean="0"/>
              <a:t>별표</a:t>
            </a:r>
            <a:endParaRPr lang="en-US" altLang="ko-KR" sz="1400" kern="0" dirty="0" smtClean="0"/>
          </a:p>
          <a:p>
            <a:pPr>
              <a:lnSpc>
                <a:spcPts val="1900"/>
              </a:lnSpc>
            </a:pPr>
            <a:r>
              <a:rPr lang="en-US" altLang="ko-KR" sz="1300" b="0" kern="0" dirty="0"/>
              <a:t> </a:t>
            </a:r>
            <a:r>
              <a:rPr lang="en-US" altLang="ko-KR" sz="1300" b="0" kern="0" dirty="0" smtClean="0"/>
              <a:t>  4-1. </a:t>
            </a:r>
            <a:r>
              <a:rPr lang="ko-KR" altLang="en-US" sz="1300" b="0" kern="0" dirty="0" smtClean="0"/>
              <a:t>보고서 구분코드 일람표</a:t>
            </a:r>
            <a:endParaRPr lang="en-US" altLang="ko-KR" sz="1300" b="0" kern="0" dirty="0" smtClean="0"/>
          </a:p>
          <a:p>
            <a:pPr>
              <a:lnSpc>
                <a:spcPts val="1900"/>
              </a:lnSpc>
            </a:pPr>
            <a:r>
              <a:rPr lang="en-US" altLang="ko-KR" sz="1300" b="0" kern="0" dirty="0" smtClean="0"/>
              <a:t>   4-2. </a:t>
            </a:r>
            <a:r>
              <a:rPr lang="ko-KR" altLang="en-US" sz="1300" b="0" kern="0" dirty="0" smtClean="0"/>
              <a:t>보고서 별 본문</a:t>
            </a:r>
            <a:r>
              <a:rPr lang="en-US" altLang="ko-KR" sz="1300" b="0" kern="0" dirty="0" smtClean="0"/>
              <a:t>(Record) </a:t>
            </a:r>
            <a:r>
              <a:rPr lang="ko-KR" altLang="en-US" sz="1300" b="0" kern="0" dirty="0" smtClean="0"/>
              <a:t>형식</a:t>
            </a:r>
            <a:endParaRPr lang="en-US" altLang="ko-KR" sz="1300" b="0" kern="0" dirty="0" smtClean="0"/>
          </a:p>
          <a:p>
            <a:pPr>
              <a:lnSpc>
                <a:spcPts val="1900"/>
              </a:lnSpc>
            </a:pPr>
            <a:r>
              <a:rPr lang="en-US" altLang="ko-KR" sz="1300" b="0" kern="0" dirty="0" smtClean="0"/>
              <a:t>   4-3. </a:t>
            </a:r>
            <a:r>
              <a:rPr lang="ko-KR" altLang="en-US" sz="1300" b="0" kern="0" dirty="0"/>
              <a:t>기타 코드     </a:t>
            </a:r>
            <a:endParaRPr lang="ko-KR" altLang="en-US" sz="1300" b="0" kern="0" dirty="0" smtClean="0"/>
          </a:p>
        </p:txBody>
      </p:sp>
      <p:sp>
        <p:nvSpPr>
          <p:cNvPr id="20" name="제목 2"/>
          <p:cNvSpPr txBox="1">
            <a:spLocks/>
          </p:cNvSpPr>
          <p:nvPr/>
        </p:nvSpPr>
        <p:spPr bwMode="auto">
          <a:xfrm>
            <a:off x="5872509" y="1406443"/>
            <a:ext cx="211832" cy="360363"/>
          </a:xfrm>
          <a:prstGeom prst="rect">
            <a:avLst/>
          </a:prstGeom>
          <a:solidFill>
            <a:schemeClr val="bg1">
              <a:lumMod val="95000"/>
            </a:schemeClr>
          </a:soli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endParaRPr lang="ko-KR" altLang="en-US" sz="1800" kern="0" dirty="0" smtClean="0"/>
          </a:p>
        </p:txBody>
      </p:sp>
      <p:sp>
        <p:nvSpPr>
          <p:cNvPr id="21" name="제목 2"/>
          <p:cNvSpPr txBox="1">
            <a:spLocks/>
          </p:cNvSpPr>
          <p:nvPr/>
        </p:nvSpPr>
        <p:spPr bwMode="auto">
          <a:xfrm>
            <a:off x="6153637" y="1406443"/>
            <a:ext cx="84239" cy="360363"/>
          </a:xfrm>
          <a:prstGeom prst="rect">
            <a:avLst/>
          </a:prstGeom>
          <a:solidFill>
            <a:schemeClr val="bg1">
              <a:lumMod val="95000"/>
            </a:schemeClr>
          </a:solidFill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endParaRPr lang="ko-KR" altLang="en-US" sz="1800" kern="0" dirty="0" smtClean="0"/>
          </a:p>
        </p:txBody>
      </p:sp>
    </p:spTree>
    <p:extLst>
      <p:ext uri="{BB962C8B-B14F-4D97-AF65-F5344CB8AC3E}">
        <p14:creationId xmlns:p14="http://schemas.microsoft.com/office/powerpoint/2010/main" val="414474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3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7171" name="제목 2"/>
          <p:cNvSpPr>
            <a:spLocks noGrp="1"/>
          </p:cNvSpPr>
          <p:nvPr>
            <p:ph type="title"/>
          </p:nvPr>
        </p:nvSpPr>
        <p:spPr bwMode="auto">
          <a:xfrm>
            <a:off x="315913" y="992237"/>
            <a:ext cx="62785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보고서 송수신 업무 개요</a:t>
            </a:r>
          </a:p>
        </p:txBody>
      </p:sp>
      <p:sp>
        <p:nvSpPr>
          <p:cNvPr id="5" name="제목 2"/>
          <p:cNvSpPr txBox="1">
            <a:spLocks/>
          </p:cNvSpPr>
          <p:nvPr/>
        </p:nvSpPr>
        <p:spPr bwMode="auto">
          <a:xfrm>
            <a:off x="548679" y="1424285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800" kern="0" dirty="0" smtClean="0"/>
              <a:t>1-1. </a:t>
            </a:r>
            <a:r>
              <a:rPr lang="ko-KR" altLang="en-US" sz="1800" kern="0" dirty="0" smtClean="0"/>
              <a:t>보고기관 </a:t>
            </a:r>
            <a:r>
              <a:rPr lang="en-US" altLang="ko-KR" sz="1800" kern="0" dirty="0" smtClean="0"/>
              <a:t>- KVIC </a:t>
            </a:r>
            <a:r>
              <a:rPr lang="ko-KR" altLang="en-US" sz="1800" kern="0" dirty="0" smtClean="0"/>
              <a:t>통신 방식</a:t>
            </a:r>
          </a:p>
        </p:txBody>
      </p:sp>
      <p:sp>
        <p:nvSpPr>
          <p:cNvPr id="9" name="제목 2"/>
          <p:cNvSpPr txBox="1">
            <a:spLocks/>
          </p:cNvSpPr>
          <p:nvPr/>
        </p:nvSpPr>
        <p:spPr bwMode="auto">
          <a:xfrm>
            <a:off x="548679" y="6536853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800" kern="0" dirty="0" smtClean="0"/>
              <a:t>1-2. </a:t>
            </a:r>
            <a:r>
              <a:rPr lang="ko-KR" altLang="en-US" sz="1800" kern="0" dirty="0" smtClean="0"/>
              <a:t>접속 방식</a:t>
            </a:r>
          </a:p>
        </p:txBody>
      </p:sp>
      <p:pic>
        <p:nvPicPr>
          <p:cNvPr id="11" name="Picture 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752" y="7151184"/>
            <a:ext cx="633789" cy="893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919" y="7156277"/>
            <a:ext cx="633789" cy="893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텍스트 개체 틀 3"/>
          <p:cNvSpPr txBox="1">
            <a:spLocks/>
          </p:cNvSpPr>
          <p:nvPr/>
        </p:nvSpPr>
        <p:spPr bwMode="auto">
          <a:xfrm>
            <a:off x="692696" y="8639750"/>
            <a:ext cx="1584177" cy="34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ko-KR" sz="1400" kern="0" dirty="0" smtClean="0"/>
              <a:t>&lt;</a:t>
            </a:r>
            <a:r>
              <a:rPr lang="ko-KR" altLang="en-US" sz="1400" kern="0" dirty="0" smtClean="0"/>
              <a:t>기관</a:t>
            </a:r>
            <a:r>
              <a:rPr lang="en-US" altLang="ko-KR" sz="1400" kern="0" dirty="0" smtClean="0"/>
              <a:t>(Server)&gt;</a:t>
            </a:r>
          </a:p>
        </p:txBody>
      </p:sp>
      <p:sp>
        <p:nvSpPr>
          <p:cNvPr id="16" name="텍스트 개체 틀 3"/>
          <p:cNvSpPr txBox="1">
            <a:spLocks/>
          </p:cNvSpPr>
          <p:nvPr/>
        </p:nvSpPr>
        <p:spPr bwMode="auto">
          <a:xfrm>
            <a:off x="4441724" y="8633411"/>
            <a:ext cx="1584177" cy="34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ko-KR" sz="1400" kern="0" dirty="0" smtClean="0"/>
              <a:t>&lt;KVIC(Server)&gt;</a:t>
            </a:r>
          </a:p>
        </p:txBody>
      </p:sp>
      <p:cxnSp>
        <p:nvCxnSpPr>
          <p:cNvPr id="3" name="직선 화살표 연결선 2"/>
          <p:cNvCxnSpPr/>
          <p:nvPr/>
        </p:nvCxnSpPr>
        <p:spPr>
          <a:xfrm>
            <a:off x="2118573" y="7597718"/>
            <a:ext cx="2534563" cy="2208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텍스트 개체 틀 3"/>
          <p:cNvSpPr txBox="1">
            <a:spLocks/>
          </p:cNvSpPr>
          <p:nvPr/>
        </p:nvSpPr>
        <p:spPr bwMode="auto">
          <a:xfrm>
            <a:off x="2042277" y="7138023"/>
            <a:ext cx="2610859" cy="34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ko-KR" altLang="en-US" sz="1400" kern="0" dirty="0" smtClean="0"/>
              <a:t>접속 </a:t>
            </a:r>
            <a:r>
              <a:rPr lang="en-US" altLang="ko-KR" sz="1400" kern="0" dirty="0" smtClean="0"/>
              <a:t>– </a:t>
            </a:r>
            <a:r>
              <a:rPr lang="ko-KR" altLang="en-US" sz="1400" kern="0" dirty="0" smtClean="0"/>
              <a:t>수신 </a:t>
            </a:r>
            <a:r>
              <a:rPr lang="en-US" altLang="ko-KR" sz="1400" kern="0" dirty="0" smtClean="0"/>
              <a:t>– </a:t>
            </a:r>
            <a:r>
              <a:rPr lang="ko-KR" altLang="en-US" sz="1400" kern="0" dirty="0" smtClean="0"/>
              <a:t>송신 </a:t>
            </a:r>
            <a:r>
              <a:rPr lang="en-US" altLang="ko-KR" sz="1400" kern="0" dirty="0" smtClean="0"/>
              <a:t>- </a:t>
            </a:r>
            <a:r>
              <a:rPr lang="ko-KR" altLang="en-US" sz="1400" kern="0" dirty="0" smtClean="0"/>
              <a:t>해제</a:t>
            </a:r>
            <a:endParaRPr lang="en-US" altLang="ko-KR" sz="1400" kern="0" dirty="0" smtClean="0"/>
          </a:p>
        </p:txBody>
      </p:sp>
      <p:sp>
        <p:nvSpPr>
          <p:cNvPr id="23" name="텍스트 개체 틀 3"/>
          <p:cNvSpPr txBox="1">
            <a:spLocks/>
          </p:cNvSpPr>
          <p:nvPr/>
        </p:nvSpPr>
        <p:spPr bwMode="auto">
          <a:xfrm>
            <a:off x="689002" y="1928664"/>
            <a:ext cx="5476301" cy="381758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vert="horz" wrap="square" lIns="180000" tIns="45720" rIns="18000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lnSpc>
                <a:spcPts val="2000"/>
              </a:lnSpc>
              <a:buFont typeface="Wingdings" pitchFamily="2" charset="2"/>
              <a:buNone/>
            </a:pPr>
            <a:r>
              <a:rPr lang="en-US" altLang="ko-KR" sz="1400" kern="0" dirty="0" smtClean="0"/>
              <a:t>① </a:t>
            </a:r>
            <a:r>
              <a:rPr lang="en-US" altLang="ko-KR" sz="1400" dirty="0" smtClean="0"/>
              <a:t>SFTP </a:t>
            </a:r>
            <a:r>
              <a:rPr lang="ko-KR" altLang="en-US" sz="1400" dirty="0"/>
              <a:t>방식을 이용하여 상호 통신하며</a:t>
            </a:r>
            <a:r>
              <a:rPr lang="en-US" altLang="ko-KR" sz="1400" dirty="0"/>
              <a:t>, </a:t>
            </a:r>
            <a:r>
              <a:rPr lang="ko-KR" altLang="en-US" sz="1400" dirty="0"/>
              <a:t>보고자는 </a:t>
            </a:r>
            <a:r>
              <a:rPr lang="ko-KR" altLang="en-US" sz="1400" dirty="0" smtClean="0"/>
              <a:t>보고사 서버내 </a:t>
            </a:r>
            <a:r>
              <a:rPr lang="ko-KR" altLang="en-US" sz="1400" dirty="0"/>
              <a:t>별도 약정된 폴더</a:t>
            </a:r>
            <a:r>
              <a:rPr lang="en-US" altLang="ko-KR" sz="1400" dirty="0"/>
              <a:t>(SFTP </a:t>
            </a:r>
            <a:r>
              <a:rPr lang="en-US" altLang="ko-KR" sz="1400" b="1" dirty="0" smtClean="0"/>
              <a:t>Root/</a:t>
            </a:r>
            <a:r>
              <a:rPr lang="ko-KR" altLang="en-US" sz="1400" b="1" dirty="0" smtClean="0"/>
              <a:t>운용기관</a:t>
            </a:r>
            <a:r>
              <a:rPr lang="en-US" altLang="ko-KR" sz="1400" b="1" dirty="0" smtClean="0"/>
              <a:t>ID/</a:t>
            </a:r>
            <a:r>
              <a:rPr lang="en-US" altLang="ko-KR" sz="1400" dirty="0" smtClean="0"/>
              <a:t>)</a:t>
            </a:r>
            <a:r>
              <a:rPr lang="ko-KR" altLang="en-US" sz="1400" dirty="0"/>
              <a:t>에 보고자료를 </a:t>
            </a:r>
            <a:r>
              <a:rPr lang="ko-KR" altLang="en-US" sz="1400" dirty="0" smtClean="0"/>
              <a:t>생성 </a:t>
            </a:r>
            <a:r>
              <a:rPr lang="ko-KR" altLang="en-US" sz="1400" dirty="0"/>
              <a:t>저장하고</a:t>
            </a:r>
            <a:r>
              <a:rPr lang="en-US" altLang="ko-KR" sz="1400" dirty="0"/>
              <a:t>, KVIC</a:t>
            </a:r>
            <a:r>
              <a:rPr lang="ko-KR" altLang="en-US" sz="1400" dirty="0"/>
              <a:t>은 보고자료를 </a:t>
            </a:r>
            <a:r>
              <a:rPr lang="ko-KR" altLang="en-US" sz="1400" dirty="0" smtClean="0"/>
              <a:t>자동 수집하여 </a:t>
            </a:r>
            <a:r>
              <a:rPr lang="ko-KR" altLang="en-US" sz="1400" dirty="0"/>
              <a:t>보고 처리 한다</a:t>
            </a:r>
            <a:r>
              <a:rPr lang="en-US" altLang="ko-KR" sz="1400" dirty="0" smtClean="0"/>
              <a:t>.</a:t>
            </a:r>
          </a:p>
          <a:p>
            <a:pPr marL="0" indent="0" algn="just">
              <a:buFont typeface="Wingdings" pitchFamily="2" charset="2"/>
              <a:buNone/>
            </a:pPr>
            <a:r>
              <a:rPr lang="en-US" altLang="ko-KR" sz="800" dirty="0" smtClean="0"/>
              <a:t>    </a:t>
            </a:r>
            <a:endParaRPr lang="en-US" altLang="ko-KR" sz="800" dirty="0"/>
          </a:p>
          <a:p>
            <a:pPr marL="0" indent="0" algn="just">
              <a:lnSpc>
                <a:spcPts val="2000"/>
              </a:lnSpc>
              <a:buNone/>
            </a:pPr>
            <a:r>
              <a:rPr lang="en-US" altLang="ko-KR" sz="1400" kern="0" dirty="0" smtClean="0"/>
              <a:t>② </a:t>
            </a:r>
            <a:r>
              <a:rPr lang="en-US" altLang="ko-KR" sz="1400" dirty="0" smtClean="0"/>
              <a:t>KVIC</a:t>
            </a:r>
            <a:r>
              <a:rPr lang="ko-KR" altLang="en-US" sz="1400" dirty="0"/>
              <a:t>은 보고서를 수집함과 동시에 해당 보고서를 수집완료 폴더</a:t>
            </a:r>
            <a:r>
              <a:rPr lang="en-US" altLang="ko-KR" sz="1400" dirty="0"/>
              <a:t>(SFTP </a:t>
            </a:r>
            <a:r>
              <a:rPr lang="en-US" altLang="ko-KR" sz="1400" b="1" dirty="0" smtClean="0"/>
              <a:t>Root/</a:t>
            </a:r>
            <a:r>
              <a:rPr lang="ko-KR" altLang="en-US" sz="1400" b="1" dirty="0"/>
              <a:t>운용기관</a:t>
            </a:r>
            <a:r>
              <a:rPr lang="en-US" altLang="ko-KR" sz="1400" b="1" dirty="0" smtClean="0"/>
              <a:t>ID/</a:t>
            </a:r>
            <a:r>
              <a:rPr lang="en-US" altLang="ko-KR" sz="1400" b="1" dirty="0" err="1" smtClean="0"/>
              <a:t>yyyyMMddhhmmss</a:t>
            </a:r>
            <a:r>
              <a:rPr lang="en-US" altLang="ko-KR" sz="1400" b="1" dirty="0" smtClean="0"/>
              <a:t>/)</a:t>
            </a:r>
            <a:r>
              <a:rPr lang="ko-KR" altLang="en-US" sz="1400" dirty="0"/>
              <a:t>에 이동처리한다</a:t>
            </a:r>
            <a:r>
              <a:rPr lang="en-US" altLang="ko-KR" sz="1400" dirty="0"/>
              <a:t>.</a:t>
            </a:r>
          </a:p>
          <a:p>
            <a:pPr marL="0" indent="0" algn="just">
              <a:buNone/>
            </a:pPr>
            <a:r>
              <a:rPr lang="en-US" altLang="ko-KR" sz="800" dirty="0" smtClean="0"/>
              <a:t>  </a:t>
            </a:r>
            <a:endParaRPr lang="en-US" altLang="ko-KR" sz="800" dirty="0"/>
          </a:p>
          <a:p>
            <a:pPr marL="0" indent="0" algn="just">
              <a:lnSpc>
                <a:spcPts val="2000"/>
              </a:lnSpc>
              <a:buNone/>
            </a:pPr>
            <a:r>
              <a:rPr lang="en-US" altLang="ko-KR" sz="1400" kern="0" dirty="0" smtClean="0"/>
              <a:t>③ </a:t>
            </a:r>
            <a:r>
              <a:rPr lang="en-US" altLang="ko-KR" sz="1400" dirty="0" smtClean="0"/>
              <a:t>KVIC</a:t>
            </a:r>
            <a:r>
              <a:rPr lang="ko-KR" altLang="en-US" sz="1400" dirty="0"/>
              <a:t>은 수집된 보고서를 검증하고 해당 </a:t>
            </a:r>
            <a:r>
              <a:rPr lang="ko-KR" altLang="en-US" sz="1400" dirty="0" smtClean="0"/>
              <a:t>결과를 </a:t>
            </a:r>
            <a:r>
              <a:rPr lang="ko-KR" altLang="en-US" sz="1400" dirty="0"/>
              <a:t>검증결과 폴더</a:t>
            </a:r>
            <a:r>
              <a:rPr lang="en-US" altLang="ko-KR" sz="1400" dirty="0"/>
              <a:t>(SFTP </a:t>
            </a:r>
            <a:r>
              <a:rPr lang="en-US" altLang="ko-KR" sz="1400" b="1" dirty="0" smtClean="0"/>
              <a:t>Root/</a:t>
            </a:r>
            <a:r>
              <a:rPr lang="ko-KR" altLang="en-US" sz="1400" b="1" dirty="0"/>
              <a:t>운용기관</a:t>
            </a:r>
            <a:r>
              <a:rPr lang="en-US" altLang="ko-KR" sz="1400" b="1" dirty="0" smtClean="0"/>
              <a:t>ID/</a:t>
            </a:r>
            <a:r>
              <a:rPr lang="en-US" altLang="ko-KR" sz="1400" b="1" u="sng" dirty="0" smtClean="0"/>
              <a:t>result</a:t>
            </a:r>
            <a:r>
              <a:rPr lang="en-US" altLang="ko-KR" sz="1400" b="1" dirty="0" smtClean="0"/>
              <a:t>/</a:t>
            </a:r>
            <a:r>
              <a:rPr lang="en-US" altLang="ko-KR" sz="1400" dirty="0" smtClean="0"/>
              <a:t>)</a:t>
            </a:r>
            <a:r>
              <a:rPr lang="ko-KR" altLang="en-US" sz="1400" dirty="0"/>
              <a:t>에 저장한다</a:t>
            </a:r>
            <a:r>
              <a:rPr lang="en-US" altLang="ko-KR" sz="1400" dirty="0" smtClean="0"/>
              <a:t>.</a:t>
            </a:r>
          </a:p>
          <a:p>
            <a:pPr marL="0" indent="0" algn="just">
              <a:lnSpc>
                <a:spcPts val="2000"/>
              </a:lnSpc>
              <a:buNone/>
            </a:pP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④ </a:t>
            </a:r>
            <a:r>
              <a:rPr lang="ko-KR" altLang="en-US" sz="1400" u="sng" dirty="0" smtClean="0"/>
              <a:t>전문 생성 후 </a:t>
            </a:r>
            <a:r>
              <a:rPr lang="en-US" altLang="ko-KR" sz="1400" u="sng" dirty="0" smtClean="0"/>
              <a:t>“</a:t>
            </a:r>
            <a:r>
              <a:rPr lang="en-US" altLang="ko-KR" sz="1400" b="1" u="sng" dirty="0" smtClean="0"/>
              <a:t>Complete</a:t>
            </a:r>
            <a:r>
              <a:rPr lang="en-US" altLang="ko-KR" sz="1400" u="sng" dirty="0" smtClean="0"/>
              <a:t>” </a:t>
            </a:r>
            <a:r>
              <a:rPr lang="ko-KR" altLang="en-US" sz="1400" u="sng" dirty="0" smtClean="0"/>
              <a:t>명의 파일을 생성한다</a:t>
            </a:r>
            <a:r>
              <a:rPr lang="en-US" altLang="ko-KR" sz="1400" u="sng" dirty="0" smtClean="0"/>
              <a:t>. </a:t>
            </a:r>
            <a:r>
              <a:rPr lang="en-US" altLang="ko-KR" sz="1400" dirty="0" smtClean="0"/>
              <a:t>(SFTP </a:t>
            </a:r>
            <a:r>
              <a:rPr lang="ko-KR" altLang="en-US" sz="1400" dirty="0" smtClean="0"/>
              <a:t>전송은 </a:t>
            </a:r>
            <a:r>
              <a:rPr lang="en-US" altLang="ko-KR" sz="1400" dirty="0" smtClean="0"/>
              <a:t>“</a:t>
            </a:r>
            <a:r>
              <a:rPr lang="en-US" altLang="ko-KR" sz="1400" b="1" dirty="0" smtClean="0"/>
              <a:t>Complete</a:t>
            </a:r>
            <a:r>
              <a:rPr lang="en-US" altLang="ko-KR" sz="1400" dirty="0" smtClean="0"/>
              <a:t>” </a:t>
            </a:r>
            <a:r>
              <a:rPr lang="ko-KR" altLang="en-US" sz="1400" dirty="0" smtClean="0"/>
              <a:t>파일의 유무를 확인 후 </a:t>
            </a:r>
            <a:r>
              <a:rPr lang="ko-KR" altLang="en-US" sz="1400" dirty="0"/>
              <a:t>진</a:t>
            </a:r>
            <a:r>
              <a:rPr lang="ko-KR" altLang="en-US" sz="1400" dirty="0" smtClean="0"/>
              <a:t>행하기로 한다</a:t>
            </a:r>
            <a:r>
              <a:rPr lang="en-US" altLang="ko-KR" sz="1400" dirty="0" smtClean="0"/>
              <a:t>.)</a:t>
            </a:r>
          </a:p>
          <a:p>
            <a:pPr marL="0" indent="0" algn="just">
              <a:lnSpc>
                <a:spcPts val="2000"/>
              </a:lnSpc>
              <a:buNone/>
            </a:pPr>
            <a:r>
              <a:rPr lang="en-US" altLang="ko-KR" sz="1400" dirty="0" smtClean="0"/>
              <a:t>(Complete </a:t>
            </a:r>
            <a:r>
              <a:rPr lang="ko-KR" altLang="en-US" sz="1400" dirty="0" smtClean="0"/>
              <a:t>파일이 존재할 경우 전문작성자가 </a:t>
            </a:r>
            <a:r>
              <a:rPr lang="en-US" altLang="ko-KR" sz="1400" dirty="0" smtClean="0"/>
              <a:t>Complete</a:t>
            </a:r>
            <a:r>
              <a:rPr lang="ko-KR" altLang="en-US" sz="1400" dirty="0" smtClean="0"/>
              <a:t>를 지우고 파일을 다시 생성할 수 있습니다</a:t>
            </a:r>
            <a:r>
              <a:rPr lang="en-US" altLang="ko-KR" sz="1400" dirty="0" smtClean="0"/>
              <a:t>.)</a:t>
            </a:r>
            <a:endParaRPr lang="en-US" altLang="ko-KR" sz="1400" dirty="0"/>
          </a:p>
        </p:txBody>
      </p:sp>
      <p:sp>
        <p:nvSpPr>
          <p:cNvPr id="25" name="텍스트 개체 틀 3"/>
          <p:cNvSpPr txBox="1">
            <a:spLocks/>
          </p:cNvSpPr>
          <p:nvPr/>
        </p:nvSpPr>
        <p:spPr bwMode="auto">
          <a:xfrm>
            <a:off x="2562298" y="7762435"/>
            <a:ext cx="1584177" cy="34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ko-KR" sz="1400" kern="0" dirty="0" smtClean="0"/>
              <a:t>&lt;</a:t>
            </a:r>
            <a:r>
              <a:rPr lang="en-US" altLang="ko-KR" sz="1400" kern="0" dirty="0"/>
              <a:t>S</a:t>
            </a:r>
            <a:r>
              <a:rPr lang="en-US" altLang="ko-KR" sz="1400" kern="0" dirty="0" smtClean="0"/>
              <a:t>FTP&gt;</a:t>
            </a:r>
          </a:p>
        </p:txBody>
      </p:sp>
      <p:sp>
        <p:nvSpPr>
          <p:cNvPr id="26" name="텍스트 개체 틀 3"/>
          <p:cNvSpPr txBox="1">
            <a:spLocks/>
          </p:cNvSpPr>
          <p:nvPr/>
        </p:nvSpPr>
        <p:spPr bwMode="auto">
          <a:xfrm>
            <a:off x="833425" y="5816681"/>
            <a:ext cx="5476301" cy="720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ko-KR" sz="1400" kern="0" dirty="0" smtClean="0"/>
              <a:t>※ SFTP</a:t>
            </a:r>
            <a:r>
              <a:rPr lang="en-US" altLang="ko-KR" sz="1400" dirty="0"/>
              <a:t>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암호화 프로토콜</a:t>
            </a:r>
            <a:r>
              <a:rPr lang="en-US" altLang="ko-KR" sz="1400" dirty="0" smtClean="0"/>
              <a:t>(SSH)</a:t>
            </a:r>
            <a:r>
              <a:rPr lang="ko-KR" altLang="en-US" sz="1400" dirty="0" smtClean="0"/>
              <a:t>을 사용하여 원격서버와 통신하는 </a:t>
            </a:r>
            <a:r>
              <a:rPr lang="en-US" altLang="ko-KR" sz="1400" dirty="0" smtClean="0"/>
              <a:t>Secure FTP </a:t>
            </a:r>
            <a:r>
              <a:rPr lang="ko-KR" altLang="en-US" sz="1400" dirty="0" smtClean="0"/>
              <a:t>방식  </a:t>
            </a:r>
            <a:endParaRPr lang="en-US" altLang="ko-KR" sz="1400" dirty="0" smtClean="0"/>
          </a:p>
        </p:txBody>
      </p:sp>
      <p:sp>
        <p:nvSpPr>
          <p:cNvPr id="18" name="텍스트 개체 틀 3"/>
          <p:cNvSpPr txBox="1">
            <a:spLocks/>
          </p:cNvSpPr>
          <p:nvPr/>
        </p:nvSpPr>
        <p:spPr bwMode="auto">
          <a:xfrm>
            <a:off x="836712" y="8193360"/>
            <a:ext cx="1296145" cy="315490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vert="horz" wrap="square" lIns="72000" tIns="45720" rIns="7200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altLang="ko-KR" sz="1400" kern="0" dirty="0"/>
              <a:t>SFTP </a:t>
            </a:r>
            <a:r>
              <a:rPr lang="en-US" altLang="ko-KR" sz="1400" b="1" kern="0" dirty="0"/>
              <a:t>Server</a:t>
            </a:r>
            <a:endParaRPr lang="en-US" altLang="ko-KR" sz="1400" b="1" dirty="0"/>
          </a:p>
        </p:txBody>
      </p:sp>
      <p:sp>
        <p:nvSpPr>
          <p:cNvPr id="19" name="텍스트 개체 틀 3"/>
          <p:cNvSpPr txBox="1">
            <a:spLocks/>
          </p:cNvSpPr>
          <p:nvPr/>
        </p:nvSpPr>
        <p:spPr bwMode="auto">
          <a:xfrm>
            <a:off x="4585739" y="8193360"/>
            <a:ext cx="1296145" cy="315490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vert="horz" wrap="square" lIns="72000" tIns="45720" rIns="7200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altLang="ko-KR" sz="1400" kern="0" dirty="0"/>
              <a:t>SFTP </a:t>
            </a:r>
            <a:r>
              <a:rPr lang="en-US" altLang="ko-KR" sz="1400" b="1" kern="0" dirty="0" smtClean="0"/>
              <a:t>Client</a:t>
            </a:r>
            <a:endParaRPr lang="en-US" altLang="ko-K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4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5" name="제목 2"/>
          <p:cNvSpPr txBox="1">
            <a:spLocks/>
          </p:cNvSpPr>
          <p:nvPr/>
        </p:nvSpPr>
        <p:spPr bwMode="auto">
          <a:xfrm>
            <a:off x="548679" y="1064245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800" kern="0" dirty="0" smtClean="0"/>
              <a:t>1-3. </a:t>
            </a:r>
            <a:r>
              <a:rPr lang="ko-KR" altLang="en-US" sz="1800" kern="0" dirty="0" smtClean="0"/>
              <a:t>접속유지 방식</a:t>
            </a:r>
          </a:p>
        </p:txBody>
      </p:sp>
      <p:sp>
        <p:nvSpPr>
          <p:cNvPr id="9" name="제목 2"/>
          <p:cNvSpPr txBox="1">
            <a:spLocks/>
          </p:cNvSpPr>
          <p:nvPr/>
        </p:nvSpPr>
        <p:spPr bwMode="auto">
          <a:xfrm>
            <a:off x="548678" y="4880992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800" kern="0" dirty="0" smtClean="0"/>
              <a:t>1-4. </a:t>
            </a:r>
            <a:r>
              <a:rPr lang="ko-KR" altLang="en-US" sz="1800" kern="0" dirty="0" smtClean="0"/>
              <a:t>송수신 순서</a:t>
            </a:r>
          </a:p>
        </p:txBody>
      </p:sp>
      <p:pic>
        <p:nvPicPr>
          <p:cNvPr id="10" name="Picture 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752" y="2157849"/>
            <a:ext cx="633789" cy="893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919" y="2162942"/>
            <a:ext cx="633789" cy="893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텍스트 개체 틀 3"/>
          <p:cNvSpPr txBox="1">
            <a:spLocks/>
          </p:cNvSpPr>
          <p:nvPr/>
        </p:nvSpPr>
        <p:spPr bwMode="auto">
          <a:xfrm>
            <a:off x="692696" y="3200163"/>
            <a:ext cx="1584177" cy="34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ko-KR" sz="1400" kern="0" dirty="0" smtClean="0"/>
              <a:t>&lt;</a:t>
            </a:r>
            <a:r>
              <a:rPr lang="ko-KR" altLang="en-US" sz="1400" kern="0" dirty="0" smtClean="0"/>
              <a:t>기관</a:t>
            </a:r>
            <a:r>
              <a:rPr lang="en-US" altLang="ko-KR" sz="1400" kern="0" dirty="0" smtClean="0"/>
              <a:t>(Server)&gt;</a:t>
            </a:r>
          </a:p>
        </p:txBody>
      </p:sp>
      <p:sp>
        <p:nvSpPr>
          <p:cNvPr id="13" name="텍스트 개체 틀 3"/>
          <p:cNvSpPr txBox="1">
            <a:spLocks/>
          </p:cNvSpPr>
          <p:nvPr/>
        </p:nvSpPr>
        <p:spPr bwMode="auto">
          <a:xfrm>
            <a:off x="4441724" y="3193824"/>
            <a:ext cx="1584177" cy="34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ko-KR" sz="1400" kern="0" dirty="0" smtClean="0"/>
              <a:t>&lt;KVIC(Server)&gt;</a:t>
            </a:r>
          </a:p>
        </p:txBody>
      </p:sp>
      <p:cxnSp>
        <p:nvCxnSpPr>
          <p:cNvPr id="14" name="직선 화살표 연결선 13"/>
          <p:cNvCxnSpPr/>
          <p:nvPr/>
        </p:nvCxnSpPr>
        <p:spPr>
          <a:xfrm>
            <a:off x="2118573" y="2604383"/>
            <a:ext cx="2534563" cy="2208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텍스트 개체 틀 3"/>
          <p:cNvSpPr txBox="1">
            <a:spLocks/>
          </p:cNvSpPr>
          <p:nvPr/>
        </p:nvSpPr>
        <p:spPr bwMode="auto">
          <a:xfrm>
            <a:off x="2042277" y="2144688"/>
            <a:ext cx="2610859" cy="34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ko-KR" altLang="en-US" sz="1400" kern="0" dirty="0" smtClean="0"/>
              <a:t>수신 </a:t>
            </a:r>
            <a:r>
              <a:rPr lang="en-US" altLang="ko-KR" sz="1400" kern="0" dirty="0" smtClean="0"/>
              <a:t>– </a:t>
            </a:r>
            <a:r>
              <a:rPr lang="ko-KR" altLang="en-US" sz="1400" kern="0" dirty="0" smtClean="0"/>
              <a:t>송신</a:t>
            </a:r>
            <a:endParaRPr lang="en-US" altLang="ko-KR" sz="1400" kern="0" dirty="0" smtClean="0"/>
          </a:p>
        </p:txBody>
      </p:sp>
      <p:sp>
        <p:nvSpPr>
          <p:cNvPr id="16" name="텍스트 개체 틀 3"/>
          <p:cNvSpPr txBox="1">
            <a:spLocks/>
          </p:cNvSpPr>
          <p:nvPr/>
        </p:nvSpPr>
        <p:spPr bwMode="auto">
          <a:xfrm>
            <a:off x="2042277" y="2648744"/>
            <a:ext cx="2610859" cy="34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ko-KR" sz="1400" kern="0" dirty="0" smtClean="0"/>
              <a:t>&lt;</a:t>
            </a:r>
            <a:r>
              <a:rPr lang="ko-KR" altLang="en-US" sz="1400" kern="0" dirty="0" smtClean="0"/>
              <a:t>모든 문서</a:t>
            </a:r>
            <a:r>
              <a:rPr lang="en-US" altLang="ko-KR" sz="1400" kern="0" dirty="0" smtClean="0"/>
              <a:t>&gt;</a:t>
            </a:r>
          </a:p>
        </p:txBody>
      </p:sp>
      <p:pic>
        <p:nvPicPr>
          <p:cNvPr id="17" name="Picture 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752" y="5889104"/>
            <a:ext cx="633789" cy="893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919" y="5894197"/>
            <a:ext cx="633789" cy="893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텍스트 개체 틀 3"/>
          <p:cNvSpPr txBox="1">
            <a:spLocks/>
          </p:cNvSpPr>
          <p:nvPr/>
        </p:nvSpPr>
        <p:spPr bwMode="auto">
          <a:xfrm>
            <a:off x="692696" y="6931418"/>
            <a:ext cx="1584177" cy="34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ko-KR" sz="1400" kern="0" dirty="0" smtClean="0"/>
              <a:t>&lt;</a:t>
            </a:r>
            <a:r>
              <a:rPr lang="ko-KR" altLang="en-US" sz="1400" kern="0" dirty="0" smtClean="0"/>
              <a:t>기관</a:t>
            </a:r>
            <a:r>
              <a:rPr lang="en-US" altLang="ko-KR" sz="1400" kern="0" dirty="0" smtClean="0"/>
              <a:t>(Server)&gt;</a:t>
            </a:r>
          </a:p>
        </p:txBody>
      </p:sp>
      <p:sp>
        <p:nvSpPr>
          <p:cNvPr id="20" name="텍스트 개체 틀 3"/>
          <p:cNvSpPr txBox="1">
            <a:spLocks/>
          </p:cNvSpPr>
          <p:nvPr/>
        </p:nvSpPr>
        <p:spPr bwMode="auto">
          <a:xfrm>
            <a:off x="4441724" y="6925079"/>
            <a:ext cx="1584177" cy="34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ko-KR" sz="1400" kern="0" dirty="0" smtClean="0"/>
              <a:t>&lt;KVIC(Server)&gt;</a:t>
            </a:r>
          </a:p>
        </p:txBody>
      </p:sp>
      <p:cxnSp>
        <p:nvCxnSpPr>
          <p:cNvPr id="24" name="직선 화살표 연결선 23"/>
          <p:cNvCxnSpPr/>
          <p:nvPr/>
        </p:nvCxnSpPr>
        <p:spPr>
          <a:xfrm>
            <a:off x="2132856" y="6340589"/>
            <a:ext cx="2534563" cy="2208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/>
          <p:nvPr/>
        </p:nvCxnSpPr>
        <p:spPr>
          <a:xfrm>
            <a:off x="2155716" y="6022841"/>
            <a:ext cx="2534563" cy="22088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텍스트 개체 틀 3"/>
          <p:cNvSpPr txBox="1">
            <a:spLocks/>
          </p:cNvSpPr>
          <p:nvPr/>
        </p:nvSpPr>
        <p:spPr bwMode="auto">
          <a:xfrm>
            <a:off x="3290354" y="5918601"/>
            <a:ext cx="282662" cy="171166"/>
          </a:xfrm>
          <a:prstGeom prst="rect">
            <a:avLst/>
          </a:prstGeom>
          <a:solidFill>
            <a:schemeClr val="bg1"/>
          </a:solidFill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ko-KR" altLang="en-US" sz="1400" kern="0" dirty="0" smtClean="0"/>
              <a:t>①</a:t>
            </a:r>
            <a:endParaRPr lang="en-US" altLang="ko-KR" sz="1400" kern="0" dirty="0" smtClean="0"/>
          </a:p>
        </p:txBody>
      </p:sp>
      <p:sp>
        <p:nvSpPr>
          <p:cNvPr id="28" name="텍스트 개체 틀 3"/>
          <p:cNvSpPr txBox="1">
            <a:spLocks/>
          </p:cNvSpPr>
          <p:nvPr/>
        </p:nvSpPr>
        <p:spPr bwMode="auto">
          <a:xfrm>
            <a:off x="3290354" y="6263514"/>
            <a:ext cx="282662" cy="171166"/>
          </a:xfrm>
          <a:prstGeom prst="rect">
            <a:avLst/>
          </a:prstGeom>
          <a:solidFill>
            <a:schemeClr val="bg1"/>
          </a:solidFill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ko-KR" altLang="en-US" sz="1400" kern="0" dirty="0"/>
              <a:t>②</a:t>
            </a:r>
            <a:endParaRPr lang="en-US" altLang="ko-KR" sz="1400" kern="0" dirty="0" smtClean="0"/>
          </a:p>
        </p:txBody>
      </p:sp>
      <p:cxnSp>
        <p:nvCxnSpPr>
          <p:cNvPr id="29" name="직선 화살표 연결선 28"/>
          <p:cNvCxnSpPr/>
          <p:nvPr/>
        </p:nvCxnSpPr>
        <p:spPr>
          <a:xfrm>
            <a:off x="2132856" y="6647679"/>
            <a:ext cx="2534563" cy="2208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텍스트 개체 틀 3"/>
          <p:cNvSpPr txBox="1">
            <a:spLocks/>
          </p:cNvSpPr>
          <p:nvPr/>
        </p:nvSpPr>
        <p:spPr bwMode="auto">
          <a:xfrm>
            <a:off x="3290354" y="6582034"/>
            <a:ext cx="282662" cy="171166"/>
          </a:xfrm>
          <a:prstGeom prst="rect">
            <a:avLst/>
          </a:prstGeom>
          <a:solidFill>
            <a:schemeClr val="bg1"/>
          </a:solidFill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ko-KR" altLang="en-US" sz="1400" kern="0" dirty="0"/>
              <a:t>④</a:t>
            </a:r>
            <a:endParaRPr lang="en-US" altLang="ko-KR" sz="1400" kern="0" dirty="0" smtClean="0"/>
          </a:p>
        </p:txBody>
      </p:sp>
      <p:sp>
        <p:nvSpPr>
          <p:cNvPr id="31" name="텍스트 개체 틀 3"/>
          <p:cNvSpPr>
            <a:spLocks noGrp="1"/>
          </p:cNvSpPr>
          <p:nvPr>
            <p:ph type="body" sz="quarter" idx="11"/>
          </p:nvPr>
        </p:nvSpPr>
        <p:spPr bwMode="auto">
          <a:xfrm>
            <a:off x="2042277" y="7487165"/>
            <a:ext cx="4039288" cy="1426275"/>
          </a:xfrm>
          <a:noFill/>
          <a:ln w="9525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altLang="ko-KR" sz="1400" dirty="0" smtClean="0"/>
              <a:t>    ① </a:t>
            </a:r>
            <a:r>
              <a:rPr lang="ko-KR" altLang="en-US" sz="1400" dirty="0" smtClean="0"/>
              <a:t>생성된 보고서 취득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수신</a:t>
            </a:r>
            <a:r>
              <a:rPr lang="en-US" altLang="ko-KR" sz="1400" dirty="0" smtClean="0"/>
              <a:t>)</a:t>
            </a:r>
          </a:p>
          <a:p>
            <a:pPr marL="0" indent="0">
              <a:buNone/>
            </a:pPr>
            <a:r>
              <a:rPr lang="en-US" altLang="ko-KR" sz="1400" dirty="0" smtClean="0"/>
              <a:t>    ② </a:t>
            </a:r>
            <a:r>
              <a:rPr lang="ko-KR" altLang="en-US" sz="1400" dirty="0" smtClean="0"/>
              <a:t>수신된 보고서 보관 폴더로 이전</a:t>
            </a:r>
            <a:endParaRPr lang="en-US" altLang="ko-KR" sz="1400" dirty="0" smtClean="0"/>
          </a:p>
          <a:p>
            <a:pPr marL="0" indent="0">
              <a:buNone/>
            </a:pPr>
            <a:r>
              <a:rPr lang="en-US" altLang="ko-KR" sz="1400" dirty="0" smtClean="0"/>
              <a:t>    ③ </a:t>
            </a:r>
            <a:r>
              <a:rPr lang="ko-KR" altLang="en-US" sz="1400" dirty="0" smtClean="0"/>
              <a:t>수신된 보고서 검증 실행</a:t>
            </a:r>
            <a:endParaRPr lang="en-US" altLang="ko-KR" sz="1400" dirty="0" smtClean="0"/>
          </a:p>
          <a:p>
            <a:pPr marL="0" indent="0">
              <a:buNone/>
            </a:pPr>
            <a:r>
              <a:rPr lang="ko-KR" altLang="en-US" sz="1400" dirty="0" smtClean="0"/>
              <a:t>    ④ 검증결과 문서를 검증결과 폴더로 전송</a:t>
            </a:r>
            <a:endParaRPr lang="en-US" altLang="ko-KR" sz="1400" dirty="0" smtClean="0"/>
          </a:p>
          <a:p>
            <a:pPr marL="0" indent="0">
              <a:buNone/>
            </a:pPr>
            <a:r>
              <a:rPr lang="ko-KR" altLang="en-US" sz="1400" dirty="0" smtClean="0"/>
              <a:t>    ⑤ 검증결과 확인</a:t>
            </a:r>
            <a:endParaRPr lang="en-US" altLang="ko-KR" sz="1400" dirty="0" smtClean="0"/>
          </a:p>
        </p:txBody>
      </p:sp>
      <p:sp>
        <p:nvSpPr>
          <p:cNvPr id="33" name="텍스트 개체 틀 3"/>
          <p:cNvSpPr txBox="1">
            <a:spLocks/>
          </p:cNvSpPr>
          <p:nvPr/>
        </p:nvSpPr>
        <p:spPr bwMode="auto">
          <a:xfrm>
            <a:off x="5090554" y="5645930"/>
            <a:ext cx="282662" cy="171166"/>
          </a:xfrm>
          <a:prstGeom prst="rect">
            <a:avLst/>
          </a:prstGeom>
          <a:solidFill>
            <a:schemeClr val="bg1"/>
          </a:solidFill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ko-KR" altLang="en-US" sz="1400" kern="0" dirty="0"/>
              <a:t>③</a:t>
            </a:r>
            <a:endParaRPr lang="en-US" altLang="ko-KR" sz="1400" kern="0" dirty="0" smtClean="0"/>
          </a:p>
        </p:txBody>
      </p:sp>
      <p:sp>
        <p:nvSpPr>
          <p:cNvPr id="34" name="텍스트 개체 틀 3"/>
          <p:cNvSpPr txBox="1">
            <a:spLocks/>
          </p:cNvSpPr>
          <p:nvPr/>
        </p:nvSpPr>
        <p:spPr bwMode="auto">
          <a:xfrm>
            <a:off x="1380493" y="5651228"/>
            <a:ext cx="266306" cy="192772"/>
          </a:xfrm>
          <a:prstGeom prst="rect">
            <a:avLst/>
          </a:prstGeom>
          <a:solidFill>
            <a:schemeClr val="bg1"/>
          </a:solidFill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ko-KR" altLang="en-US" sz="1400" kern="0" dirty="0"/>
              <a:t>⑤</a:t>
            </a:r>
            <a:endParaRPr lang="en-US" altLang="ko-KR" sz="1400" kern="0" dirty="0" smtClean="0"/>
          </a:p>
        </p:txBody>
      </p:sp>
    </p:spTree>
    <p:extLst>
      <p:ext uri="{BB962C8B-B14F-4D97-AF65-F5344CB8AC3E}">
        <p14:creationId xmlns:p14="http://schemas.microsoft.com/office/powerpoint/2010/main" val="396846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5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7171" name="제목 2"/>
          <p:cNvSpPr>
            <a:spLocks noGrp="1"/>
          </p:cNvSpPr>
          <p:nvPr>
            <p:ph type="title"/>
          </p:nvPr>
        </p:nvSpPr>
        <p:spPr bwMode="auto">
          <a:xfrm>
            <a:off x="315913" y="992237"/>
            <a:ext cx="62785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개발 진행 순서</a:t>
            </a:r>
          </a:p>
        </p:txBody>
      </p:sp>
      <p:sp>
        <p:nvSpPr>
          <p:cNvPr id="7172" name="텍스트 개체 틀 3"/>
          <p:cNvSpPr>
            <a:spLocks noGrp="1"/>
          </p:cNvSpPr>
          <p:nvPr>
            <p:ph type="body" sz="quarter" idx="11"/>
          </p:nvPr>
        </p:nvSpPr>
        <p:spPr bwMode="auto">
          <a:xfrm>
            <a:off x="692696" y="1712640"/>
            <a:ext cx="5472608" cy="3816424"/>
          </a:xfr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1400" dirty="0" smtClean="0"/>
              <a:t>  ① </a:t>
            </a:r>
            <a:r>
              <a:rPr lang="ko-KR" altLang="en-US" sz="1400" dirty="0" smtClean="0"/>
              <a:t>별도 문서에 의해 보고자는 </a:t>
            </a:r>
            <a:r>
              <a:rPr lang="en-US" altLang="ko-KR" sz="1400" dirty="0" smtClean="0"/>
              <a:t>KVIC </a:t>
            </a:r>
            <a:r>
              <a:rPr lang="ko-KR" altLang="en-US" sz="1400" dirty="0"/>
              <a:t>에</a:t>
            </a:r>
            <a:r>
              <a:rPr lang="ko-KR" altLang="en-US" sz="1400" dirty="0" smtClean="0"/>
              <a:t> 보고서비스 사용 신청</a:t>
            </a:r>
            <a:endParaRPr lang="en-US" altLang="ko-KR" sz="1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400" dirty="0" smtClean="0"/>
              <a:t>      (</a:t>
            </a:r>
            <a:r>
              <a:rPr lang="ko-KR" altLang="en-US" sz="1400" dirty="0" smtClean="0"/>
              <a:t>보고자는 본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서비스 신정 이전에 자사 서버에 </a:t>
            </a:r>
            <a:r>
              <a:rPr lang="en-US" altLang="ko-KR" sz="1400" dirty="0" smtClean="0"/>
              <a:t>SFTP(</a:t>
            </a:r>
            <a:r>
              <a:rPr lang="en-US" altLang="ko-KR" sz="1400" u="sng" dirty="0" smtClean="0"/>
              <a:t>Mode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    </a:t>
            </a:r>
            <a:r>
              <a:rPr lang="en-US" altLang="ko-KR" sz="1400" u="sng" dirty="0" smtClean="0"/>
              <a:t>Server</a:t>
            </a:r>
            <a:r>
              <a:rPr lang="en-US" altLang="ko-KR" sz="1400" dirty="0" smtClean="0"/>
              <a:t>) </a:t>
            </a:r>
            <a:r>
              <a:rPr lang="ko-KR" altLang="en-US" sz="1400" dirty="0" smtClean="0"/>
              <a:t>를</a:t>
            </a:r>
            <a:r>
              <a:rPr lang="en-US" altLang="ko-KR" sz="1400" dirty="0"/>
              <a:t> </a:t>
            </a:r>
            <a:r>
              <a:rPr lang="ko-KR" altLang="en-US" sz="1400" dirty="0" smtClean="0"/>
              <a:t>설치하고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통신에 필요한 </a:t>
            </a:r>
            <a:r>
              <a:rPr lang="en-US" altLang="ko-KR" sz="1400" dirty="0" smtClean="0"/>
              <a:t>IP, Port, ID, Password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   </a:t>
            </a:r>
            <a:r>
              <a:rPr lang="ko-KR" altLang="en-US" sz="1400" dirty="0" smtClean="0"/>
              <a:t>등</a:t>
            </a:r>
            <a:r>
              <a:rPr lang="en-US" altLang="ko-KR" sz="1400" dirty="0"/>
              <a:t> </a:t>
            </a:r>
            <a:r>
              <a:rPr lang="ko-KR" altLang="en-US" sz="1400" dirty="0" smtClean="0"/>
              <a:t>명기하여 신청</a:t>
            </a:r>
            <a:r>
              <a:rPr lang="en-US" altLang="ko-KR" sz="1400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400" dirty="0" smtClean="0"/>
              <a:t>  ② </a:t>
            </a:r>
            <a:r>
              <a:rPr lang="ko-KR" altLang="en-US" sz="1400" dirty="0" smtClean="0"/>
              <a:t>보고사 업무 개발 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본 매뉴얼 가이드를 참조하여 업무 개발</a:t>
            </a:r>
            <a:r>
              <a:rPr lang="en-US" altLang="ko-KR" sz="1400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400" dirty="0" smtClean="0"/>
              <a:t>  ③ </a:t>
            </a:r>
            <a:r>
              <a:rPr lang="ko-KR" altLang="en-US" sz="1400" dirty="0" smtClean="0"/>
              <a:t>업무 개발 완료 후 보고업무 테스트 신청</a:t>
            </a:r>
            <a:endParaRPr lang="en-US" altLang="ko-KR" sz="1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400" dirty="0" smtClean="0"/>
              <a:t>  ④ SFTP </a:t>
            </a:r>
            <a:r>
              <a:rPr lang="ko-KR" altLang="en-US" sz="1400" dirty="0" smtClean="0"/>
              <a:t>접속 및 보고서 송수신 업무 테스트 시행</a:t>
            </a:r>
            <a:endParaRPr lang="en-US" altLang="ko-KR" sz="1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400" dirty="0" smtClean="0"/>
              <a:t>  ⑤ </a:t>
            </a:r>
            <a:r>
              <a:rPr lang="ko-KR" altLang="en-US" sz="1400" dirty="0" smtClean="0"/>
              <a:t>테스트 통과 시 보고사에 시행일자 통보</a:t>
            </a:r>
            <a:endParaRPr lang="en-US" altLang="ko-KR" sz="1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400" dirty="0" smtClean="0"/>
              <a:t>  </a:t>
            </a:r>
            <a:r>
              <a:rPr lang="ko-KR" altLang="ko-KR" sz="1400" dirty="0" smtClean="0"/>
              <a:t>⑥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보고업무 서비스 시행</a:t>
            </a: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184131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6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7171" name="제목 2"/>
          <p:cNvSpPr>
            <a:spLocks noGrp="1"/>
          </p:cNvSpPr>
          <p:nvPr>
            <p:ph type="title"/>
          </p:nvPr>
        </p:nvSpPr>
        <p:spPr bwMode="auto">
          <a:xfrm>
            <a:off x="315913" y="992237"/>
            <a:ext cx="6278562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ko-KR" dirty="0"/>
              <a:t>3</a:t>
            </a:r>
            <a:r>
              <a:rPr lang="en-US" altLang="ko-KR" dirty="0" smtClean="0"/>
              <a:t>. </a:t>
            </a:r>
            <a:r>
              <a:rPr lang="ko-KR" altLang="en-US" dirty="0" smtClean="0"/>
              <a:t>송수신 문서별 작성 규칙</a:t>
            </a:r>
          </a:p>
        </p:txBody>
      </p:sp>
      <p:sp>
        <p:nvSpPr>
          <p:cNvPr id="5" name="제목 2"/>
          <p:cNvSpPr txBox="1">
            <a:spLocks/>
          </p:cNvSpPr>
          <p:nvPr/>
        </p:nvSpPr>
        <p:spPr bwMode="auto">
          <a:xfrm>
            <a:off x="548679" y="1424285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800" kern="0" dirty="0"/>
              <a:t>3</a:t>
            </a:r>
            <a:r>
              <a:rPr lang="en-US" altLang="ko-KR" sz="1800" kern="0" dirty="0" smtClean="0"/>
              <a:t>-1. </a:t>
            </a:r>
            <a:r>
              <a:rPr lang="ko-KR" altLang="en-US" sz="1800" kern="0" dirty="0" smtClean="0"/>
              <a:t>보고서 전문 구성</a:t>
            </a:r>
          </a:p>
        </p:txBody>
      </p:sp>
      <p:sp>
        <p:nvSpPr>
          <p:cNvPr id="9" name="제목 2"/>
          <p:cNvSpPr txBox="1">
            <a:spLocks/>
          </p:cNvSpPr>
          <p:nvPr/>
        </p:nvSpPr>
        <p:spPr bwMode="auto">
          <a:xfrm>
            <a:off x="812206" y="1868278"/>
            <a:ext cx="5497116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600" kern="0" dirty="0"/>
              <a:t>3</a:t>
            </a:r>
            <a:r>
              <a:rPr lang="en-US" altLang="ko-KR" sz="1600" kern="0" dirty="0" smtClean="0"/>
              <a:t>-1-1. </a:t>
            </a:r>
            <a:r>
              <a:rPr lang="ko-KR" altLang="en-US" sz="1600" kern="0" dirty="0" smtClean="0"/>
              <a:t>보고서 명</a:t>
            </a:r>
            <a:r>
              <a:rPr lang="en-US" altLang="ko-KR" sz="1600" kern="0" dirty="0"/>
              <a:t>(</a:t>
            </a:r>
            <a:r>
              <a:rPr lang="en-US" altLang="ko-KR" sz="1600" kern="0" dirty="0" smtClean="0"/>
              <a:t>Naming) </a:t>
            </a:r>
            <a:r>
              <a:rPr lang="ko-KR" altLang="en-US" sz="1600" kern="0" dirty="0" smtClean="0"/>
              <a:t>규칙</a:t>
            </a:r>
          </a:p>
        </p:txBody>
      </p:sp>
      <p:sp>
        <p:nvSpPr>
          <p:cNvPr id="8" name="제목 2"/>
          <p:cNvSpPr txBox="1">
            <a:spLocks/>
          </p:cNvSpPr>
          <p:nvPr/>
        </p:nvSpPr>
        <p:spPr bwMode="auto">
          <a:xfrm>
            <a:off x="812205" y="5151046"/>
            <a:ext cx="5497116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600" kern="0" dirty="0"/>
              <a:t>3</a:t>
            </a:r>
            <a:r>
              <a:rPr lang="en-US" altLang="ko-KR" sz="1600" kern="0" dirty="0" smtClean="0"/>
              <a:t>-1-2. </a:t>
            </a:r>
            <a:r>
              <a:rPr lang="ko-KR" altLang="en-US" sz="1600" kern="0" dirty="0" smtClean="0"/>
              <a:t>보고서 전문</a:t>
            </a:r>
            <a:r>
              <a:rPr lang="en-US" altLang="ko-KR" sz="1600" kern="0" dirty="0" smtClean="0"/>
              <a:t>(Record) </a:t>
            </a:r>
            <a:r>
              <a:rPr lang="ko-KR" altLang="en-US" sz="1600" kern="0" dirty="0" smtClean="0"/>
              <a:t>규칙</a:t>
            </a:r>
          </a:p>
        </p:txBody>
      </p:sp>
      <p:sp>
        <p:nvSpPr>
          <p:cNvPr id="10" name="텍스트 개체 틀 3"/>
          <p:cNvSpPr>
            <a:spLocks noGrp="1"/>
          </p:cNvSpPr>
          <p:nvPr>
            <p:ph type="body" sz="quarter" idx="11"/>
          </p:nvPr>
        </p:nvSpPr>
        <p:spPr bwMode="auto">
          <a:xfrm>
            <a:off x="799199" y="5595039"/>
            <a:ext cx="5322033" cy="1446193"/>
          </a:xfr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ko-KR" altLang="en-US" sz="1400" dirty="0" smtClean="0"/>
              <a:t> 각 컬럼 별 고유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자릿수로 구분된 </a:t>
            </a:r>
            <a:r>
              <a:rPr lang="en-US" altLang="ko-KR" sz="1400" dirty="0" smtClean="0"/>
              <a:t>Text </a:t>
            </a:r>
            <a:r>
              <a:rPr lang="ko-KR" altLang="en-US" sz="1400" dirty="0" smtClean="0"/>
              <a:t>형식의 레코드</a:t>
            </a:r>
            <a:endParaRPr lang="en-US" altLang="ko-KR" sz="1400" dirty="0" smtClean="0"/>
          </a:p>
          <a:p>
            <a:pPr marL="0" indent="0" algn="ctr">
              <a:buNone/>
            </a:pPr>
            <a:endParaRPr lang="en-US" altLang="ko-KR" sz="1400" dirty="0"/>
          </a:p>
          <a:p>
            <a:pPr marL="0" indent="0" algn="ctr">
              <a:buNone/>
            </a:pPr>
            <a:r>
              <a:rPr lang="ko-KR" altLang="en-US" sz="1400" dirty="0" smtClean="0"/>
              <a:t>헤더</a:t>
            </a:r>
            <a:r>
              <a:rPr lang="en-US" altLang="ko-KR" sz="1400" dirty="0" smtClean="0"/>
              <a:t>(Header)</a:t>
            </a:r>
            <a:r>
              <a:rPr lang="ko-KR" altLang="en-US" sz="1400" dirty="0" smtClean="0"/>
              <a:t>  </a:t>
            </a:r>
            <a:r>
              <a:rPr lang="en-US" altLang="ko-KR" sz="1400" dirty="0" smtClean="0"/>
              <a:t>+   </a:t>
            </a:r>
            <a:r>
              <a:rPr lang="ko-KR" altLang="en-US" sz="1400" dirty="0" smtClean="0"/>
              <a:t>본문</a:t>
            </a:r>
            <a:r>
              <a:rPr lang="en-US" altLang="ko-KR" sz="1400" dirty="0" smtClean="0"/>
              <a:t>(Record)</a:t>
            </a:r>
            <a:r>
              <a:rPr lang="ko-KR" altLang="en-US" sz="1400" dirty="0" smtClean="0"/>
              <a:t>    </a:t>
            </a:r>
            <a:r>
              <a:rPr lang="en-US" altLang="ko-KR" sz="1400" dirty="0" smtClean="0"/>
              <a:t>+  </a:t>
            </a:r>
            <a:r>
              <a:rPr lang="ko-KR" altLang="en-US" sz="1400" dirty="0" smtClean="0"/>
              <a:t>푸터</a:t>
            </a:r>
            <a:r>
              <a:rPr lang="en-US" altLang="ko-KR" sz="1400" dirty="0" smtClean="0"/>
              <a:t>(Footer)</a:t>
            </a:r>
            <a:r>
              <a:rPr lang="ko-KR" altLang="en-US" sz="1400" dirty="0" smtClean="0"/>
              <a:t>  </a:t>
            </a:r>
            <a:endParaRPr lang="en-US" altLang="ko-KR" sz="1400" dirty="0" smtClean="0"/>
          </a:p>
          <a:p>
            <a:pPr marL="0" indent="0" algn="ctr">
              <a:buNone/>
            </a:pPr>
            <a:r>
              <a:rPr lang="en-US" altLang="ko-KR" sz="1400" dirty="0" smtClean="0"/>
              <a:t>(3</a:t>
            </a:r>
            <a:r>
              <a:rPr lang="ko-KR" altLang="en-US" sz="1400" dirty="0" smtClean="0"/>
              <a:t>부분으로 구성</a:t>
            </a:r>
            <a:r>
              <a:rPr lang="en-US" altLang="ko-KR" sz="1400" dirty="0" smtClean="0"/>
              <a:t>)</a:t>
            </a:r>
            <a:endParaRPr lang="en-US" altLang="ko-KR" sz="1400" dirty="0"/>
          </a:p>
        </p:txBody>
      </p:sp>
      <p:sp>
        <p:nvSpPr>
          <p:cNvPr id="11" name="텍스트 개체 틀 3"/>
          <p:cNvSpPr txBox="1">
            <a:spLocks/>
          </p:cNvSpPr>
          <p:nvPr/>
        </p:nvSpPr>
        <p:spPr bwMode="auto">
          <a:xfrm>
            <a:off x="794692" y="2392323"/>
            <a:ext cx="5326540" cy="1156351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ko-KR" altLang="en-US" sz="1400" kern="0" dirty="0" smtClean="0"/>
              <a:t>운영기관</a:t>
            </a:r>
            <a:r>
              <a:rPr lang="en-US" altLang="ko-KR" sz="1400" kern="0" dirty="0" smtClean="0"/>
              <a:t> ID  +  </a:t>
            </a:r>
            <a:r>
              <a:rPr lang="ko-KR" altLang="en-US" sz="1400" kern="0" dirty="0" smtClean="0"/>
              <a:t>보고서 구분코드  </a:t>
            </a:r>
            <a:r>
              <a:rPr lang="en-US" altLang="ko-KR" sz="1400" kern="0" dirty="0" smtClean="0"/>
              <a:t>+  </a:t>
            </a:r>
            <a:r>
              <a:rPr lang="ko-KR" altLang="en-US" sz="1400" kern="0" dirty="0" smtClean="0"/>
              <a:t>작성년월일시분  </a:t>
            </a:r>
            <a:r>
              <a:rPr lang="en-US" altLang="ko-KR" sz="1400" kern="0" dirty="0" smtClean="0"/>
              <a:t>+  .TXT</a:t>
            </a:r>
          </a:p>
          <a:p>
            <a:pPr marL="0" indent="0" algn="ctr">
              <a:buFont typeface="Wingdings" pitchFamily="2" charset="2"/>
              <a:buNone/>
            </a:pPr>
            <a:endParaRPr lang="en-US" altLang="ko-KR" sz="1400" kern="0" dirty="0" smtClean="0"/>
          </a:p>
          <a:p>
            <a:pPr marL="0" indent="0" algn="ctr">
              <a:buFont typeface="Wingdings" pitchFamily="2" charset="2"/>
              <a:buNone/>
            </a:pPr>
            <a:r>
              <a:rPr lang="en-US" altLang="ko-KR" sz="1400" kern="0" dirty="0" smtClean="0"/>
              <a:t>     10</a:t>
            </a:r>
            <a:r>
              <a:rPr lang="ko-KR" altLang="en-US" sz="1400" kern="0" dirty="0" smtClean="0"/>
              <a:t>자리    </a:t>
            </a:r>
            <a:r>
              <a:rPr lang="en-US" altLang="ko-KR" sz="1400" kern="0" dirty="0" smtClean="0"/>
              <a:t>+         4</a:t>
            </a:r>
            <a:r>
              <a:rPr lang="ko-KR" altLang="en-US" sz="1400" kern="0" dirty="0" smtClean="0"/>
              <a:t>자리        </a:t>
            </a:r>
            <a:r>
              <a:rPr lang="en-US" altLang="ko-KR" sz="1400" kern="0" dirty="0" smtClean="0"/>
              <a:t>+      12</a:t>
            </a:r>
            <a:r>
              <a:rPr lang="ko-KR" altLang="en-US" sz="1400" kern="0" dirty="0" smtClean="0"/>
              <a:t>자리      </a:t>
            </a:r>
            <a:r>
              <a:rPr lang="en-US" altLang="ko-KR" sz="1400" kern="0" dirty="0" smtClean="0"/>
              <a:t>+  </a:t>
            </a:r>
            <a:r>
              <a:rPr lang="ko-KR" altLang="en-US" sz="1400" kern="0" dirty="0" smtClean="0"/>
              <a:t>확장자      </a:t>
            </a:r>
            <a:endParaRPr lang="en-US" altLang="ko-KR" sz="1400" kern="0" dirty="0" smtClean="0"/>
          </a:p>
        </p:txBody>
      </p:sp>
      <p:sp>
        <p:nvSpPr>
          <p:cNvPr id="15" name="텍스트 개체 틀 3"/>
          <p:cNvSpPr txBox="1">
            <a:spLocks/>
          </p:cNvSpPr>
          <p:nvPr/>
        </p:nvSpPr>
        <p:spPr bwMode="auto">
          <a:xfrm>
            <a:off x="798130" y="3620010"/>
            <a:ext cx="5326540" cy="1260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ko-KR" altLang="en-US" sz="1400" kern="0" dirty="0" smtClean="0"/>
              <a:t>    </a:t>
            </a:r>
            <a:r>
              <a:rPr lang="en-US" altLang="ko-KR" sz="1400" kern="0" dirty="0" smtClean="0"/>
              <a:t>※ </a:t>
            </a:r>
            <a:r>
              <a:rPr lang="ko-KR" altLang="en-US" sz="1400" kern="0" dirty="0" smtClean="0"/>
              <a:t>각 </a:t>
            </a:r>
            <a:r>
              <a:rPr lang="en-US" altLang="ko-KR" sz="1400" kern="0" dirty="0" smtClean="0"/>
              <a:t>‘</a:t>
            </a:r>
            <a:r>
              <a:rPr lang="ko-KR" altLang="en-US" sz="1400" kern="0" dirty="0" smtClean="0"/>
              <a:t>운영기관 </a:t>
            </a:r>
            <a:r>
              <a:rPr lang="en-US" altLang="ko-KR" sz="1400" kern="0" dirty="0" smtClean="0"/>
              <a:t>ID’ </a:t>
            </a:r>
            <a:r>
              <a:rPr lang="ko-KR" altLang="en-US" sz="1400" kern="0" dirty="0" smtClean="0"/>
              <a:t>및 </a:t>
            </a:r>
            <a:r>
              <a:rPr lang="en-US" altLang="ko-KR" sz="1400" kern="0" dirty="0" smtClean="0"/>
              <a:t>‘</a:t>
            </a:r>
            <a:r>
              <a:rPr lang="ko-KR" altLang="en-US" sz="1400" kern="0" dirty="0" smtClean="0"/>
              <a:t>보고서 구분코드</a:t>
            </a:r>
            <a:r>
              <a:rPr lang="en-US" altLang="ko-KR" sz="1400" kern="0" dirty="0" smtClean="0"/>
              <a:t>’ </a:t>
            </a:r>
            <a:r>
              <a:rPr lang="ko-KR" altLang="en-US" sz="1400" kern="0" dirty="0" smtClean="0"/>
              <a:t>는 </a:t>
            </a:r>
            <a:r>
              <a:rPr lang="en-US" altLang="ko-KR" sz="1400" kern="0" dirty="0" smtClean="0"/>
              <a:t>‘</a:t>
            </a:r>
            <a:r>
              <a:rPr lang="en-US" altLang="ko-KR" sz="1400" u="sng" kern="0" dirty="0" smtClean="0"/>
              <a:t>4. </a:t>
            </a:r>
            <a:r>
              <a:rPr lang="ko-KR" altLang="en-US" sz="1400" u="sng" kern="0" dirty="0" smtClean="0"/>
              <a:t>별표</a:t>
            </a:r>
            <a:r>
              <a:rPr lang="en-US" altLang="ko-KR" sz="1400" u="sng" kern="0" dirty="0" smtClean="0"/>
              <a:t>)</a:t>
            </a:r>
            <a:r>
              <a:rPr lang="ko-KR" altLang="en-US" sz="1400" u="sng" kern="0" dirty="0" smtClean="0"/>
              <a:t> 코드표</a:t>
            </a:r>
            <a:r>
              <a:rPr lang="en-US" altLang="ko-KR" sz="1400" kern="0" dirty="0" smtClean="0"/>
              <a:t>’</a:t>
            </a:r>
            <a:r>
              <a:rPr lang="ko-KR" altLang="en-US" sz="1400" kern="0" dirty="0" smtClean="0"/>
              <a:t>를 참조바랍니다</a:t>
            </a:r>
            <a:r>
              <a:rPr lang="en-US" altLang="ko-KR" sz="1400" kern="0" dirty="0" smtClean="0"/>
              <a:t>.</a:t>
            </a:r>
            <a:r>
              <a:rPr lang="ko-KR" altLang="en-US" sz="1400" kern="0" dirty="0" smtClean="0"/>
              <a:t> </a:t>
            </a:r>
            <a:endParaRPr lang="en-US" altLang="ko-KR" sz="1400" kern="0" dirty="0" smtClean="0"/>
          </a:p>
          <a:p>
            <a:pPr marL="0" indent="0">
              <a:buNone/>
            </a:pPr>
            <a:r>
              <a:rPr lang="en-US" altLang="ko-KR" sz="1400" kern="0" dirty="0"/>
              <a:t> </a:t>
            </a:r>
            <a:r>
              <a:rPr lang="en-US" altLang="ko-KR" sz="1400" kern="0" dirty="0" smtClean="0"/>
              <a:t>   ※ </a:t>
            </a:r>
            <a:r>
              <a:rPr lang="ko-KR" altLang="en-US" sz="1400" u="sng" kern="0" dirty="0" smtClean="0">
                <a:solidFill>
                  <a:srgbClr val="FF0000"/>
                </a:solidFill>
              </a:rPr>
              <a:t>파일명의 중복을 피하기 위해 </a:t>
            </a:r>
            <a:r>
              <a:rPr lang="en-US" altLang="ko-KR" sz="1400" u="sng" kern="0" dirty="0" smtClean="0">
                <a:solidFill>
                  <a:srgbClr val="FF0000"/>
                </a:solidFill>
              </a:rPr>
              <a:t>“</a:t>
            </a:r>
            <a:r>
              <a:rPr lang="ko-KR" altLang="en-US" sz="1400" u="sng" kern="0" dirty="0" err="1" smtClean="0">
                <a:solidFill>
                  <a:srgbClr val="FF0000"/>
                </a:solidFill>
              </a:rPr>
              <a:t>작성년월일시분</a:t>
            </a:r>
            <a:r>
              <a:rPr lang="en-US" altLang="ko-KR" sz="1400" u="sng" kern="0" dirty="0" smtClean="0">
                <a:solidFill>
                  <a:srgbClr val="FF0000"/>
                </a:solidFill>
              </a:rPr>
              <a:t>”</a:t>
            </a:r>
            <a:r>
              <a:rPr lang="ko-KR" altLang="en-US" sz="1400" u="sng" kern="0" dirty="0" smtClean="0">
                <a:solidFill>
                  <a:srgbClr val="FF0000"/>
                </a:solidFill>
              </a:rPr>
              <a:t>을 임의의 값으로 변경해도 무방함</a:t>
            </a:r>
            <a:r>
              <a:rPr lang="en-US" altLang="ko-KR" sz="1400" kern="0" dirty="0" smtClean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en-US" altLang="ko-KR" sz="1400" kern="0" dirty="0"/>
              <a:t> </a:t>
            </a:r>
            <a:r>
              <a:rPr lang="en-US" altLang="ko-KR" sz="1400" kern="0" dirty="0" smtClean="0"/>
              <a:t>   (</a:t>
            </a:r>
            <a:r>
              <a:rPr lang="ko-KR" altLang="en-US" sz="1400" kern="0" dirty="0" smtClean="0"/>
              <a:t>예</a:t>
            </a:r>
            <a:r>
              <a:rPr lang="en-US" altLang="ko-KR" sz="1400" kern="0" dirty="0" smtClean="0"/>
              <a:t>, 2016112216</a:t>
            </a:r>
            <a:r>
              <a:rPr lang="en-US" altLang="ko-KR" sz="1400" u="sng" kern="0" dirty="0" smtClean="0"/>
              <a:t>62</a:t>
            </a:r>
            <a:r>
              <a:rPr lang="en-US" altLang="ko-KR" sz="1400" kern="0" dirty="0" smtClean="0"/>
              <a:t> </a:t>
            </a:r>
            <a:r>
              <a:rPr lang="ko-KR" altLang="en-US" sz="1400" kern="0" dirty="0" smtClean="0"/>
              <a:t>로 작성 가능함</a:t>
            </a:r>
            <a:r>
              <a:rPr lang="en-US" altLang="ko-KR" sz="1400" kern="0" dirty="0" smtClean="0"/>
              <a:t>. </a:t>
            </a:r>
            <a:r>
              <a:rPr lang="ko-KR" altLang="en-US" sz="1400" kern="0" dirty="0" smtClean="0"/>
              <a:t>시</a:t>
            </a:r>
            <a:r>
              <a:rPr lang="en-US" altLang="ko-KR" sz="1400" kern="0" dirty="0" smtClean="0"/>
              <a:t>,</a:t>
            </a:r>
            <a:r>
              <a:rPr lang="ko-KR" altLang="en-US" sz="1400" kern="0" dirty="0" smtClean="0"/>
              <a:t>분의 규칙은 무시가능</a:t>
            </a:r>
            <a:r>
              <a:rPr lang="en-US" altLang="ko-KR" sz="1400" kern="0" dirty="0" smtClean="0"/>
              <a:t>)</a:t>
            </a:r>
          </a:p>
        </p:txBody>
      </p:sp>
      <p:sp>
        <p:nvSpPr>
          <p:cNvPr id="12" name="텍스트 개체 틀 3"/>
          <p:cNvSpPr txBox="1">
            <a:spLocks/>
          </p:cNvSpPr>
          <p:nvPr/>
        </p:nvSpPr>
        <p:spPr bwMode="auto">
          <a:xfrm>
            <a:off x="791598" y="7185248"/>
            <a:ext cx="5326540" cy="65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ko-KR" altLang="en-US" sz="1400" kern="0" dirty="0" smtClean="0"/>
              <a:t>    </a:t>
            </a:r>
            <a:r>
              <a:rPr lang="en-US" altLang="ko-KR" sz="1400" kern="0" dirty="0" smtClean="0"/>
              <a:t>※ </a:t>
            </a:r>
            <a:r>
              <a:rPr lang="ko-KR" altLang="en-US" sz="1400" kern="0" dirty="0" smtClean="0"/>
              <a:t>각 보고서 별 본문</a:t>
            </a:r>
            <a:r>
              <a:rPr lang="en-US" altLang="ko-KR" sz="1400" kern="0" dirty="0" smtClean="0"/>
              <a:t> </a:t>
            </a:r>
            <a:r>
              <a:rPr lang="ko-KR" altLang="en-US" sz="1400" kern="0" dirty="0" smtClean="0"/>
              <a:t>구성은 </a:t>
            </a:r>
            <a:r>
              <a:rPr lang="en-US" altLang="ko-KR" sz="1400" kern="0" dirty="0"/>
              <a:t>‘</a:t>
            </a:r>
            <a:r>
              <a:rPr lang="en-US" altLang="ko-KR" sz="1400" u="sng" kern="0" dirty="0"/>
              <a:t>4. </a:t>
            </a:r>
            <a:r>
              <a:rPr lang="ko-KR" altLang="en-US" sz="1400" u="sng" kern="0" dirty="0"/>
              <a:t>별표</a:t>
            </a:r>
            <a:r>
              <a:rPr lang="en-US" altLang="ko-KR" sz="1400" u="sng" kern="0" dirty="0"/>
              <a:t>)</a:t>
            </a:r>
            <a:r>
              <a:rPr lang="ko-KR" altLang="en-US" sz="1400" u="sng" kern="0" dirty="0"/>
              <a:t> </a:t>
            </a:r>
            <a:r>
              <a:rPr lang="ko-KR" altLang="en-US" sz="1400" u="sng" kern="0" dirty="0" smtClean="0"/>
              <a:t>보고서 별 </a:t>
            </a:r>
            <a:r>
              <a:rPr lang="ko-KR" altLang="en-US" sz="1400" u="sng" kern="0" dirty="0"/>
              <a:t>본</a:t>
            </a:r>
            <a:r>
              <a:rPr lang="ko-KR" altLang="en-US" sz="1400" u="sng" kern="0" dirty="0" smtClean="0"/>
              <a:t>문</a:t>
            </a:r>
            <a:r>
              <a:rPr lang="en-US" altLang="ko-KR" sz="1400" u="sng" kern="0" dirty="0" smtClean="0"/>
              <a:t>(Record) </a:t>
            </a:r>
            <a:r>
              <a:rPr lang="ko-KR" altLang="en-US" sz="1400" u="sng" kern="0" dirty="0" smtClean="0"/>
              <a:t>형식</a:t>
            </a:r>
            <a:r>
              <a:rPr lang="en-US" altLang="ko-KR" sz="1400" kern="0" dirty="0" smtClean="0"/>
              <a:t>’ </a:t>
            </a:r>
            <a:r>
              <a:rPr lang="ko-KR" altLang="en-US" sz="1400" kern="0" dirty="0" smtClean="0"/>
              <a:t>을 참조바랍니다</a:t>
            </a:r>
            <a:r>
              <a:rPr lang="en-US" altLang="ko-KR" sz="1400" kern="0" dirty="0" smtClean="0"/>
              <a:t>.</a:t>
            </a:r>
            <a:r>
              <a:rPr lang="ko-KR" altLang="en-US" sz="1400" kern="0" dirty="0" smtClean="0"/>
              <a:t> </a:t>
            </a:r>
            <a:endParaRPr lang="en-US" altLang="ko-KR" sz="1400" kern="0" dirty="0" smtClean="0"/>
          </a:p>
        </p:txBody>
      </p:sp>
    </p:spTree>
    <p:extLst>
      <p:ext uri="{BB962C8B-B14F-4D97-AF65-F5344CB8AC3E}">
        <p14:creationId xmlns:p14="http://schemas.microsoft.com/office/powerpoint/2010/main" val="50723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7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9" name="제목 2"/>
          <p:cNvSpPr txBox="1">
            <a:spLocks/>
          </p:cNvSpPr>
          <p:nvPr/>
        </p:nvSpPr>
        <p:spPr bwMode="auto">
          <a:xfrm>
            <a:off x="812206" y="1064568"/>
            <a:ext cx="5497116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600" kern="0" dirty="0"/>
              <a:t>3</a:t>
            </a:r>
            <a:r>
              <a:rPr lang="en-US" altLang="ko-KR" sz="1600" kern="0" dirty="0" smtClean="0"/>
              <a:t>-1-3. </a:t>
            </a:r>
            <a:r>
              <a:rPr lang="ko-KR" altLang="en-US" sz="1600" kern="0" dirty="0" smtClean="0"/>
              <a:t>보고서 전문</a:t>
            </a:r>
            <a:r>
              <a:rPr lang="en-US" altLang="ko-KR" sz="1600" kern="0" dirty="0" smtClean="0"/>
              <a:t>(Record) </a:t>
            </a:r>
            <a:r>
              <a:rPr lang="ko-KR" altLang="en-US" sz="1600" kern="0" dirty="0" smtClean="0"/>
              <a:t>헤더</a:t>
            </a:r>
            <a:r>
              <a:rPr lang="en-US" altLang="ko-KR" sz="1600" kern="0" dirty="0" smtClean="0"/>
              <a:t>(Header)</a:t>
            </a:r>
            <a:r>
              <a:rPr lang="ko-KR" altLang="en-US" sz="1600" kern="0" dirty="0" smtClean="0"/>
              <a:t> 규칙</a:t>
            </a:r>
          </a:p>
        </p:txBody>
      </p:sp>
      <p:sp>
        <p:nvSpPr>
          <p:cNvPr id="8" name="제목 2"/>
          <p:cNvSpPr txBox="1">
            <a:spLocks/>
          </p:cNvSpPr>
          <p:nvPr/>
        </p:nvSpPr>
        <p:spPr bwMode="auto">
          <a:xfrm>
            <a:off x="812205" y="5171036"/>
            <a:ext cx="5497116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600" kern="0" dirty="0"/>
              <a:t>3</a:t>
            </a:r>
            <a:r>
              <a:rPr lang="en-US" altLang="ko-KR" sz="1600" kern="0" dirty="0" smtClean="0"/>
              <a:t>-1-4. </a:t>
            </a:r>
            <a:r>
              <a:rPr lang="ko-KR" altLang="en-US" sz="1600" kern="0" dirty="0" smtClean="0"/>
              <a:t>보고서 전문</a:t>
            </a:r>
            <a:r>
              <a:rPr lang="en-US" altLang="ko-KR" sz="1600" kern="0" dirty="0" smtClean="0"/>
              <a:t>(Record) </a:t>
            </a:r>
            <a:r>
              <a:rPr lang="ko-KR" altLang="en-US" sz="1600" kern="0" dirty="0" smtClean="0"/>
              <a:t>푸터</a:t>
            </a:r>
            <a:r>
              <a:rPr lang="en-US" altLang="ko-KR" sz="1600" kern="0" dirty="0" smtClean="0"/>
              <a:t>(Footer) </a:t>
            </a:r>
            <a:r>
              <a:rPr lang="ko-KR" altLang="en-US" sz="1600" kern="0" dirty="0" smtClean="0"/>
              <a:t>규칙</a:t>
            </a:r>
          </a:p>
        </p:txBody>
      </p:sp>
      <p:sp>
        <p:nvSpPr>
          <p:cNvPr id="11" name="텍스트 개체 틀 3"/>
          <p:cNvSpPr txBox="1">
            <a:spLocks/>
          </p:cNvSpPr>
          <p:nvPr/>
        </p:nvSpPr>
        <p:spPr bwMode="auto">
          <a:xfrm>
            <a:off x="794692" y="1588614"/>
            <a:ext cx="5326540" cy="1048508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ko-KR" altLang="en-US" sz="1400" kern="0" dirty="0" smtClean="0"/>
              <a:t>          </a:t>
            </a:r>
            <a:r>
              <a:rPr lang="ko-KR" altLang="en-US" sz="1400" u="sng" kern="0" dirty="0" smtClean="0"/>
              <a:t>보고서 구분코드</a:t>
            </a:r>
            <a:r>
              <a:rPr lang="ko-KR" altLang="en-US" sz="1400" kern="0" dirty="0" smtClean="0"/>
              <a:t>   </a:t>
            </a:r>
            <a:r>
              <a:rPr lang="en-US" altLang="ko-KR" sz="1400" kern="0" dirty="0" smtClean="0"/>
              <a:t>+    </a:t>
            </a:r>
            <a:r>
              <a:rPr lang="ko-KR" altLang="en-US" sz="1400" u="sng" kern="0" dirty="0" smtClean="0"/>
              <a:t>일련번호</a:t>
            </a:r>
            <a:r>
              <a:rPr lang="en-US" altLang="ko-KR" sz="1400" kern="0" dirty="0" smtClean="0"/>
              <a:t>(</a:t>
            </a:r>
            <a:r>
              <a:rPr lang="ko-KR" altLang="en-US" sz="1400" kern="0" dirty="0" smtClean="0"/>
              <a:t>레코드 순번</a:t>
            </a:r>
            <a:r>
              <a:rPr lang="en-US" altLang="ko-KR" sz="1400" kern="0" dirty="0" smtClean="0"/>
              <a:t>)</a:t>
            </a:r>
            <a:r>
              <a:rPr lang="ko-KR" altLang="en-US" sz="1400" kern="0" dirty="0" smtClean="0"/>
              <a:t>    </a:t>
            </a:r>
            <a:endParaRPr lang="en-US" altLang="ko-KR" sz="1400" kern="0" dirty="0" smtClean="0"/>
          </a:p>
          <a:p>
            <a:pPr marL="0" indent="0" algn="ctr">
              <a:buFont typeface="Wingdings" pitchFamily="2" charset="2"/>
              <a:buNone/>
            </a:pPr>
            <a:endParaRPr lang="en-US" altLang="ko-KR" sz="1400" kern="0" dirty="0"/>
          </a:p>
          <a:p>
            <a:pPr marL="0" indent="0" algn="ctr">
              <a:buFont typeface="Wingdings" pitchFamily="2" charset="2"/>
              <a:buNone/>
            </a:pPr>
            <a:r>
              <a:rPr lang="en-US" altLang="ko-KR" sz="1400" kern="0" dirty="0" smtClean="0"/>
              <a:t>     4</a:t>
            </a:r>
            <a:r>
              <a:rPr lang="ko-KR" altLang="en-US" sz="1400" kern="0" dirty="0" smtClean="0"/>
              <a:t>자리         </a:t>
            </a:r>
            <a:r>
              <a:rPr lang="en-US" altLang="ko-KR" sz="1400" kern="0" dirty="0" smtClean="0"/>
              <a:t>+       6</a:t>
            </a:r>
            <a:r>
              <a:rPr lang="ko-KR" altLang="en-US" sz="1400" kern="0" dirty="0" smtClean="0"/>
              <a:t>자리    </a:t>
            </a:r>
            <a:r>
              <a:rPr lang="en-US" altLang="ko-KR" sz="1400" kern="0" dirty="0" smtClean="0"/>
              <a:t>=   </a:t>
            </a:r>
            <a:r>
              <a:rPr lang="ko-KR" altLang="en-US" sz="1400" kern="0" dirty="0" smtClean="0"/>
              <a:t>총 </a:t>
            </a:r>
            <a:r>
              <a:rPr lang="en-US" altLang="ko-KR" sz="1400" kern="0" dirty="0" smtClean="0"/>
              <a:t>10</a:t>
            </a:r>
            <a:r>
              <a:rPr lang="ko-KR" altLang="en-US" sz="1400" kern="0" dirty="0" smtClean="0"/>
              <a:t>자리</a:t>
            </a:r>
            <a:endParaRPr lang="en-US" altLang="ko-KR" sz="1400" kern="0" dirty="0" smtClean="0"/>
          </a:p>
        </p:txBody>
      </p:sp>
      <p:sp>
        <p:nvSpPr>
          <p:cNvPr id="15" name="텍스트 개체 틀 3"/>
          <p:cNvSpPr txBox="1">
            <a:spLocks/>
          </p:cNvSpPr>
          <p:nvPr/>
        </p:nvSpPr>
        <p:spPr bwMode="auto">
          <a:xfrm>
            <a:off x="798130" y="2816300"/>
            <a:ext cx="5326540" cy="65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ko-KR" altLang="en-US" sz="1400" kern="0" dirty="0" smtClean="0"/>
              <a:t>    </a:t>
            </a:r>
            <a:r>
              <a:rPr lang="en-US" altLang="ko-KR" sz="1400" kern="0" dirty="0" smtClean="0"/>
              <a:t>※ </a:t>
            </a:r>
            <a:r>
              <a:rPr lang="ko-KR" altLang="en-US" sz="1400" kern="0" dirty="0" smtClean="0"/>
              <a:t>각 </a:t>
            </a:r>
            <a:r>
              <a:rPr lang="en-US" altLang="ko-KR" sz="1400" kern="0" dirty="0" smtClean="0"/>
              <a:t>‘</a:t>
            </a:r>
            <a:r>
              <a:rPr lang="ko-KR" altLang="en-US" sz="1400" kern="0" dirty="0" smtClean="0"/>
              <a:t>운용기관 </a:t>
            </a:r>
            <a:r>
              <a:rPr lang="en-US" altLang="ko-KR" sz="1400" kern="0" dirty="0" smtClean="0"/>
              <a:t>ID’ </a:t>
            </a:r>
            <a:r>
              <a:rPr lang="ko-KR" altLang="en-US" sz="1400" kern="0" dirty="0" smtClean="0"/>
              <a:t>및 </a:t>
            </a:r>
            <a:r>
              <a:rPr lang="en-US" altLang="ko-KR" sz="1400" kern="0" dirty="0" smtClean="0"/>
              <a:t>‘</a:t>
            </a:r>
            <a:r>
              <a:rPr lang="ko-KR" altLang="en-US" sz="1400" kern="0" dirty="0" smtClean="0"/>
              <a:t>보고서 구분코드</a:t>
            </a:r>
            <a:r>
              <a:rPr lang="en-US" altLang="ko-KR" sz="1400" kern="0" dirty="0" smtClean="0"/>
              <a:t>’ </a:t>
            </a:r>
            <a:r>
              <a:rPr lang="ko-KR" altLang="en-US" sz="1400" kern="0" dirty="0" smtClean="0"/>
              <a:t>는 </a:t>
            </a:r>
            <a:r>
              <a:rPr lang="ko-KR" altLang="en-US" sz="1400" kern="0" dirty="0"/>
              <a:t>별표</a:t>
            </a:r>
            <a:r>
              <a:rPr lang="en-US" altLang="ko-KR" sz="1400" kern="0" dirty="0"/>
              <a:t>)</a:t>
            </a:r>
            <a:r>
              <a:rPr lang="ko-KR" altLang="en-US" sz="1400" kern="0" dirty="0"/>
              <a:t> 코드표를 </a:t>
            </a:r>
            <a:r>
              <a:rPr lang="ko-KR" altLang="en-US" sz="1400" kern="0" dirty="0" smtClean="0"/>
              <a:t>참조바랍니다</a:t>
            </a:r>
            <a:r>
              <a:rPr lang="en-US" altLang="ko-KR" sz="1400" kern="0" dirty="0" smtClean="0"/>
              <a:t>.</a:t>
            </a:r>
            <a:r>
              <a:rPr lang="ko-KR" altLang="en-US" sz="1400" kern="0" dirty="0" smtClean="0"/>
              <a:t> </a:t>
            </a:r>
            <a:endParaRPr lang="en-US" altLang="ko-KR" sz="1400" kern="0" dirty="0" smtClean="0"/>
          </a:p>
        </p:txBody>
      </p:sp>
      <p:sp>
        <p:nvSpPr>
          <p:cNvPr id="12" name="텍스트 개체 틀 3"/>
          <p:cNvSpPr txBox="1">
            <a:spLocks/>
          </p:cNvSpPr>
          <p:nvPr/>
        </p:nvSpPr>
        <p:spPr bwMode="auto">
          <a:xfrm>
            <a:off x="798994" y="5776700"/>
            <a:ext cx="5326540" cy="1048508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ko-KR" altLang="en-US" sz="1400" kern="0" dirty="0" smtClean="0"/>
              <a:t> </a:t>
            </a:r>
            <a:r>
              <a:rPr lang="en-US" altLang="ko-KR" sz="1400" kern="0" dirty="0" smtClean="0"/>
              <a:t>“@@”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US" altLang="ko-KR" sz="1400" kern="0" dirty="0" smtClean="0"/>
              <a:t>2</a:t>
            </a:r>
            <a:r>
              <a:rPr lang="ko-KR" altLang="en-US" sz="1400" kern="0" dirty="0" smtClean="0"/>
              <a:t>자리</a:t>
            </a:r>
            <a:endParaRPr lang="en-US" altLang="ko-KR" sz="1400" kern="0" dirty="0" smtClean="0"/>
          </a:p>
        </p:txBody>
      </p:sp>
      <p:sp>
        <p:nvSpPr>
          <p:cNvPr id="10" name="텍스트 개체 틀 3"/>
          <p:cNvSpPr txBox="1">
            <a:spLocks/>
          </p:cNvSpPr>
          <p:nvPr/>
        </p:nvSpPr>
        <p:spPr bwMode="auto">
          <a:xfrm>
            <a:off x="805045" y="3433909"/>
            <a:ext cx="5326540" cy="65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ko-KR" altLang="en-US" sz="1400" kern="0" dirty="0" smtClean="0"/>
              <a:t> </a:t>
            </a:r>
            <a:r>
              <a:rPr lang="ko-KR" altLang="en-US" sz="1400" kern="0" dirty="0"/>
              <a:t>☞</a:t>
            </a:r>
            <a:r>
              <a:rPr lang="en-US" altLang="ko-KR" sz="1400" kern="0" dirty="0" smtClean="0"/>
              <a:t> </a:t>
            </a:r>
            <a:r>
              <a:rPr lang="en-US" altLang="ko-KR" sz="1400" i="1" u="sng" kern="0" dirty="0" smtClean="0"/>
              <a:t>A112000001</a:t>
            </a:r>
            <a:r>
              <a:rPr lang="en-US" altLang="ko-KR" sz="1400" u="sng" kern="0" dirty="0" smtClean="0"/>
              <a:t>                                               </a:t>
            </a:r>
            <a:r>
              <a:rPr lang="ko-KR" altLang="en-US" sz="1400" kern="0" dirty="0" smtClean="0"/>
              <a:t>생략</a:t>
            </a:r>
            <a:endParaRPr lang="en-US" altLang="ko-KR" sz="1400" kern="0" dirty="0" smtClean="0"/>
          </a:p>
        </p:txBody>
      </p:sp>
      <p:sp>
        <p:nvSpPr>
          <p:cNvPr id="14" name="텍스트 개체 틀 3"/>
          <p:cNvSpPr txBox="1">
            <a:spLocks/>
          </p:cNvSpPr>
          <p:nvPr/>
        </p:nvSpPr>
        <p:spPr bwMode="auto">
          <a:xfrm>
            <a:off x="805045" y="7401272"/>
            <a:ext cx="532654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ko-KR" altLang="en-US" sz="1400" kern="0" dirty="0" smtClean="0"/>
              <a:t> </a:t>
            </a:r>
            <a:r>
              <a:rPr lang="ko-KR" altLang="en-US" sz="1400" kern="0" dirty="0"/>
              <a:t>☞</a:t>
            </a:r>
            <a:r>
              <a:rPr lang="en-US" altLang="ko-KR" sz="1400" kern="0" dirty="0" smtClean="0"/>
              <a:t> </a:t>
            </a:r>
            <a:r>
              <a:rPr lang="en-US" altLang="ko-KR" sz="1400" u="sng" kern="0" dirty="0" smtClean="0"/>
              <a:t>                                 </a:t>
            </a:r>
            <a:r>
              <a:rPr lang="ko-KR" altLang="en-US" sz="1400" kern="0" dirty="0" smtClean="0"/>
              <a:t>중략</a:t>
            </a:r>
            <a:r>
              <a:rPr lang="ko-KR" altLang="en-US" sz="1400" u="sng" kern="0" dirty="0" smtClean="0"/>
              <a:t>                             </a:t>
            </a:r>
            <a:r>
              <a:rPr lang="en-US" altLang="ko-KR" sz="1400" u="sng" kern="0" dirty="0" smtClean="0"/>
              <a:t>@@</a:t>
            </a:r>
            <a:endParaRPr lang="en-US" altLang="ko-KR" sz="1400" i="1" u="sng" kern="0" dirty="0" smtClean="0"/>
          </a:p>
        </p:txBody>
      </p:sp>
    </p:spTree>
    <p:extLst>
      <p:ext uri="{BB962C8B-B14F-4D97-AF65-F5344CB8AC3E}">
        <p14:creationId xmlns:p14="http://schemas.microsoft.com/office/powerpoint/2010/main" val="303770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견명조" pitchFamily="18" charset="-127"/>
                <a:ea typeface="HY견명조" pitchFamily="18" charset="-127"/>
              </a:defRPr>
            </a:lvl9pPr>
          </a:lstStyle>
          <a:p>
            <a:fld id="{B65DB4E2-634F-4F00-933F-24D6A1915F43}" type="slidenum">
              <a:rPr kumimoji="0" lang="en-US" altLang="ko-KR" smtClean="0">
                <a:solidFill>
                  <a:srgbClr val="848589"/>
                </a:solidFill>
              </a:rPr>
              <a:pPr/>
              <a:t>8</a:t>
            </a:fld>
            <a:endParaRPr kumimoji="0" lang="en-US" altLang="ko-KR" smtClean="0">
              <a:solidFill>
                <a:srgbClr val="848589"/>
              </a:solidFill>
            </a:endParaRPr>
          </a:p>
        </p:txBody>
      </p:sp>
      <p:sp>
        <p:nvSpPr>
          <p:cNvPr id="9" name="제목 2"/>
          <p:cNvSpPr txBox="1">
            <a:spLocks/>
          </p:cNvSpPr>
          <p:nvPr/>
        </p:nvSpPr>
        <p:spPr bwMode="auto">
          <a:xfrm>
            <a:off x="812205" y="1496616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600" kern="0" dirty="0" smtClean="0"/>
              <a:t>3-2-1. </a:t>
            </a:r>
            <a:r>
              <a:rPr lang="ko-KR" altLang="en-US" sz="1600" kern="0" dirty="0" smtClean="0"/>
              <a:t>보고서 본문</a:t>
            </a:r>
            <a:r>
              <a:rPr lang="en-US" altLang="ko-KR" sz="1600" kern="0" dirty="0" smtClean="0"/>
              <a:t>(Record) </a:t>
            </a:r>
            <a:r>
              <a:rPr lang="ko-KR" altLang="en-US" sz="1600" kern="0" dirty="0" smtClean="0"/>
              <a:t>공통사항</a:t>
            </a:r>
          </a:p>
        </p:txBody>
      </p:sp>
      <p:sp>
        <p:nvSpPr>
          <p:cNvPr id="11" name="텍스트 개체 틀 3"/>
          <p:cNvSpPr txBox="1">
            <a:spLocks/>
          </p:cNvSpPr>
          <p:nvPr/>
        </p:nvSpPr>
        <p:spPr bwMode="auto">
          <a:xfrm>
            <a:off x="794692" y="2046392"/>
            <a:ext cx="5326540" cy="3400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ko-KR" altLang="en-US" sz="1400" b="1" kern="0" dirty="0" smtClean="0"/>
              <a:t>    공통 기본</a:t>
            </a:r>
            <a:endParaRPr lang="en-US" altLang="ko-KR" sz="1400" b="1" kern="0" dirty="0" smtClean="0"/>
          </a:p>
        </p:txBody>
      </p:sp>
      <p:sp>
        <p:nvSpPr>
          <p:cNvPr id="10" name="텍스트 개체 틀 3"/>
          <p:cNvSpPr txBox="1">
            <a:spLocks/>
          </p:cNvSpPr>
          <p:nvPr/>
        </p:nvSpPr>
        <p:spPr bwMode="auto">
          <a:xfrm>
            <a:off x="787564" y="2550125"/>
            <a:ext cx="5326540" cy="2736627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 smtClean="0"/>
              <a:t> ① 문자</a:t>
            </a:r>
            <a:r>
              <a:rPr lang="en-US" altLang="ko-KR" sz="1400" kern="0" dirty="0" smtClean="0"/>
              <a:t>(Character) : </a:t>
            </a:r>
            <a:r>
              <a:rPr lang="ko-KR" altLang="en-US" sz="1400" kern="0" dirty="0" smtClean="0"/>
              <a:t>좌측 공백이 없는 좌측 정렬</a:t>
            </a:r>
            <a:endParaRPr lang="en-US" altLang="ko-KR" sz="1400" kern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 smtClean="0"/>
              <a:t> ② 숫자</a:t>
            </a:r>
            <a:r>
              <a:rPr lang="en-US" altLang="ko-KR" sz="1400" kern="0" dirty="0" smtClean="0"/>
              <a:t>(Numeric) : </a:t>
            </a:r>
            <a:r>
              <a:rPr lang="ko-KR" altLang="en-US" sz="1400" kern="0" dirty="0" smtClean="0"/>
              <a:t>우측 정렬 후 앞 공백을 </a:t>
            </a:r>
            <a:r>
              <a:rPr lang="en-US" altLang="ko-KR" sz="1400" kern="0" dirty="0" smtClean="0"/>
              <a:t>“0”</a:t>
            </a:r>
            <a:r>
              <a:rPr lang="ko-KR" altLang="en-US" sz="1400" kern="0" dirty="0" smtClean="0"/>
              <a:t>으로 채움</a:t>
            </a:r>
            <a:endParaRPr lang="en-US" altLang="ko-KR" sz="1400" kern="0" dirty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 smtClean="0"/>
              <a:t> ③ 숫자</a:t>
            </a:r>
            <a:r>
              <a:rPr lang="en-US" altLang="ko-KR" sz="1400" kern="0" dirty="0" smtClean="0"/>
              <a:t>(</a:t>
            </a:r>
            <a:r>
              <a:rPr lang="ko-KR" altLang="en-US" sz="1400" kern="0" dirty="0" smtClean="0"/>
              <a:t>소수점</a:t>
            </a:r>
            <a:r>
              <a:rPr lang="en-US" altLang="ko-KR" sz="1400" kern="0" dirty="0" smtClean="0"/>
              <a:t>) : </a:t>
            </a:r>
            <a:r>
              <a:rPr lang="ko-KR" altLang="en-US" sz="1400" kern="0" dirty="0" smtClean="0"/>
              <a:t>소수점을 포함하여 우측 정렬 후 앞 공백을</a:t>
            </a:r>
            <a:endParaRPr lang="en-US" altLang="ko-KR" sz="1400" kern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400" kern="0" dirty="0"/>
              <a:t> </a:t>
            </a:r>
            <a:r>
              <a:rPr lang="en-US" altLang="ko-KR" sz="1400" kern="0" dirty="0" smtClean="0"/>
              <a:t>   </a:t>
            </a:r>
            <a:r>
              <a:rPr lang="ko-KR" altLang="en-US" sz="1400" kern="0" dirty="0" smtClean="0"/>
              <a:t> </a:t>
            </a:r>
            <a:r>
              <a:rPr lang="en-US" altLang="ko-KR" sz="1400" kern="0" dirty="0" smtClean="0"/>
              <a:t>“0”</a:t>
            </a:r>
            <a:r>
              <a:rPr lang="ko-KR" altLang="en-US" sz="1400" kern="0" dirty="0" smtClean="0"/>
              <a:t>으로 채움</a:t>
            </a:r>
            <a:endParaRPr lang="en-US" altLang="ko-KR" sz="1400" kern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 smtClean="0"/>
              <a:t> ④ 메모 필드 </a:t>
            </a:r>
            <a:r>
              <a:rPr lang="en-US" altLang="ko-KR" sz="1400" kern="0" dirty="0" smtClean="0"/>
              <a:t>: </a:t>
            </a:r>
            <a:r>
              <a:rPr lang="ko-KR" altLang="en-US" sz="1400" kern="0" dirty="0" smtClean="0"/>
              <a:t>줄바꿈</a:t>
            </a:r>
            <a:r>
              <a:rPr lang="en-US" altLang="ko-KR" sz="1400" kern="0" dirty="0" smtClean="0"/>
              <a:t>(CR)</a:t>
            </a:r>
            <a:r>
              <a:rPr lang="ko-KR" altLang="en-US" sz="1400" kern="0" dirty="0" smtClean="0"/>
              <a:t> 등의 특수문자 제외 좌측 정렬 </a:t>
            </a:r>
            <a:r>
              <a:rPr lang="en-US" altLang="ko-KR" sz="1400" kern="0" dirty="0" smtClean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400" kern="0" dirty="0" smtClean="0"/>
              <a:t> ⑤ 해당사항이 없는 경우 </a:t>
            </a:r>
            <a:r>
              <a:rPr lang="en-US" altLang="ko-KR" sz="1400" kern="0" dirty="0" smtClean="0"/>
              <a:t>: </a:t>
            </a:r>
            <a:r>
              <a:rPr lang="ko-KR" altLang="en-US" sz="1400" kern="0" dirty="0" smtClean="0"/>
              <a:t>문자 필드는 모두 스페이스</a:t>
            </a:r>
            <a:r>
              <a:rPr lang="en-US" altLang="ko-KR" sz="1400" kern="0" dirty="0" smtClean="0"/>
              <a:t>(Space)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400" kern="0" dirty="0"/>
              <a:t> </a:t>
            </a:r>
            <a:r>
              <a:rPr lang="en-US" altLang="ko-KR" sz="1400" kern="0" dirty="0" smtClean="0"/>
              <a:t>    </a:t>
            </a:r>
            <a:r>
              <a:rPr lang="ko-KR" altLang="en-US" sz="1400" kern="0" dirty="0" smtClean="0"/>
              <a:t>값</a:t>
            </a:r>
            <a:r>
              <a:rPr lang="en-US" altLang="ko-KR" sz="1400" kern="0" dirty="0" smtClean="0"/>
              <a:t>, </a:t>
            </a:r>
            <a:r>
              <a:rPr lang="ko-KR" altLang="en-US" sz="1400" kern="0" dirty="0" smtClean="0"/>
              <a:t>숫자 필드의</a:t>
            </a:r>
            <a:r>
              <a:rPr lang="en-US" altLang="ko-KR" sz="1400" kern="0" dirty="0" smtClean="0"/>
              <a:t> </a:t>
            </a:r>
            <a:r>
              <a:rPr lang="ko-KR" altLang="en-US" sz="1400" kern="0" dirty="0" smtClean="0"/>
              <a:t>경우 모두 </a:t>
            </a:r>
            <a:r>
              <a:rPr lang="en-US" altLang="ko-KR" sz="1400" kern="0" dirty="0" smtClean="0"/>
              <a:t>“0”</a:t>
            </a:r>
            <a:r>
              <a:rPr lang="ko-KR" altLang="en-US" sz="1400" kern="0" dirty="0" smtClean="0"/>
              <a:t>을</a:t>
            </a:r>
            <a:r>
              <a:rPr lang="en-US" altLang="ko-KR" sz="1400" kern="0" dirty="0" smtClean="0"/>
              <a:t> </a:t>
            </a:r>
            <a:r>
              <a:rPr lang="ko-KR" altLang="en-US" sz="1400" kern="0" dirty="0" smtClean="0"/>
              <a:t>채움</a:t>
            </a:r>
            <a:endParaRPr lang="en-US" altLang="ko-KR" sz="1400" kern="0" dirty="0" smtClean="0"/>
          </a:p>
        </p:txBody>
      </p:sp>
      <p:sp>
        <p:nvSpPr>
          <p:cNvPr id="6" name="제목 2"/>
          <p:cNvSpPr txBox="1">
            <a:spLocks/>
          </p:cNvSpPr>
          <p:nvPr/>
        </p:nvSpPr>
        <p:spPr bwMode="auto">
          <a:xfrm>
            <a:off x="548679" y="1064568"/>
            <a:ext cx="604579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800" kern="0" dirty="0" smtClean="0"/>
              <a:t>3-2. </a:t>
            </a:r>
            <a:r>
              <a:rPr lang="ko-KR" altLang="en-US" sz="1800" kern="0" dirty="0" smtClean="0"/>
              <a:t>보고서 본문 구성</a:t>
            </a:r>
          </a:p>
        </p:txBody>
      </p:sp>
      <p:sp>
        <p:nvSpPr>
          <p:cNvPr id="7" name="텍스트 개체 틀 3"/>
          <p:cNvSpPr txBox="1">
            <a:spLocks/>
          </p:cNvSpPr>
          <p:nvPr/>
        </p:nvSpPr>
        <p:spPr bwMode="auto">
          <a:xfrm>
            <a:off x="805045" y="5681083"/>
            <a:ext cx="5326540" cy="1231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ko-KR" altLang="en-US" sz="1400" kern="0" dirty="0" smtClean="0"/>
              <a:t>☞</a:t>
            </a:r>
            <a:r>
              <a:rPr lang="en-US" altLang="ko-KR" sz="1400" kern="0" dirty="0" smtClean="0"/>
              <a:t> </a:t>
            </a:r>
            <a:r>
              <a:rPr lang="en-US" altLang="ko-KR" sz="1400" i="1" u="sng" kern="0" dirty="0" smtClean="0"/>
              <a:t>A112000001</a:t>
            </a:r>
            <a:r>
              <a:rPr lang="ko-KR" altLang="en-US" sz="1400" i="1" u="sng" kern="0" dirty="0" smtClean="0"/>
              <a:t>주식회사 벤처</a:t>
            </a:r>
            <a:r>
              <a:rPr lang="en-US" altLang="ko-KR" sz="1400" u="sng" kern="0" dirty="0" smtClean="0"/>
              <a:t>                   00000001000000 0002.50001234500</a:t>
            </a:r>
            <a:r>
              <a:rPr lang="ko-KR" altLang="en-US" sz="1400" u="sng" kern="0" dirty="0" smtClean="0"/>
              <a:t>경기도 성남시 수정구 일원동 </a:t>
            </a:r>
            <a:r>
              <a:rPr lang="en-US" altLang="ko-KR" sz="1400" u="sng" kern="0" dirty="0" smtClean="0"/>
              <a:t>11-3       000           0007710</a:t>
            </a:r>
            <a:r>
              <a:rPr lang="ko-KR" altLang="en-US" sz="1400" u="sng" kern="0" dirty="0" smtClean="0"/>
              <a:t>이순신     </a:t>
            </a:r>
            <a:r>
              <a:rPr lang="en-US" altLang="ko-KR" sz="1400" u="sng" kern="0" dirty="0" smtClean="0"/>
              <a:t>00000000000000100000000002000000000 3000000          2012052700000001        000000@@</a:t>
            </a:r>
            <a:endParaRPr lang="en-US" altLang="ko-KR" sz="1400" i="1" u="sng" kern="0" dirty="0" smtClean="0"/>
          </a:p>
        </p:txBody>
      </p:sp>
      <p:cxnSp>
        <p:nvCxnSpPr>
          <p:cNvPr id="3" name="꺾인 연결선 2"/>
          <p:cNvCxnSpPr>
            <a:endCxn id="18" idx="1"/>
          </p:cNvCxnSpPr>
          <p:nvPr/>
        </p:nvCxnSpPr>
        <p:spPr>
          <a:xfrm rot="5400000" flipH="1" flipV="1">
            <a:off x="1189257" y="5695364"/>
            <a:ext cx="150940" cy="122378"/>
          </a:xfrm>
          <a:prstGeom prst="bentConnector2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꺾인 연결선 18"/>
          <p:cNvCxnSpPr>
            <a:stCxn id="18" idx="3"/>
          </p:cNvCxnSpPr>
          <p:nvPr/>
        </p:nvCxnSpPr>
        <p:spPr>
          <a:xfrm>
            <a:off x="1956952" y="5681083"/>
            <a:ext cx="216024" cy="150939"/>
          </a:xfrm>
          <a:prstGeom prst="bentConnector3">
            <a:avLst>
              <a:gd name="adj1" fmla="val 98502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텍스트 개체 틀 3"/>
          <p:cNvSpPr txBox="1">
            <a:spLocks/>
          </p:cNvSpPr>
          <p:nvPr/>
        </p:nvSpPr>
        <p:spPr bwMode="auto">
          <a:xfrm>
            <a:off x="1325916" y="5609075"/>
            <a:ext cx="631036" cy="144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x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altLang="ko-KR" sz="1200" kern="0" dirty="0" smtClean="0"/>
              <a:t>Header</a:t>
            </a:r>
          </a:p>
        </p:txBody>
      </p:sp>
      <p:cxnSp>
        <p:nvCxnSpPr>
          <p:cNvPr id="23" name="꺾인 연결선 22"/>
          <p:cNvCxnSpPr/>
          <p:nvPr/>
        </p:nvCxnSpPr>
        <p:spPr>
          <a:xfrm flipV="1">
            <a:off x="2204864" y="5681083"/>
            <a:ext cx="3816424" cy="150939"/>
          </a:xfrm>
          <a:prstGeom prst="bentConnector3">
            <a:avLst>
              <a:gd name="adj1" fmla="val 84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텍스트 개체 틀 3"/>
          <p:cNvSpPr txBox="1">
            <a:spLocks/>
          </p:cNvSpPr>
          <p:nvPr/>
        </p:nvSpPr>
        <p:spPr bwMode="auto">
          <a:xfrm>
            <a:off x="4005064" y="5609074"/>
            <a:ext cx="703044" cy="144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x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altLang="ko-KR" sz="1200" kern="0" dirty="0" smtClean="0"/>
              <a:t>Record</a:t>
            </a:r>
          </a:p>
        </p:txBody>
      </p:sp>
      <p:cxnSp>
        <p:nvCxnSpPr>
          <p:cNvPr id="28" name="꺾인 연결선 27"/>
          <p:cNvCxnSpPr/>
          <p:nvPr/>
        </p:nvCxnSpPr>
        <p:spPr>
          <a:xfrm flipV="1">
            <a:off x="925387" y="6828473"/>
            <a:ext cx="3960440" cy="155677"/>
          </a:xfrm>
          <a:prstGeom prst="bentConnector3">
            <a:avLst>
              <a:gd name="adj1" fmla="val 100205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텍스트 개체 틀 3"/>
          <p:cNvSpPr txBox="1">
            <a:spLocks/>
          </p:cNvSpPr>
          <p:nvPr/>
        </p:nvSpPr>
        <p:spPr bwMode="auto">
          <a:xfrm>
            <a:off x="1844824" y="6912142"/>
            <a:ext cx="703044" cy="144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x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altLang="ko-KR" sz="1200" kern="0" dirty="0" smtClean="0"/>
              <a:t>Record</a:t>
            </a:r>
          </a:p>
        </p:txBody>
      </p:sp>
      <p:cxnSp>
        <p:nvCxnSpPr>
          <p:cNvPr id="33" name="꺾인 연결선 32"/>
          <p:cNvCxnSpPr/>
          <p:nvPr/>
        </p:nvCxnSpPr>
        <p:spPr>
          <a:xfrm>
            <a:off x="4922116" y="6828473"/>
            <a:ext cx="343004" cy="155677"/>
          </a:xfrm>
          <a:prstGeom prst="bentConnector3">
            <a:avLst>
              <a:gd name="adj1" fmla="val 1403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텍스트 개체 틀 3"/>
          <p:cNvSpPr txBox="1">
            <a:spLocks/>
          </p:cNvSpPr>
          <p:nvPr/>
        </p:nvSpPr>
        <p:spPr bwMode="auto">
          <a:xfrm>
            <a:off x="5086827" y="6912142"/>
            <a:ext cx="502413" cy="144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x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altLang="ko-KR" sz="1200" kern="0" dirty="0" smtClean="0"/>
              <a:t>Footer</a:t>
            </a:r>
          </a:p>
        </p:txBody>
      </p:sp>
      <p:sp>
        <p:nvSpPr>
          <p:cNvPr id="17" name="제목 2"/>
          <p:cNvSpPr txBox="1">
            <a:spLocks/>
          </p:cNvSpPr>
          <p:nvPr/>
        </p:nvSpPr>
        <p:spPr bwMode="auto">
          <a:xfrm>
            <a:off x="812205" y="7617296"/>
            <a:ext cx="4777035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1600" kern="0" dirty="0" smtClean="0"/>
              <a:t>3-2-2. </a:t>
            </a:r>
            <a:r>
              <a:rPr lang="ko-KR" altLang="en-US" sz="1600" kern="0" dirty="0" smtClean="0"/>
              <a:t>보고서 별 본문</a:t>
            </a:r>
            <a:r>
              <a:rPr lang="en-US" altLang="ko-KR" sz="1600" kern="0" dirty="0" smtClean="0"/>
              <a:t>(Record) </a:t>
            </a:r>
            <a:r>
              <a:rPr lang="ko-KR" altLang="en-US" sz="1600" kern="0" dirty="0" smtClean="0"/>
              <a:t>형식</a:t>
            </a:r>
          </a:p>
        </p:txBody>
      </p:sp>
      <p:sp>
        <p:nvSpPr>
          <p:cNvPr id="20" name="텍스트 개체 틀 3"/>
          <p:cNvSpPr txBox="1">
            <a:spLocks/>
          </p:cNvSpPr>
          <p:nvPr/>
        </p:nvSpPr>
        <p:spPr bwMode="auto">
          <a:xfrm>
            <a:off x="794692" y="8121352"/>
            <a:ext cx="5326540" cy="864096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76213" indent="-176213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 sz="16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60363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1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628650" indent="-1793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898525" indent="-176213" algn="l" defTabSz="809625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1163638" indent="-1841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11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altLang="ko-KR" sz="1400" kern="0" dirty="0"/>
              <a:t>※ </a:t>
            </a:r>
            <a:r>
              <a:rPr lang="ko-KR" altLang="en-US" sz="1400" kern="0" dirty="0" smtClean="0"/>
              <a:t>각 보고서 별 본문 형식은 별표 또는 </a:t>
            </a:r>
            <a:endParaRPr lang="en-US" altLang="ko-KR" sz="1400" kern="0" dirty="0" smtClean="0"/>
          </a:p>
          <a:p>
            <a:pPr marL="0" indent="0" algn="ctr">
              <a:buNone/>
            </a:pPr>
            <a:r>
              <a:rPr lang="ko-KR" altLang="en-US" sz="1400" kern="0" dirty="0" smtClean="0"/>
              <a:t>첨부 파일을 참조하시기 바랍니다</a:t>
            </a:r>
            <a:r>
              <a:rPr lang="en-US" altLang="ko-KR" sz="1400" kern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946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8244</TotalTime>
  <Words>2008</Words>
  <Application>Microsoft Office PowerPoint</Application>
  <PresentationFormat>A4 용지(210x297mm)</PresentationFormat>
  <Paragraphs>548</Paragraphs>
  <Slides>20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7" baseType="lpstr">
      <vt:lpstr>HY견명조</vt:lpstr>
      <vt:lpstr>굴림</vt:lpstr>
      <vt:lpstr>맑은 고딕</vt:lpstr>
      <vt:lpstr>Arial</vt:lpstr>
      <vt:lpstr>Times New Roman</vt:lpstr>
      <vt:lpstr>Wingdings</vt:lpstr>
      <vt:lpstr>기본 디자인</vt:lpstr>
      <vt:lpstr>PowerPoint 프레젠테이션</vt:lpstr>
      <vt:lpstr>PowerPoint 프레젠테이션</vt:lpstr>
      <vt:lpstr>          목    차</vt:lpstr>
      <vt:lpstr>1. 보고서 송수신 업무 개요</vt:lpstr>
      <vt:lpstr>PowerPoint 프레젠테이션</vt:lpstr>
      <vt:lpstr>2. 개발 진행 순서</vt:lpstr>
      <vt:lpstr>3. 송수신 문서별 작성 규칙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4. 별표</vt:lpstr>
      <vt:lpstr>4. 별표</vt:lpstr>
      <vt:lpstr>4. 별표</vt:lpstr>
      <vt:lpstr>4. 별표</vt:lpstr>
      <vt:lpstr>4. 별표</vt:lpstr>
      <vt:lpstr>끝.   (마지막 장 입니다.)</vt:lpstr>
    </vt:vector>
  </TitlesOfParts>
  <Company>FDS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윤경학</dc:creator>
  <cp:lastModifiedBy>Taeyoung Kim</cp:lastModifiedBy>
  <cp:revision>296</cp:revision>
  <cp:lastPrinted>2016-06-14T01:05:51Z</cp:lastPrinted>
  <dcterms:created xsi:type="dcterms:W3CDTF">2007-04-30T00:21:54Z</dcterms:created>
  <dcterms:modified xsi:type="dcterms:W3CDTF">2016-11-24T01:31:21Z</dcterms:modified>
</cp:coreProperties>
</file>