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7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8F57-D399-4A4D-B1F7-014D31AD6660}" type="datetimeFigureOut">
              <a:rPr lang="ko-KR" altLang="en-US" smtClean="0"/>
              <a:t>2017-11-22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F8CB7-264A-43BF-815E-48D9CA601A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719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8F57-D399-4A4D-B1F7-014D31AD6660}" type="datetimeFigureOut">
              <a:rPr lang="ko-KR" altLang="en-US" smtClean="0"/>
              <a:t>2017-11-22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F8CB7-264A-43BF-815E-48D9CA601A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6496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8F57-D399-4A4D-B1F7-014D31AD6660}" type="datetimeFigureOut">
              <a:rPr lang="ko-KR" altLang="en-US" smtClean="0"/>
              <a:t>2017-11-22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F8CB7-264A-43BF-815E-48D9CA601A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5779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8F57-D399-4A4D-B1F7-014D31AD6660}" type="datetimeFigureOut">
              <a:rPr lang="ko-KR" altLang="en-US" smtClean="0"/>
              <a:t>2017-11-22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F8CB7-264A-43BF-815E-48D9CA601A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2503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8F57-D399-4A4D-B1F7-014D31AD6660}" type="datetimeFigureOut">
              <a:rPr lang="ko-KR" altLang="en-US" smtClean="0"/>
              <a:t>2017-11-22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F8CB7-264A-43BF-815E-48D9CA601A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1244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8F57-D399-4A4D-B1F7-014D31AD6660}" type="datetimeFigureOut">
              <a:rPr lang="ko-KR" altLang="en-US" smtClean="0"/>
              <a:t>2017-11-22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F8CB7-264A-43BF-815E-48D9CA601A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3247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8F57-D399-4A4D-B1F7-014D31AD6660}" type="datetimeFigureOut">
              <a:rPr lang="ko-KR" altLang="en-US" smtClean="0"/>
              <a:t>2017-11-22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F8CB7-264A-43BF-815E-48D9CA601A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3157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8F57-D399-4A4D-B1F7-014D31AD6660}" type="datetimeFigureOut">
              <a:rPr lang="ko-KR" altLang="en-US" smtClean="0"/>
              <a:t>2017-11-22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F8CB7-264A-43BF-815E-48D9CA601A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455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8F57-D399-4A4D-B1F7-014D31AD6660}" type="datetimeFigureOut">
              <a:rPr lang="ko-KR" altLang="en-US" smtClean="0"/>
              <a:t>2017-11-22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F8CB7-264A-43BF-815E-48D9CA601A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85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8F57-D399-4A4D-B1F7-014D31AD6660}" type="datetimeFigureOut">
              <a:rPr lang="ko-KR" altLang="en-US" smtClean="0"/>
              <a:t>2017-11-22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F8CB7-264A-43BF-815E-48D9CA601A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93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8F57-D399-4A4D-B1F7-014D31AD6660}" type="datetimeFigureOut">
              <a:rPr lang="ko-KR" altLang="en-US" smtClean="0"/>
              <a:t>2017-11-22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F8CB7-264A-43BF-815E-48D9CA601A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2211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C8F57-D399-4A4D-B1F7-014D31AD6660}" type="datetimeFigureOut">
              <a:rPr lang="ko-KR" altLang="en-US" smtClean="0"/>
              <a:t>2017-11-22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F8CB7-264A-43BF-815E-48D9CA601A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439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757496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107504" y="1340768"/>
            <a:ext cx="8712968" cy="4402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2" y="2263616"/>
            <a:ext cx="2129621" cy="248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4" y="2636912"/>
            <a:ext cx="8445544" cy="490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/>
        </p:nvSpPr>
        <p:spPr>
          <a:xfrm>
            <a:off x="107503" y="2204864"/>
            <a:ext cx="2100709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107502" y="2636912"/>
            <a:ext cx="7560841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>
            <a:off x="216308" y="1254433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>
                <a:solidFill>
                  <a:schemeClr val="bg1"/>
                </a:solidFill>
                <a:latin typeface="+mn-ea"/>
              </a:rPr>
              <a:t>1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1143402" y="1247372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>
                <a:solidFill>
                  <a:schemeClr val="bg1"/>
                </a:solidFill>
                <a:latin typeface="+mn-ea"/>
              </a:rPr>
              <a:t>2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2411760" y="1238052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>
                <a:solidFill>
                  <a:schemeClr val="bg1"/>
                </a:solidFill>
                <a:latin typeface="+mn-ea"/>
              </a:rPr>
              <a:t>3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3007320" y="1247372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>
                <a:solidFill>
                  <a:schemeClr val="bg1"/>
                </a:solidFill>
                <a:latin typeface="+mn-ea"/>
              </a:rPr>
              <a:t>4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3452904" y="1257185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>
                <a:solidFill>
                  <a:schemeClr val="bg1"/>
                </a:solidFill>
                <a:latin typeface="+mn-ea"/>
              </a:rPr>
              <a:t>5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3995936" y="1262309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>
                <a:solidFill>
                  <a:schemeClr val="bg1"/>
                </a:solidFill>
                <a:latin typeface="+mn-ea"/>
              </a:rPr>
              <a:t>6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4389008" y="1262565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 smtClean="0">
                <a:solidFill>
                  <a:schemeClr val="bg1"/>
                </a:solidFill>
                <a:latin typeface="+mn-ea"/>
              </a:rPr>
              <a:t>7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4932040" y="1262565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>
                <a:solidFill>
                  <a:schemeClr val="bg1"/>
                </a:solidFill>
                <a:latin typeface="+mn-ea"/>
              </a:rPr>
              <a:t>8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5364088" y="1270413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 smtClean="0">
                <a:solidFill>
                  <a:schemeClr val="bg1"/>
                </a:solidFill>
                <a:latin typeface="+mn-ea"/>
              </a:rPr>
              <a:t>9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5724128" y="1232756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 smtClean="0">
                <a:solidFill>
                  <a:schemeClr val="bg1"/>
                </a:solidFill>
                <a:latin typeface="+mn-ea"/>
              </a:rPr>
              <a:t>10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6278332" y="1225549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 smtClean="0">
                <a:solidFill>
                  <a:schemeClr val="bg1"/>
                </a:solidFill>
                <a:latin typeface="+mn-ea"/>
              </a:rPr>
              <a:t>11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6876256" y="1247604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 smtClean="0">
                <a:solidFill>
                  <a:schemeClr val="bg1"/>
                </a:solidFill>
                <a:latin typeface="+mn-ea"/>
              </a:rPr>
              <a:t>12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903" y="2200673"/>
            <a:ext cx="1928007" cy="31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직사각형 39"/>
          <p:cNvSpPr/>
          <p:nvPr/>
        </p:nvSpPr>
        <p:spPr>
          <a:xfrm>
            <a:off x="2350740" y="2195737"/>
            <a:ext cx="2100709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사각형 40"/>
          <p:cNvSpPr/>
          <p:nvPr/>
        </p:nvSpPr>
        <p:spPr>
          <a:xfrm>
            <a:off x="7308304" y="1225549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 smtClean="0">
                <a:solidFill>
                  <a:schemeClr val="bg1"/>
                </a:solidFill>
                <a:latin typeface="+mn-ea"/>
              </a:rPr>
              <a:t>13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7956376" y="1240824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 smtClean="0">
                <a:solidFill>
                  <a:schemeClr val="bg1"/>
                </a:solidFill>
                <a:latin typeface="+mn-ea"/>
              </a:rPr>
              <a:t>14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8505488" y="1240824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 smtClean="0">
                <a:solidFill>
                  <a:schemeClr val="bg1"/>
                </a:solidFill>
                <a:latin typeface="+mn-ea"/>
              </a:rPr>
              <a:t>15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1346602" y="2109377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 smtClean="0">
                <a:solidFill>
                  <a:schemeClr val="bg1"/>
                </a:solidFill>
                <a:latin typeface="+mn-ea"/>
              </a:rPr>
              <a:t>16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3125256" y="2090896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 smtClean="0">
                <a:solidFill>
                  <a:schemeClr val="bg1"/>
                </a:solidFill>
                <a:latin typeface="+mn-ea"/>
              </a:rPr>
              <a:t>17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1056257" y="2600116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 smtClean="0">
                <a:solidFill>
                  <a:schemeClr val="bg1"/>
                </a:solidFill>
                <a:latin typeface="+mn-ea"/>
              </a:rPr>
              <a:t>18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17663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04664"/>
            <a:ext cx="861060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7857404" y="1181240"/>
            <a:ext cx="864095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475656" y="1181240"/>
            <a:ext cx="144016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857404" y="2708920"/>
            <a:ext cx="854548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1768462" y="2700668"/>
            <a:ext cx="1507394" cy="2962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1992536" y="2600116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 smtClean="0">
                <a:solidFill>
                  <a:schemeClr val="bg1"/>
                </a:solidFill>
                <a:latin typeface="+mn-ea"/>
              </a:rPr>
              <a:t>20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712616" y="2600116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 smtClean="0">
                <a:solidFill>
                  <a:schemeClr val="bg1"/>
                </a:solidFill>
                <a:latin typeface="+mn-ea"/>
              </a:rPr>
              <a:t>21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28384" y="2606892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 smtClean="0">
                <a:solidFill>
                  <a:schemeClr val="bg1"/>
                </a:solidFill>
                <a:latin typeface="+mn-ea"/>
              </a:rPr>
              <a:t>22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611560" y="2708920"/>
            <a:ext cx="1075346" cy="43204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281252" y="2614308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 smtClean="0">
                <a:solidFill>
                  <a:schemeClr val="bg1"/>
                </a:solidFill>
                <a:latin typeface="+mn-ea"/>
              </a:rPr>
              <a:t>19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4020" y="2740278"/>
            <a:ext cx="1012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종사원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611560" y="3335290"/>
            <a:ext cx="1075346" cy="43204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1281252" y="3240678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 smtClean="0">
                <a:solidFill>
                  <a:schemeClr val="bg1"/>
                </a:solidFill>
                <a:latin typeface="+mn-ea"/>
              </a:rPr>
              <a:t>23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4020" y="3366648"/>
            <a:ext cx="1012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2</a:t>
            </a:r>
            <a:r>
              <a:rPr lang="ko-KR" altLang="en-US" dirty="0" smtClean="0"/>
              <a:t>종사원</a:t>
            </a:r>
            <a:endParaRPr lang="ko-KR" alt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1782958" y="3303739"/>
            <a:ext cx="1507394" cy="2962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2094136" y="3208032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 smtClean="0">
                <a:solidFill>
                  <a:schemeClr val="bg1"/>
                </a:solidFill>
                <a:latin typeface="+mn-ea"/>
              </a:rPr>
              <a:t>24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2712616" y="3215652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 smtClean="0">
                <a:solidFill>
                  <a:schemeClr val="bg1"/>
                </a:solidFill>
                <a:latin typeface="+mn-ea"/>
              </a:rPr>
              <a:t>25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7876863" y="3294392"/>
            <a:ext cx="854548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8047843" y="3192364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 smtClean="0">
                <a:solidFill>
                  <a:schemeClr val="bg1"/>
                </a:solidFill>
                <a:latin typeface="+mn-ea"/>
              </a:rPr>
              <a:t>26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50239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57" y="116632"/>
            <a:ext cx="8067675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직사각형 3"/>
          <p:cNvSpPr/>
          <p:nvPr/>
        </p:nvSpPr>
        <p:spPr>
          <a:xfrm>
            <a:off x="4211960" y="2204864"/>
            <a:ext cx="72008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3844696" y="692696"/>
            <a:ext cx="1159351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4110360" y="2118504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 smtClean="0">
                <a:solidFill>
                  <a:schemeClr val="bg1"/>
                </a:solidFill>
                <a:latin typeface="+mn-ea"/>
              </a:rPr>
              <a:t>28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483768" y="2213248"/>
            <a:ext cx="1440160" cy="2880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solidFill>
                  <a:schemeClr val="tx1"/>
                </a:solidFill>
              </a:rPr>
              <a:t>투자금액변동일자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483768" y="2118504"/>
            <a:ext cx="203200" cy="172720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kern="1800" spc="-120" dirty="0" smtClean="0">
                <a:solidFill>
                  <a:schemeClr val="bg1"/>
                </a:solidFill>
                <a:latin typeface="+mn-ea"/>
              </a:rPr>
              <a:t>27</a:t>
            </a:r>
            <a:endParaRPr lang="ko-KR" altLang="en-US" sz="1000" b="1" kern="1800" spc="-12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42332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283213"/>
              </p:ext>
            </p:extLst>
          </p:nvPr>
        </p:nvGraphicFramePr>
        <p:xfrm>
          <a:off x="683568" y="1700808"/>
          <a:ext cx="6239901" cy="4784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104"/>
                <a:gridCol w="1800200"/>
                <a:gridCol w="3503597"/>
              </a:tblGrid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 dirty="0">
                          <a:effectLst/>
                        </a:rPr>
                        <a:t>순번</a:t>
                      </a:r>
                      <a:endParaRPr lang="ko-KR" alt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항목</a:t>
                      </a:r>
                      <a:endParaRPr lang="ko-KR" altLang="en-US" sz="7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 dirty="0">
                          <a:effectLst/>
                        </a:rPr>
                        <a:t>설명</a:t>
                      </a:r>
                      <a:endParaRPr lang="ko-KR" alt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1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조합분류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2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조합명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3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약칭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4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대표펀드매니저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5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고유번호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6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조합상태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7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결성일자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8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만기일자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9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해산일자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10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투자기간</a:t>
                      </a:r>
                      <a:r>
                        <a:rPr lang="en-US" altLang="ko-KR" sz="700" u="none" strike="noStrike">
                          <a:effectLst/>
                        </a:rPr>
                        <a:t>(</a:t>
                      </a:r>
                      <a:r>
                        <a:rPr lang="ko-KR" altLang="en-US" sz="700" u="none" strike="noStrike">
                          <a:effectLst/>
                        </a:rPr>
                        <a:t>년</a:t>
                      </a:r>
                      <a:r>
                        <a:rPr lang="en-US" altLang="ko-KR" sz="700" u="none" strike="noStrike">
                          <a:effectLst/>
                        </a:rPr>
                        <a:t>)</a:t>
                      </a:r>
                      <a:endParaRPr lang="en-US" altLang="ko-KR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11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좌수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12</a:t>
                      </a:r>
                      <a:endParaRPr lang="en-US" altLang="ko-KR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 dirty="0">
                          <a:effectLst/>
                        </a:rPr>
                        <a:t>좌수금액</a:t>
                      </a:r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 dirty="0">
                          <a:effectLst/>
                        </a:rPr>
                        <a:t>　</a:t>
                      </a:r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13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약정금액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14</a:t>
                      </a:r>
                      <a:endParaRPr lang="en-US" altLang="ko-KR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출자납입액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15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 dirty="0" smtClean="0">
                          <a:effectLst/>
                        </a:rPr>
                        <a:t>성과보수</a:t>
                      </a:r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16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통화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17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공동</a:t>
                      </a:r>
                      <a:r>
                        <a:rPr lang="en-US" sz="700" u="none" strike="noStrike">
                          <a:effectLst/>
                        </a:rPr>
                        <a:t>G.P</a:t>
                      </a:r>
                      <a:r>
                        <a:rPr lang="ko-KR" altLang="en-US" sz="700" u="none" strike="noStrike">
                          <a:effectLst/>
                        </a:rPr>
                        <a:t>여부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18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관리보수 설명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19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출자납입잔액 </a:t>
                      </a:r>
                      <a:r>
                        <a:rPr lang="en-US" altLang="ko-KR" sz="700" u="none" strike="noStrike">
                          <a:effectLst/>
                        </a:rPr>
                        <a:t>1</a:t>
                      </a:r>
                      <a:r>
                        <a:rPr lang="ko-KR" altLang="en-US" sz="700" u="none" strike="noStrike">
                          <a:effectLst/>
                        </a:rPr>
                        <a:t>종사원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700" u="none" strike="noStrike">
                          <a:effectLst/>
                        </a:rPr>
                        <a:t>(1</a:t>
                      </a:r>
                      <a:r>
                        <a:rPr lang="ko-KR" altLang="en-US" sz="700" u="none" strike="noStrike">
                          <a:effectLst/>
                        </a:rPr>
                        <a:t>종사원</a:t>
                      </a:r>
                      <a:r>
                        <a:rPr lang="en-US" altLang="ko-KR" sz="700" u="none" strike="noStrike">
                          <a:effectLst/>
                        </a:rPr>
                        <a:t>) </a:t>
                      </a:r>
                      <a:r>
                        <a:rPr lang="ko-KR" altLang="en-US" sz="700" u="none" strike="noStrike">
                          <a:effectLst/>
                        </a:rPr>
                        <a:t>고정값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20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700" u="none" strike="noStrike">
                          <a:effectLst/>
                        </a:rPr>
                        <a:t>1</a:t>
                      </a:r>
                      <a:r>
                        <a:rPr lang="ko-KR" altLang="en-US" sz="700" u="none" strike="noStrike">
                          <a:effectLst/>
                        </a:rPr>
                        <a:t>종사원 출자</a:t>
                      </a:r>
                      <a:r>
                        <a:rPr lang="en-US" altLang="ko-KR" sz="700" u="none" strike="noStrike">
                          <a:effectLst/>
                        </a:rPr>
                        <a:t>/</a:t>
                      </a:r>
                      <a:r>
                        <a:rPr lang="ko-KR" altLang="en-US" sz="700" u="none" strike="noStrike">
                          <a:effectLst/>
                        </a:rPr>
                        <a:t>배분 기준일자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조건일자 보다 작은 제일 마지막 출자</a:t>
                      </a:r>
                      <a:r>
                        <a:rPr lang="en-US" altLang="ko-KR" sz="700" u="none" strike="noStrike">
                          <a:effectLst/>
                        </a:rPr>
                        <a:t>/</a:t>
                      </a:r>
                      <a:r>
                        <a:rPr lang="ko-KR" altLang="en-US" sz="700" u="none" strike="noStrike">
                          <a:effectLst/>
                        </a:rPr>
                        <a:t>배분 변동일자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21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700" u="none" strike="noStrike">
                          <a:effectLst/>
                        </a:rPr>
                        <a:t>1</a:t>
                      </a:r>
                      <a:r>
                        <a:rPr lang="ko-KR" altLang="en-US" sz="700" u="none" strike="noStrike">
                          <a:effectLst/>
                        </a:rPr>
                        <a:t>종사원 출자</a:t>
                      </a:r>
                      <a:r>
                        <a:rPr lang="en-US" altLang="ko-KR" sz="700" u="none" strike="noStrike">
                          <a:effectLst/>
                        </a:rPr>
                        <a:t>/</a:t>
                      </a:r>
                      <a:r>
                        <a:rPr lang="ko-KR" altLang="en-US" sz="700" u="none" strike="noStrike">
                          <a:effectLst/>
                        </a:rPr>
                        <a:t>배분 구분 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출자</a:t>
                      </a:r>
                      <a:r>
                        <a:rPr lang="en-US" altLang="ko-KR" sz="700" u="none" strike="noStrike">
                          <a:effectLst/>
                        </a:rPr>
                        <a:t>/</a:t>
                      </a:r>
                      <a:r>
                        <a:rPr lang="ko-KR" altLang="en-US" sz="700" u="none" strike="noStrike">
                          <a:effectLst/>
                        </a:rPr>
                        <a:t>배분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22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700" u="none" strike="noStrike">
                          <a:effectLst/>
                        </a:rPr>
                        <a:t>1</a:t>
                      </a:r>
                      <a:r>
                        <a:rPr lang="ko-KR" altLang="en-US" sz="700" u="none" strike="noStrike">
                          <a:effectLst/>
                        </a:rPr>
                        <a:t>종사원 출자잔액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ko-KR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호출 </a:t>
                      </a:r>
                      <a:r>
                        <a:rPr lang="ko-KR" alt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파라메터</a:t>
                      </a:r>
                      <a:r>
                        <a:rPr lang="ko-KR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기준일자 조건의 제일 마지막 출자납입잔액</a:t>
                      </a:r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23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출자납입잔액 </a:t>
                      </a:r>
                      <a:r>
                        <a:rPr lang="en-US" altLang="ko-KR" sz="700" u="none" strike="noStrike">
                          <a:effectLst/>
                        </a:rPr>
                        <a:t>2</a:t>
                      </a:r>
                      <a:r>
                        <a:rPr lang="ko-KR" altLang="en-US" sz="700" u="none" strike="noStrike">
                          <a:effectLst/>
                        </a:rPr>
                        <a:t>종사원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700" u="none" strike="noStrike">
                          <a:effectLst/>
                        </a:rPr>
                        <a:t>(2</a:t>
                      </a:r>
                      <a:r>
                        <a:rPr lang="ko-KR" altLang="en-US" sz="700" u="none" strike="noStrike">
                          <a:effectLst/>
                        </a:rPr>
                        <a:t>종사원</a:t>
                      </a:r>
                      <a:r>
                        <a:rPr lang="en-US" altLang="ko-KR" sz="700" u="none" strike="noStrike">
                          <a:effectLst/>
                        </a:rPr>
                        <a:t>) </a:t>
                      </a:r>
                      <a:r>
                        <a:rPr lang="ko-KR" altLang="en-US" sz="700" u="none" strike="noStrike">
                          <a:effectLst/>
                        </a:rPr>
                        <a:t>고정값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24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700" u="none" strike="noStrike">
                          <a:effectLst/>
                        </a:rPr>
                        <a:t>2</a:t>
                      </a:r>
                      <a:r>
                        <a:rPr lang="ko-KR" altLang="en-US" sz="700" u="none" strike="noStrike">
                          <a:effectLst/>
                        </a:rPr>
                        <a:t>종사원 출자</a:t>
                      </a:r>
                      <a:r>
                        <a:rPr lang="en-US" altLang="ko-KR" sz="700" u="none" strike="noStrike">
                          <a:effectLst/>
                        </a:rPr>
                        <a:t>/</a:t>
                      </a:r>
                      <a:r>
                        <a:rPr lang="ko-KR" altLang="en-US" sz="700" u="none" strike="noStrike">
                          <a:effectLst/>
                        </a:rPr>
                        <a:t>배분 기준일자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조건일자 보다 작은 제일 마지막 출자</a:t>
                      </a:r>
                      <a:r>
                        <a:rPr lang="en-US" altLang="ko-KR" sz="700" u="none" strike="noStrike">
                          <a:effectLst/>
                        </a:rPr>
                        <a:t>/</a:t>
                      </a:r>
                      <a:r>
                        <a:rPr lang="ko-KR" altLang="en-US" sz="700" u="none" strike="noStrike">
                          <a:effectLst/>
                        </a:rPr>
                        <a:t>배분 변동일자 </a:t>
                      </a:r>
                      <a:r>
                        <a:rPr lang="en-US" altLang="ko-KR" sz="700" u="none" strike="noStrike">
                          <a:effectLst/>
                        </a:rPr>
                        <a:t>(2</a:t>
                      </a:r>
                      <a:r>
                        <a:rPr lang="ko-KR" altLang="en-US" sz="700" u="none" strike="noStrike">
                          <a:effectLst/>
                        </a:rPr>
                        <a:t>종사원 없을시 빈값</a:t>
                      </a:r>
                      <a:r>
                        <a:rPr lang="en-US" altLang="ko-KR" sz="700" u="none" strike="noStrike">
                          <a:effectLst/>
                        </a:rPr>
                        <a:t>)</a:t>
                      </a:r>
                      <a:endParaRPr lang="en-US" altLang="ko-KR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25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700" u="none" strike="noStrike">
                          <a:effectLst/>
                        </a:rPr>
                        <a:t>2</a:t>
                      </a:r>
                      <a:r>
                        <a:rPr lang="ko-KR" altLang="en-US" sz="700" u="none" strike="noStrike">
                          <a:effectLst/>
                        </a:rPr>
                        <a:t>종사원 출자</a:t>
                      </a:r>
                      <a:r>
                        <a:rPr lang="en-US" altLang="ko-KR" sz="700" u="none" strike="noStrike">
                          <a:effectLst/>
                        </a:rPr>
                        <a:t>/</a:t>
                      </a:r>
                      <a:r>
                        <a:rPr lang="ko-KR" altLang="en-US" sz="700" u="none" strike="noStrike">
                          <a:effectLst/>
                        </a:rPr>
                        <a:t>배분 구분 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700" u="none" strike="noStrike">
                          <a:effectLst/>
                        </a:rPr>
                        <a:t>2</a:t>
                      </a:r>
                      <a:r>
                        <a:rPr lang="ko-KR" altLang="en-US" sz="700" u="none" strike="noStrike">
                          <a:effectLst/>
                        </a:rPr>
                        <a:t>종사원 없을 시 빈값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26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700" u="none" strike="noStrike">
                          <a:effectLst/>
                        </a:rPr>
                        <a:t>2</a:t>
                      </a:r>
                      <a:r>
                        <a:rPr lang="ko-KR" altLang="en-US" sz="700" u="none" strike="noStrike">
                          <a:effectLst/>
                        </a:rPr>
                        <a:t>종사원 출자잔액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700" u="none" strike="noStrike">
                          <a:effectLst/>
                        </a:rPr>
                        <a:t>2</a:t>
                      </a:r>
                      <a:r>
                        <a:rPr lang="ko-KR" altLang="en-US" sz="700" u="none" strike="noStrike">
                          <a:effectLst/>
                        </a:rPr>
                        <a:t>종사원 없을 시 빈값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27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투자잔액변동일자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조건일자 보다 작은 제일 마지막 투자잔액 변동일자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  <a:tr h="1649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 dirty="0">
                          <a:effectLst/>
                        </a:rPr>
                        <a:t>28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투자잔액합계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 dirty="0">
                          <a:effectLst/>
                        </a:rPr>
                        <a:t>　</a:t>
                      </a:r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094" marR="7094" marT="7094" marB="0" anchor="ctr"/>
                </a:tc>
              </a:tr>
            </a:tbl>
          </a:graphicData>
        </a:graphic>
      </p:graphicFrame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872081"/>
              </p:ext>
            </p:extLst>
          </p:nvPr>
        </p:nvGraphicFramePr>
        <p:xfrm>
          <a:off x="683568" y="548680"/>
          <a:ext cx="1968500" cy="83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8500"/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 dirty="0">
                          <a:effectLst/>
                        </a:rPr>
                        <a:t>호출 </a:t>
                      </a:r>
                      <a:r>
                        <a:rPr lang="en-US" altLang="ko-K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parameter</a:t>
                      </a:r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</a:rPr>
                        <a:t>고유번호 </a:t>
                      </a:r>
                      <a:r>
                        <a:rPr lang="en-US" altLang="ko-KR" sz="1000" u="none" strike="noStrike">
                          <a:effectLst/>
                        </a:rPr>
                        <a:t>:  </a:t>
                      </a:r>
                      <a:r>
                        <a:rPr lang="ko-KR" altLang="en-US" sz="1000" u="none" strike="noStrike">
                          <a:effectLst/>
                        </a:rPr>
                        <a:t>예시</a:t>
                      </a:r>
                      <a:r>
                        <a:rPr lang="en-US" altLang="ko-KR" sz="1000" u="none" strike="noStrike">
                          <a:effectLst/>
                        </a:rPr>
                        <a:t>) 692-80-00612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</a:rPr>
                        <a:t>조건일자 </a:t>
                      </a:r>
                      <a:r>
                        <a:rPr lang="en-US" altLang="ko-KR" sz="1000" u="none" strike="noStrike">
                          <a:effectLst/>
                        </a:rPr>
                        <a:t>: YYYY-MM-DD </a:t>
                      </a:r>
                      <a:r>
                        <a:rPr lang="ko-KR" altLang="en-US" sz="1000" u="none" strike="noStrike">
                          <a:effectLst/>
                        </a:rPr>
                        <a:t>형식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116632"/>
            <a:ext cx="1899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Input </a:t>
            </a:r>
            <a:r>
              <a:rPr lang="en-US" altLang="ko-KR" dirty="0"/>
              <a:t>parameter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1412776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결과</a:t>
            </a:r>
            <a:r>
              <a:rPr lang="ko-KR" altLang="en-US" sz="1400" dirty="0"/>
              <a:t>값</a:t>
            </a:r>
          </a:p>
        </p:txBody>
      </p:sp>
    </p:spTree>
    <p:extLst>
      <p:ext uri="{BB962C8B-B14F-4D97-AF65-F5344CB8AC3E}">
        <p14:creationId xmlns:p14="http://schemas.microsoft.com/office/powerpoint/2010/main" val="3681637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40000" lnSpcReduction="20000"/>
          </a:bodyPr>
          <a:lstStyle/>
          <a:p>
            <a:r>
              <a:rPr lang="ko-KR" altLang="en-US" dirty="0"/>
              <a:t>호출결과 </a:t>
            </a:r>
          </a:p>
          <a:p>
            <a:r>
              <a:rPr lang="en-US" altLang="ko-KR" dirty="0"/>
              <a:t>{</a:t>
            </a:r>
            <a:br>
              <a:rPr lang="en-US" altLang="ko-KR" dirty="0"/>
            </a:br>
            <a:r>
              <a:rPr lang="en-US" altLang="ko-KR" dirty="0"/>
              <a:t>    "status": {</a:t>
            </a:r>
            <a:br>
              <a:rPr lang="en-US" altLang="ko-KR" dirty="0"/>
            </a:br>
            <a:r>
              <a:rPr lang="en-US" altLang="ko-KR" dirty="0"/>
              <a:t>        "code": 200,</a:t>
            </a:r>
            <a:br>
              <a:rPr lang="en-US" altLang="ko-KR" dirty="0"/>
            </a:br>
            <a:r>
              <a:rPr lang="en-US" altLang="ko-KR" dirty="0"/>
              <a:t>        "message": "OK"</a:t>
            </a:r>
            <a:br>
              <a:rPr lang="en-US" altLang="ko-KR" dirty="0"/>
            </a:br>
            <a:r>
              <a:rPr lang="en-US" altLang="ko-KR" dirty="0"/>
              <a:t>    },</a:t>
            </a:r>
            <a:br>
              <a:rPr lang="en-US" altLang="ko-KR" dirty="0"/>
            </a:br>
            <a:r>
              <a:rPr lang="en-US" altLang="ko-KR" dirty="0"/>
              <a:t>    "data": {</a:t>
            </a:r>
            <a:br>
              <a:rPr lang="en-US" altLang="ko-KR" dirty="0"/>
            </a:br>
            <a:r>
              <a:rPr lang="en-US" altLang="ko-KR" dirty="0"/>
              <a:t>        "</a:t>
            </a:r>
            <a:r>
              <a:rPr lang="ko-KR" altLang="en-US" dirty="0"/>
              <a:t>조합정보</a:t>
            </a:r>
            <a:r>
              <a:rPr lang="en-US" altLang="ko-KR" dirty="0"/>
              <a:t>": [{</a:t>
            </a:r>
            <a:br>
              <a:rPr lang="en-US" altLang="ko-KR" dirty="0"/>
            </a:br>
            <a:r>
              <a:rPr lang="en-US" altLang="ko-KR" dirty="0"/>
              <a:t>            "</a:t>
            </a:r>
            <a:r>
              <a:rPr lang="ko-KR" altLang="en-US" dirty="0"/>
              <a:t>조합분류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</a:t>
            </a:r>
            <a:r>
              <a:rPr lang="ko-KR" altLang="en-US" dirty="0" err="1"/>
              <a:t>조합명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</a:t>
            </a:r>
            <a:r>
              <a:rPr lang="ko-KR" altLang="en-US" dirty="0"/>
              <a:t>약칭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</a:t>
            </a:r>
            <a:r>
              <a:rPr lang="ko-KR" altLang="en-US" dirty="0"/>
              <a:t>대표펀드매니저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</a:t>
            </a:r>
            <a:r>
              <a:rPr lang="ko-KR" altLang="en-US" dirty="0"/>
              <a:t>고유번호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</a:t>
            </a:r>
            <a:r>
              <a:rPr lang="ko-KR" altLang="en-US" dirty="0"/>
              <a:t>조합상태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</a:t>
            </a:r>
            <a:r>
              <a:rPr lang="ko-KR" altLang="en-US" dirty="0"/>
              <a:t>결성일자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</a:t>
            </a:r>
            <a:r>
              <a:rPr lang="ko-KR" altLang="en-US" dirty="0"/>
              <a:t>만기일자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</a:t>
            </a:r>
            <a:r>
              <a:rPr lang="ko-KR" altLang="en-US" dirty="0"/>
              <a:t>해산일자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</a:t>
            </a:r>
            <a:r>
              <a:rPr lang="ko-KR" altLang="en-US" dirty="0"/>
              <a:t>투자기간</a:t>
            </a:r>
            <a:r>
              <a:rPr lang="en-US" altLang="ko-KR" dirty="0"/>
              <a:t>(</a:t>
            </a:r>
            <a:r>
              <a:rPr lang="ko-KR" altLang="en-US" dirty="0"/>
              <a:t>년</a:t>
            </a:r>
            <a:r>
              <a:rPr lang="en-US" altLang="ko-KR" dirty="0"/>
              <a:t>)": "",</a:t>
            </a:r>
            <a:br>
              <a:rPr lang="en-US" altLang="ko-KR" dirty="0"/>
            </a:br>
            <a:r>
              <a:rPr lang="en-US" altLang="ko-KR" dirty="0"/>
              <a:t>            "</a:t>
            </a:r>
            <a:r>
              <a:rPr lang="ko-KR" altLang="en-US" dirty="0"/>
              <a:t>좌수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</a:t>
            </a:r>
            <a:r>
              <a:rPr lang="ko-KR" altLang="en-US" dirty="0"/>
              <a:t>좌수금액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</a:t>
            </a:r>
            <a:r>
              <a:rPr lang="ko-KR" altLang="en-US" dirty="0"/>
              <a:t>약정금액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</a:t>
            </a:r>
            <a:r>
              <a:rPr lang="ko-KR" altLang="en-US" dirty="0"/>
              <a:t>출자납입액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</a:t>
            </a:r>
            <a:r>
              <a:rPr lang="en-US" altLang="ko-KR"/>
              <a:t> </a:t>
            </a:r>
            <a:r>
              <a:rPr lang="en-US" altLang="ko-KR" smtClean="0"/>
              <a:t>＂</a:t>
            </a:r>
            <a:r>
              <a:rPr lang="ko-KR" altLang="en-US" dirty="0" smtClean="0"/>
              <a:t>성과보수</a:t>
            </a:r>
            <a:r>
              <a:rPr lang="en-US" altLang="ko-KR" dirty="0" smtClean="0"/>
              <a:t>":</a:t>
            </a:r>
            <a:r>
              <a:rPr lang="en-US" altLang="ko-KR" dirty="0"/>
              <a:t> "",</a:t>
            </a:r>
            <a:br>
              <a:rPr lang="en-US" altLang="ko-KR" dirty="0"/>
            </a:br>
            <a:r>
              <a:rPr lang="en-US" altLang="ko-KR" dirty="0"/>
              <a:t>            "</a:t>
            </a:r>
            <a:r>
              <a:rPr lang="ko-KR" altLang="en-US" dirty="0"/>
              <a:t>통화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</a:t>
            </a:r>
            <a:r>
              <a:rPr lang="ko-KR" altLang="en-US" dirty="0"/>
              <a:t>공동</a:t>
            </a:r>
            <a:r>
              <a:rPr lang="en-US" altLang="ko-KR" dirty="0"/>
              <a:t>G.P</a:t>
            </a:r>
            <a:r>
              <a:rPr lang="ko-KR" altLang="en-US" dirty="0"/>
              <a:t>여부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</a:t>
            </a:r>
            <a:r>
              <a:rPr lang="ko-KR" altLang="en-US" dirty="0"/>
              <a:t>관리보수 설명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</a:t>
            </a:r>
            <a:r>
              <a:rPr lang="ko-KR" altLang="en-US" dirty="0"/>
              <a:t>출자납입잔액 </a:t>
            </a:r>
            <a:r>
              <a:rPr lang="en-US" altLang="ko-KR" dirty="0"/>
              <a:t>1</a:t>
            </a:r>
            <a:r>
              <a:rPr lang="ko-KR" altLang="en-US" dirty="0"/>
              <a:t>종사원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"1</a:t>
            </a:r>
            <a:r>
              <a:rPr lang="ko-KR" altLang="en-US" dirty="0"/>
              <a:t>종사원 출자</a:t>
            </a:r>
            <a:r>
              <a:rPr lang="en-US" altLang="ko-KR" dirty="0"/>
              <a:t>/</a:t>
            </a:r>
            <a:r>
              <a:rPr lang="ko-KR" altLang="en-US" dirty="0"/>
              <a:t>배분 기준일자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"1</a:t>
            </a:r>
            <a:r>
              <a:rPr lang="ko-KR" altLang="en-US" dirty="0"/>
              <a:t>종사원 출자</a:t>
            </a:r>
            <a:r>
              <a:rPr lang="en-US" altLang="ko-KR" dirty="0"/>
              <a:t>/</a:t>
            </a:r>
            <a:r>
              <a:rPr lang="ko-KR" altLang="en-US" dirty="0"/>
              <a:t>배분 구분 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"1</a:t>
            </a:r>
            <a:r>
              <a:rPr lang="ko-KR" altLang="en-US" dirty="0"/>
              <a:t>종사원 출자잔액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</a:t>
            </a:r>
            <a:r>
              <a:rPr lang="ko-KR" altLang="en-US" dirty="0"/>
              <a:t>출자납입잔액 </a:t>
            </a:r>
            <a:r>
              <a:rPr lang="en-US" altLang="ko-KR" dirty="0"/>
              <a:t>2</a:t>
            </a:r>
            <a:r>
              <a:rPr lang="ko-KR" altLang="en-US" dirty="0"/>
              <a:t>종사원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"2</a:t>
            </a:r>
            <a:r>
              <a:rPr lang="ko-KR" altLang="en-US" dirty="0"/>
              <a:t>종사원 출자</a:t>
            </a:r>
            <a:r>
              <a:rPr lang="en-US" altLang="ko-KR" dirty="0"/>
              <a:t>/</a:t>
            </a:r>
            <a:r>
              <a:rPr lang="ko-KR" altLang="en-US" dirty="0"/>
              <a:t>배분 기준일자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"2</a:t>
            </a:r>
            <a:r>
              <a:rPr lang="ko-KR" altLang="en-US" dirty="0"/>
              <a:t>종사원 출자</a:t>
            </a:r>
            <a:r>
              <a:rPr lang="en-US" altLang="ko-KR" dirty="0"/>
              <a:t>/</a:t>
            </a:r>
            <a:r>
              <a:rPr lang="ko-KR" altLang="en-US" dirty="0"/>
              <a:t>배분 구분 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"2</a:t>
            </a:r>
            <a:r>
              <a:rPr lang="ko-KR" altLang="en-US" dirty="0"/>
              <a:t>종사원 출자잔액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</a:t>
            </a:r>
            <a:r>
              <a:rPr lang="ko-KR" altLang="en-US" dirty="0"/>
              <a:t>투자잔액변동일자</a:t>
            </a:r>
            <a:r>
              <a:rPr lang="en-US" altLang="ko-KR" dirty="0"/>
              <a:t>": "",</a:t>
            </a:r>
            <a:br>
              <a:rPr lang="en-US" altLang="ko-KR" dirty="0"/>
            </a:br>
            <a:r>
              <a:rPr lang="en-US" altLang="ko-KR" dirty="0"/>
              <a:t>            "</a:t>
            </a:r>
            <a:r>
              <a:rPr lang="ko-KR" altLang="en-US" dirty="0"/>
              <a:t>투자잔액합계</a:t>
            </a:r>
            <a:r>
              <a:rPr lang="en-US" altLang="ko-KR" dirty="0"/>
              <a:t>": ""</a:t>
            </a:r>
            <a:br>
              <a:rPr lang="en-US" altLang="ko-KR" dirty="0"/>
            </a:br>
            <a:r>
              <a:rPr lang="en-US" altLang="ko-KR" dirty="0"/>
              <a:t>        }]</a:t>
            </a:r>
            <a:br>
              <a:rPr lang="en-US" altLang="ko-KR" dirty="0"/>
            </a:br>
            <a:r>
              <a:rPr lang="en-US" altLang="ko-KR" dirty="0"/>
              <a:t>    }</a:t>
            </a:r>
            <a:br>
              <a:rPr lang="en-US" altLang="ko-KR" dirty="0"/>
            </a:br>
            <a:r>
              <a:rPr lang="en-US" altLang="ko-KR" dirty="0"/>
              <a:t>}​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10333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203</Words>
  <Application>Microsoft Office PowerPoint</Application>
  <PresentationFormat>화면 슬라이드 쇼(4:3)</PresentationFormat>
  <Paragraphs>125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개발004</dc:creator>
  <cp:lastModifiedBy>bokyung</cp:lastModifiedBy>
  <cp:revision>13</cp:revision>
  <dcterms:created xsi:type="dcterms:W3CDTF">2017-11-07T14:00:53Z</dcterms:created>
  <dcterms:modified xsi:type="dcterms:W3CDTF">2017-11-22T04:21:08Z</dcterms:modified>
</cp:coreProperties>
</file>