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94"/>
  </p:notesMasterIdLst>
  <p:handoutMasterIdLst>
    <p:handoutMasterId r:id="rId195"/>
  </p:handoutMasterIdLst>
  <p:sldIdLst>
    <p:sldId id="256" r:id="rId2"/>
    <p:sldId id="257" r:id="rId3"/>
    <p:sldId id="476" r:id="rId4"/>
    <p:sldId id="477" r:id="rId5"/>
    <p:sldId id="478" r:id="rId6"/>
    <p:sldId id="479" r:id="rId7"/>
    <p:sldId id="480" r:id="rId8"/>
    <p:sldId id="481" r:id="rId9"/>
    <p:sldId id="482" r:id="rId10"/>
    <p:sldId id="483" r:id="rId11"/>
    <p:sldId id="484" r:id="rId12"/>
    <p:sldId id="485" r:id="rId13"/>
    <p:sldId id="486" r:id="rId14"/>
    <p:sldId id="487" r:id="rId15"/>
    <p:sldId id="488" r:id="rId16"/>
    <p:sldId id="489" r:id="rId17"/>
    <p:sldId id="490" r:id="rId18"/>
    <p:sldId id="491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499" r:id="rId27"/>
    <p:sldId id="500" r:id="rId28"/>
    <p:sldId id="501" r:id="rId29"/>
    <p:sldId id="502" r:id="rId30"/>
    <p:sldId id="503" r:id="rId31"/>
    <p:sldId id="504" r:id="rId32"/>
    <p:sldId id="505" r:id="rId33"/>
    <p:sldId id="506" r:id="rId34"/>
    <p:sldId id="507" r:id="rId35"/>
    <p:sldId id="508" r:id="rId36"/>
    <p:sldId id="509" r:id="rId37"/>
    <p:sldId id="510" r:id="rId38"/>
    <p:sldId id="511" r:id="rId39"/>
    <p:sldId id="512" r:id="rId40"/>
    <p:sldId id="513" r:id="rId41"/>
    <p:sldId id="514" r:id="rId42"/>
    <p:sldId id="543" r:id="rId43"/>
    <p:sldId id="544" r:id="rId44"/>
    <p:sldId id="515" r:id="rId45"/>
    <p:sldId id="516" r:id="rId46"/>
    <p:sldId id="517" r:id="rId47"/>
    <p:sldId id="518" r:id="rId48"/>
    <p:sldId id="519" r:id="rId49"/>
    <p:sldId id="520" r:id="rId50"/>
    <p:sldId id="521" r:id="rId51"/>
    <p:sldId id="522" r:id="rId52"/>
    <p:sldId id="523" r:id="rId53"/>
    <p:sldId id="454" r:id="rId54"/>
    <p:sldId id="455" r:id="rId55"/>
    <p:sldId id="456" r:id="rId56"/>
    <p:sldId id="457" r:id="rId57"/>
    <p:sldId id="458" r:id="rId58"/>
    <p:sldId id="459" r:id="rId59"/>
    <p:sldId id="460" r:id="rId60"/>
    <p:sldId id="461" r:id="rId61"/>
    <p:sldId id="462" r:id="rId62"/>
    <p:sldId id="463" r:id="rId63"/>
    <p:sldId id="464" r:id="rId64"/>
    <p:sldId id="465" r:id="rId65"/>
    <p:sldId id="545" r:id="rId66"/>
    <p:sldId id="546" r:id="rId67"/>
    <p:sldId id="547" r:id="rId68"/>
    <p:sldId id="548" r:id="rId69"/>
    <p:sldId id="549" r:id="rId70"/>
    <p:sldId id="550" r:id="rId71"/>
    <p:sldId id="551" r:id="rId72"/>
    <p:sldId id="552" r:id="rId73"/>
    <p:sldId id="553" r:id="rId74"/>
    <p:sldId id="554" r:id="rId75"/>
    <p:sldId id="555" r:id="rId76"/>
    <p:sldId id="556" r:id="rId77"/>
    <p:sldId id="557" r:id="rId78"/>
    <p:sldId id="558" r:id="rId79"/>
    <p:sldId id="559" r:id="rId80"/>
    <p:sldId id="560" r:id="rId81"/>
    <p:sldId id="561" r:id="rId82"/>
    <p:sldId id="562" r:id="rId83"/>
    <p:sldId id="563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365" r:id="rId93"/>
    <p:sldId id="366" r:id="rId94"/>
    <p:sldId id="367" r:id="rId95"/>
    <p:sldId id="368" r:id="rId96"/>
    <p:sldId id="369" r:id="rId97"/>
    <p:sldId id="370" r:id="rId98"/>
    <p:sldId id="371" r:id="rId99"/>
    <p:sldId id="373" r:id="rId100"/>
    <p:sldId id="372" r:id="rId101"/>
    <p:sldId id="374" r:id="rId102"/>
    <p:sldId id="375" r:id="rId103"/>
    <p:sldId id="564" r:id="rId104"/>
    <p:sldId id="565" r:id="rId105"/>
    <p:sldId id="377" r:id="rId106"/>
    <p:sldId id="378" r:id="rId107"/>
    <p:sldId id="379" r:id="rId108"/>
    <p:sldId id="380" r:id="rId109"/>
    <p:sldId id="381" r:id="rId110"/>
    <p:sldId id="382" r:id="rId111"/>
    <p:sldId id="383" r:id="rId112"/>
    <p:sldId id="384" r:id="rId113"/>
    <p:sldId id="385" r:id="rId114"/>
    <p:sldId id="386" r:id="rId115"/>
    <p:sldId id="387" r:id="rId116"/>
    <p:sldId id="388" r:id="rId117"/>
    <p:sldId id="389" r:id="rId118"/>
    <p:sldId id="390" r:id="rId119"/>
    <p:sldId id="391" r:id="rId120"/>
    <p:sldId id="392" r:id="rId121"/>
    <p:sldId id="393" r:id="rId122"/>
    <p:sldId id="394" r:id="rId123"/>
    <p:sldId id="395" r:id="rId124"/>
    <p:sldId id="396" r:id="rId125"/>
    <p:sldId id="397" r:id="rId126"/>
    <p:sldId id="398" r:id="rId127"/>
    <p:sldId id="399" r:id="rId128"/>
    <p:sldId id="400" r:id="rId129"/>
    <p:sldId id="401" r:id="rId130"/>
    <p:sldId id="402" r:id="rId131"/>
    <p:sldId id="403" r:id="rId132"/>
    <p:sldId id="404" r:id="rId133"/>
    <p:sldId id="405" r:id="rId134"/>
    <p:sldId id="406" r:id="rId135"/>
    <p:sldId id="407" r:id="rId136"/>
    <p:sldId id="408" r:id="rId137"/>
    <p:sldId id="409" r:id="rId138"/>
    <p:sldId id="410" r:id="rId139"/>
    <p:sldId id="411" r:id="rId140"/>
    <p:sldId id="412" r:id="rId141"/>
    <p:sldId id="413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1" r:id="rId150"/>
    <p:sldId id="422" r:id="rId151"/>
    <p:sldId id="423" r:id="rId152"/>
    <p:sldId id="424" r:id="rId153"/>
    <p:sldId id="425" r:id="rId154"/>
    <p:sldId id="426" r:id="rId155"/>
    <p:sldId id="427" r:id="rId156"/>
    <p:sldId id="428" r:id="rId157"/>
    <p:sldId id="429" r:id="rId158"/>
    <p:sldId id="430" r:id="rId159"/>
    <p:sldId id="431" r:id="rId160"/>
    <p:sldId id="432" r:id="rId161"/>
    <p:sldId id="433" r:id="rId162"/>
    <p:sldId id="434" r:id="rId163"/>
    <p:sldId id="435" r:id="rId164"/>
    <p:sldId id="436" r:id="rId165"/>
    <p:sldId id="437" r:id="rId166"/>
    <p:sldId id="438" r:id="rId167"/>
    <p:sldId id="439" r:id="rId168"/>
    <p:sldId id="440" r:id="rId169"/>
    <p:sldId id="441" r:id="rId170"/>
    <p:sldId id="442" r:id="rId171"/>
    <p:sldId id="443" r:id="rId172"/>
    <p:sldId id="444" r:id="rId173"/>
    <p:sldId id="445" r:id="rId174"/>
    <p:sldId id="446" r:id="rId175"/>
    <p:sldId id="447" r:id="rId176"/>
    <p:sldId id="448" r:id="rId177"/>
    <p:sldId id="449" r:id="rId178"/>
    <p:sldId id="450" r:id="rId179"/>
    <p:sldId id="451" r:id="rId180"/>
    <p:sldId id="452" r:id="rId181"/>
    <p:sldId id="453" r:id="rId182"/>
    <p:sldId id="475" r:id="rId183"/>
    <p:sldId id="466" r:id="rId184"/>
    <p:sldId id="467" r:id="rId185"/>
    <p:sldId id="468" r:id="rId186"/>
    <p:sldId id="469" r:id="rId187"/>
    <p:sldId id="470" r:id="rId188"/>
    <p:sldId id="471" r:id="rId189"/>
    <p:sldId id="472" r:id="rId190"/>
    <p:sldId id="473" r:id="rId191"/>
    <p:sldId id="474" r:id="rId192"/>
    <p:sldId id="267" r:id="rId193"/>
  </p:sldIdLst>
  <p:sldSz cx="9906000" cy="6858000" type="A4"/>
  <p:notesSz cx="6794500" cy="99314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9F1"/>
    <a:srgbClr val="2F75B6"/>
    <a:srgbClr val="969696"/>
    <a:srgbClr val="0068A6"/>
    <a:srgbClr val="0000FF"/>
    <a:srgbClr val="2A5693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2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58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notesMaster" Target="notesMasters/notesMaster1.xml"/><Relationship Id="rId199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handoutMaster" Target="handoutMasters/handoutMaster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E1797-A8A1-410C-934B-04D7D65218D2}" type="datetimeFigureOut">
              <a:rPr lang="ko-KR" altLang="en-US" smtClean="0"/>
              <a:t>2017-12-28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19BFA-92E3-496F-802F-D59C45FCD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6226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D9421-53A3-4C0C-A6C0-5DDA48531BEA}" type="datetimeFigureOut">
              <a:rPr lang="ko-KR" altLang="en-US" smtClean="0"/>
              <a:t>2017-12-28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77900" y="1241425"/>
            <a:ext cx="48387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07F6D-7DAB-484E-944A-4791C9F4F9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0051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286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48502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068336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4904529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8502742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6120947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3975075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496017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683303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801103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55318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2216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20745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337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69619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27963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05520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7271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82993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07591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38964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426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7729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77927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0994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35355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99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07F6D-7DAB-484E-944A-4791C9F4F956}" type="slidenum">
              <a:rPr lang="ko-KR" altLang="en-US" smtClean="0"/>
              <a:t>100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2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380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0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906439" y="113074"/>
            <a:ext cx="1795962" cy="254092"/>
          </a:xfrm>
          <a:prstGeom prst="rect">
            <a:avLst/>
          </a:prstGeom>
          <a:noFill/>
        </p:spPr>
        <p:txBody>
          <a:bodyPr wrap="none" rtlCol="0">
            <a:normAutofit fontScale="85000" lnSpcReduction="20000"/>
          </a:bodyPr>
          <a:lstStyle/>
          <a:p>
            <a:pPr algn="ctr"/>
            <a:r>
              <a:rPr lang="ko-KR" altLang="en-US" sz="1200" spc="0" baseline="0" smtClean="0">
                <a:solidFill>
                  <a:srgbClr val="2A5693"/>
                </a:solidFill>
              </a:rPr>
              <a:t>투자자산관리시스템</a:t>
            </a:r>
            <a:r>
              <a:rPr lang="en-US" altLang="ko-KR" sz="1400" spc="0" baseline="0" smtClean="0">
                <a:solidFill>
                  <a:srgbClr val="2A5693"/>
                </a:solidFill>
              </a:rPr>
              <a:t> Manual</a:t>
            </a:r>
            <a:endParaRPr lang="ko-KR" altLang="en-US" sz="1400" spc="0" baseline="0">
              <a:solidFill>
                <a:srgbClr val="2A5693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023369" y="300101"/>
            <a:ext cx="1562101" cy="186435"/>
          </a:xfrm>
          <a:prstGeom prst="rect">
            <a:avLst/>
          </a:prstGeom>
          <a:noFill/>
        </p:spPr>
        <p:txBody>
          <a:bodyPr wrap="none" rtlCol="0">
            <a:normAutofit fontScale="85000" lnSpcReduction="20000"/>
          </a:bodyPr>
          <a:lstStyle/>
          <a:p>
            <a:pPr algn="ctr"/>
            <a:r>
              <a:rPr lang="en-US" altLang="ko-KR" sz="800" smtClean="0">
                <a:solidFill>
                  <a:srgbClr val="5699F1"/>
                </a:solidFill>
              </a:rPr>
              <a:t>Venture</a:t>
            </a:r>
            <a:r>
              <a:rPr lang="en-US" altLang="ko-KR" sz="800" baseline="0" smtClean="0">
                <a:solidFill>
                  <a:srgbClr val="5699F1"/>
                </a:solidFill>
              </a:rPr>
              <a:t> Capital Enterprise Resource Planning</a:t>
            </a:r>
            <a:endParaRPr lang="en-US" altLang="ko-KR" sz="800" smtClean="0">
              <a:solidFill>
                <a:srgbClr val="5699F1"/>
              </a:solidFill>
            </a:endParaRPr>
          </a:p>
        </p:txBody>
      </p:sp>
      <p:sp>
        <p:nvSpPr>
          <p:cNvPr id="12" name="직사각형 11"/>
          <p:cNvSpPr/>
          <p:nvPr userDrawn="1"/>
        </p:nvSpPr>
        <p:spPr>
          <a:xfrm>
            <a:off x="5702840" y="106282"/>
            <a:ext cx="1080587" cy="3114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rgbClr val="0068A6"/>
              </a:gs>
              <a:gs pos="100000">
                <a:srgbClr val="0068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 userDrawn="1"/>
        </p:nvSpPr>
        <p:spPr>
          <a:xfrm>
            <a:off x="2182796" y="106283"/>
            <a:ext cx="3520043" cy="311437"/>
          </a:xfrm>
          <a:prstGeom prst="rect">
            <a:avLst/>
          </a:prstGeom>
          <a:solidFill>
            <a:srgbClr val="006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슬라이드 번호 개체 틀 4"/>
          <p:cNvSpPr txBox="1">
            <a:spLocks/>
          </p:cNvSpPr>
          <p:nvPr userDrawn="1"/>
        </p:nvSpPr>
        <p:spPr>
          <a:xfrm>
            <a:off x="4595810" y="6534230"/>
            <a:ext cx="714380" cy="318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0F515-DCD9-4B7A-AEB9-0D05695432B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직사각형 15"/>
          <p:cNvSpPr/>
          <p:nvPr userDrawn="1"/>
        </p:nvSpPr>
        <p:spPr>
          <a:xfrm rot="10800000">
            <a:off x="8825413" y="106283"/>
            <a:ext cx="1080587" cy="3114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rgbClr val="0068A6"/>
              </a:gs>
              <a:gs pos="100000">
                <a:srgbClr val="0068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401" y="6534230"/>
            <a:ext cx="897467" cy="13809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20" y="58614"/>
            <a:ext cx="1867146" cy="40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7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50" y="3042530"/>
            <a:ext cx="3490700" cy="2614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7360" y="886546"/>
            <a:ext cx="4911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spc="-150" smtClean="0">
                <a:solidFill>
                  <a:srgbClr val="2F75B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ERP SYSTEM MANUAL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0600" y="1654247"/>
            <a:ext cx="3484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smtClean="0">
                <a:solidFill>
                  <a:srgbClr val="5699F1"/>
                </a:solidFill>
              </a:rPr>
              <a:t>Venture </a:t>
            </a:r>
            <a:r>
              <a:rPr lang="en-US" altLang="ko-KR" sz="1400">
                <a:solidFill>
                  <a:srgbClr val="5699F1"/>
                </a:solidFill>
              </a:rPr>
              <a:t>Capital Enterprise Resource Planning</a:t>
            </a:r>
            <a:endParaRPr lang="en-US" altLang="ko-KR" sz="1400" smtClean="0">
              <a:solidFill>
                <a:srgbClr val="5699F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7643" y="6120333"/>
            <a:ext cx="3310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smtClean="0">
                <a:solidFill>
                  <a:srgbClr val="969696"/>
                </a:solidFill>
              </a:rPr>
              <a:t>ⓒ2017. </a:t>
            </a:r>
            <a:r>
              <a:rPr lang="en-US" altLang="ko-KR" sz="1200" err="1" smtClean="0">
                <a:solidFill>
                  <a:srgbClr val="969696"/>
                </a:solidFill>
              </a:rPr>
              <a:t>LogosSystem</a:t>
            </a:r>
            <a:r>
              <a:rPr lang="en-US" altLang="ko-KR" sz="1200" smtClean="0">
                <a:solidFill>
                  <a:srgbClr val="969696"/>
                </a:solidFill>
              </a:rPr>
              <a:t>. Co., Ltd. All rights reserved.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-9525" y="1050638"/>
            <a:ext cx="2171699" cy="964480"/>
          </a:xfrm>
          <a:prstGeom prst="rect">
            <a:avLst/>
          </a:prstGeom>
          <a:solidFill>
            <a:srgbClr val="006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346106" y="5657954"/>
            <a:ext cx="1213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4D4D4D"/>
                </a:solidFill>
              </a:rPr>
              <a:t>2017. 12. 20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98713" y="2193638"/>
            <a:ext cx="4508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spc="-8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크레센도에쿼티파트너스</a:t>
            </a:r>
            <a:r>
              <a:rPr lang="en-US" altLang="ko-KR" sz="1400" spc="-8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 </a:t>
            </a:r>
            <a:r>
              <a:rPr lang="ko-KR" altLang="en-US" sz="1400" spc="-8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투자자산관리시스템 </a:t>
            </a:r>
            <a:r>
              <a:rPr lang="en-US" altLang="ko-KR" sz="1400" spc="-8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ERP </a:t>
            </a:r>
            <a:r>
              <a:rPr lang="ko-KR" altLang="en-US" sz="1400" spc="-8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매뉴얼</a:t>
            </a:r>
            <a:endParaRPr lang="ko-KR" altLang="en-US" sz="1400" spc="-8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7734301" y="1050638"/>
            <a:ext cx="2171699" cy="964480"/>
          </a:xfrm>
          <a:prstGeom prst="rect">
            <a:avLst/>
          </a:prstGeom>
          <a:solidFill>
            <a:srgbClr val="006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3" y="213944"/>
            <a:ext cx="1644030" cy="83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22" y="1059342"/>
            <a:ext cx="4678378" cy="35211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79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투자심의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748295" y="1747274"/>
            <a:ext cx="355493" cy="1568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554764" y="150105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311005" y="1414535"/>
            <a:ext cx="471691" cy="1632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620858" y="141453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371448" y="1605223"/>
            <a:ext cx="355493" cy="1426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140800" y="1067234"/>
            <a:ext cx="4457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 단계의 체크리스트 입력 탭입니다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체크리스트는 확인선택을 클릭하시면 전체 확인 된 내용으로 선택되며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X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부분만 별도로 기록하시고 저장 버튼을 클릭하여 주세요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체크리스트 버튼을 클릭하면 입력된 체크리스트 내용을 출력할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48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5" y="1059342"/>
            <a:ext cx="4562565" cy="2346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95529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재무제표일괄조회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조합별 재무제표를 일괄적으로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조회일자와 조합상태 기준으로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여러 조합의 재무제표를 비교할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252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6" y="1059342"/>
            <a:ext cx="4562563" cy="2346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4752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펀드비용내역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조합의 비용 내역을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지정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기간에 생성된 비용 계정의 전표 내역을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비용 내역의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실지급여부와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실지급일자를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입력하여 저장할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해당 전표의 상세 내역을 확인할 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6" y="1059342"/>
            <a:ext cx="4562563" cy="2346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72419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마감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마감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고유계정 및 조합의 전표 마감 여부를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지정하는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셀 더블클릭 시 마감과 마감취소가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토글되며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바로 실행됩니다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■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마감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□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마감 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고유계정은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월단위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조합은 일단위로 마감을 실행합니다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마감 후에는 해당 재원으로 생성된 전표의 수정 및 삭제가 불가능합니다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88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7" y="1059342"/>
            <a:ext cx="4562561" cy="2346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03196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마감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결산보정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결산보정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결산보정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정보를 조회하는 화면 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보통주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평가 정보를 조회하는 화면으로 아래와 같이 처리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거래등록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투자거래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상장주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 marL="685800" lvl="1" indent="-228600">
              <a:lnSpc>
                <a:spcPct val="120000"/>
              </a:lnSpc>
              <a:buFont typeface="+mj-lt"/>
              <a:buAutoNum type="arabicParenR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(20140331)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기준으로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평가익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을 반영하고 익월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(20140401)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평가익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환입을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반영합니다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685800" lvl="1" indent="-228600">
              <a:lnSpc>
                <a:spcPct val="120000"/>
              </a:lnSpc>
              <a:buFont typeface="+mj-lt"/>
              <a:buAutoNum type="arabicParenR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결산월인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경우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평가익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만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반영합니다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628650" lvl="1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628650" lvl="1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거래취소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투자거래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상장주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 marL="685800" lvl="1" indent="-228600">
              <a:lnSpc>
                <a:spcPct val="120000"/>
              </a:lnSpc>
              <a:buFont typeface="+mj-lt"/>
              <a:buAutoNum type="arabicParenR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(20140331)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기준으로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평가익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을 반영하고 익월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(20140401)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평가익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환입을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반영합니다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–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반영분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삭제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처리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685800" lvl="1" indent="-228600">
              <a:lnSpc>
                <a:spcPct val="120000"/>
              </a:lnSpc>
              <a:buFont typeface="+mj-lt"/>
              <a:buAutoNum type="arabicParenR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펀드결산월인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경우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평가익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만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반영합니다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-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반영분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삭제 처리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18" y="3527609"/>
            <a:ext cx="4413885" cy="1886902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92652" y="1410963"/>
            <a:ext cx="4447351" cy="19006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478013" y="291929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96769" y="3499251"/>
            <a:ext cx="4447351" cy="19006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471301" y="504611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21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8138" y="554230"/>
            <a:ext cx="203196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마감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결산보정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결산보정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정보를 관리하는 화면입니다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감가상각 정보를 조회하고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원장반영버튼을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클릭하여 결산 정보를 반영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결산 보정 정보를 환원 분개하는 화면으로 내용 수정 후  저장 하거나 전표 생성 버튼을 클릭하여 전표 정보를 반영합니다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상단에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첨부파일버튼을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클릭하면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첨부파일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업로드 화면이 나타나며 저장이 가능합니다</a:t>
            </a:r>
            <a:r>
              <a:rPr lang="en-US" altLang="ko-KR" sz="1000" spc="-9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540568" cy="233362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8" y="3351711"/>
            <a:ext cx="4417219" cy="188356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06151" y="3342731"/>
            <a:ext cx="4447351" cy="19006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380683" y="488959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2627" y="1406843"/>
            <a:ext cx="4447351" cy="19006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4413635" y="295370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97" y="4284440"/>
            <a:ext cx="2853690" cy="1943576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797865" y="4284440"/>
            <a:ext cx="2866222" cy="19435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344477" y="594700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53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7" y="1059342"/>
            <a:ext cx="4562561" cy="2346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03196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마감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시가평가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투자거래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단기매매증권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 평가내역을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상장된 기업의 거래 중 주식이 있는 경우 리스트에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건의 월말 적용 주가를 입력하고 평가 후 장부가액을 확인하고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전표반영 버튼 클릭 시 저장한 데이터를 전표에 반영하여 생성합니다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전표미반영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 클릭 시 생성한 전표가 취소됩니다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전표가 생성된 건은 원장반영에 표시됩니다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30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8" y="1059342"/>
            <a:ext cx="4562559" cy="23466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89731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마감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년마감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연도의 회기 기수를 조회하고 마감을 실행하는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마감기간 및 이월기간을 설정하여 마감을 실행할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14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8" y="1059342"/>
            <a:ext cx="4562559" cy="2346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9363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세무관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법인세관</a:t>
            </a:r>
            <a:r>
              <a:rPr lang="ko-KR" altLang="en-US" sz="1200" dirty="0">
                <a:latin typeface="+mn-ea"/>
              </a:rPr>
              <a:t>리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법인세와 관련된 항목을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법인세 상세 정보와 첨부파일을 저장하여 관리합니다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677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8" y="1059342"/>
            <a:ext cx="4562558" cy="2346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0140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세무관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부가세매입관리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부가세 매입 자료를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 생성 시 부가세 계정 탭에서 매입자료에 작성한 부가세 내역을 관리합니다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내역을 더블 클릭 시 상세 데이터를 확인 및 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233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8" y="1060204"/>
            <a:ext cx="4562558" cy="2344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0140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세무관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부가세매출관리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부가세 매출 자료를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 생성 시 부가세 계정 탭에서 매출자료에 작성한 부가세 내역을 관리합니다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내역을 더블 클릭 시 상세 데이터를 확인 및 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15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871239" cy="366633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12" y="2605701"/>
            <a:ext cx="4336398" cy="26899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79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투자심의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3633034" y="1652519"/>
            <a:ext cx="416452" cy="1426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353923" y="143030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864253" y="1437325"/>
            <a:ext cx="471691" cy="1484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89942" y="301801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922084" y="3089314"/>
            <a:ext cx="4134009" cy="1899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642742" y="3594550"/>
            <a:ext cx="415954" cy="1297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535166" y="335010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316798" y="2803015"/>
            <a:ext cx="457548" cy="1427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998326" y="260075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79" y="5080506"/>
            <a:ext cx="3921449" cy="113263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4172520" y="3596871"/>
            <a:ext cx="477906" cy="1274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213430" y="334901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0800" y="1067234"/>
            <a:ext cx="44570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 단계의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투심의결권을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설정하는 화면입니다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체크리스트는 확인선택을 클릭하시면 전체 확인 된 내용으로 선택되며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X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부분만 별도로 기록하시고 저장 버튼을 클릭하여 주세요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해당되는 재원을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재원에 필요한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행추가로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의결권자를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설정할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외부심사자관리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버튼을 누르면 이전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외부심사자로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설정되어 있는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리스트가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나오고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추가 삭제할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동일심사자선택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처리 버튼은 위의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동일심사자선택을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체크하면 해당 재원에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심사자를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자동으로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팅해줍니다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94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9" y="1060204"/>
            <a:ext cx="4562556" cy="23449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95529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세무관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세금계산서합계표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세금계산서합계표와 계산서합계표를 출력하는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연도의 분기별 데이터 전체를 출력할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개별적인 영수증 출력은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자금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세무관리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부가세매출관리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9" y="3405130"/>
            <a:ext cx="4562556" cy="234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9" y="1060204"/>
            <a:ext cx="4562556" cy="2344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9363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세무관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증권거래세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증권거래세 관련 데이터를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거래 건에 대해 양수인의 사업자번호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주민번호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주소 등을 입력할 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과세 표준에 대해 감면세액과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가산세를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입력하면 납부할 세액이 자동으로 계산됩니다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 후에 과세 인쇄 및 면세 인쇄 시 저장된 데이터가 출력됩니다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거래 건을 선택하면 하단에 증권거래세 분개 처리에 해당 전표 내역이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자동으로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세팅됩니다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(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멀티 선택 가능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 처리 버튼으로 전표를 생성할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전표가 생성되면 상단에 전표번호가 생성되며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 생성 후에는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가산세와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감면세액 등의 데이터를 수정할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76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0" y="1060204"/>
            <a:ext cx="4562554" cy="2344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0140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자</a:t>
            </a:r>
            <a:r>
              <a:rPr lang="ko-KR" altLang="en-US" sz="1200" dirty="0">
                <a:latin typeface="+mn-ea"/>
              </a:rPr>
              <a:t>산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유무형자산관리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유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무형자산에 대한 감가상각을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상각구분에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따라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항목 더블클릭 시 변동이력을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항목 선택 후 삭제 버튼 클릭 시 해당 항목에 대한 모든 데이터를 삭제할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재원 선택 후 감가상각 조회 버튼 클릭 시 해당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기준년월에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해당하는 건들의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변동내역을 일괄적으로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 클릭 후 등록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수정화면에서 필수항목을 입력하고 저장합니다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상각구분과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내용년수에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따라 감가상각여부와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상각액이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자동으로 계산됩니다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감가상각 조회 후 일괄 처리 시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 생성 버튼으로 전표를 생성하며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연관된 계정과목이 자동으로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세팅됩니다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9" y="3404688"/>
            <a:ext cx="4059995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3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0" y="1060204"/>
            <a:ext cx="4562554" cy="2344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3974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예</a:t>
            </a:r>
            <a:r>
              <a:rPr lang="ko-KR" altLang="en-US" sz="1200" dirty="0">
                <a:latin typeface="+mn-ea"/>
              </a:rPr>
              <a:t>산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예산관리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예산 편성 기간 내의 예산 항목별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개인별 예산을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예산금액은 항목별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개인별로 구분하여 월별로 설정합니다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양식에 맞게 작성한 엑셀 파일을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업로드하여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1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1" y="1060204"/>
            <a:ext cx="4562552" cy="2344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4752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예</a:t>
            </a:r>
            <a:r>
              <a:rPr lang="ko-KR" altLang="en-US" sz="1200" dirty="0">
                <a:latin typeface="+mn-ea"/>
              </a:rPr>
              <a:t>산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예산실적조회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예산 편성 기간에 사용한 예산 실적을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예산은 회계 처리 시 반영합니다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항목별로 월별 설정된 예산 금액과 실제 사용된 금액을 비교 관리합니다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61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1" y="1060204"/>
            <a:ext cx="4562552" cy="2344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3974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자금관리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계좌관리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계좌를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 계정과목 별로 등록 및 관리합니다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등록된 계좌 정보는 전표 입력 시 연동하여 사용됩니다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57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2" y="1060204"/>
            <a:ext cx="4562550" cy="2344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3974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자금관리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계좌잔액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자금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기초관리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계좌관리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등록한 계좌 별 잔액을 조회하는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자금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기초관리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계좌관리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등록한 계좌로 회계 전표 발생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입력한 금액으로 잔액을 관리합니다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잔액을 더블 클릭 시 해당 계좌를 입력한 전표 내역을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24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2" y="1060204"/>
            <a:ext cx="4562550" cy="23449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0140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운용자</a:t>
            </a:r>
            <a:r>
              <a:rPr lang="ko-KR" altLang="en-US" sz="1200" dirty="0">
                <a:latin typeface="+mn-ea"/>
              </a:rPr>
              <a:t>금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상장주관</a:t>
            </a:r>
            <a:r>
              <a:rPr lang="ko-KR" altLang="en-US" sz="1200" dirty="0">
                <a:latin typeface="+mn-ea"/>
              </a:rPr>
              <a:t>리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상장 기업의 거래 내역을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거래관리 탭에서 거래 등록 버튼을 클릭하여 거래 내용을 입력한 후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양식에 맞게 작성한 엑셀 파일을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업로드하여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일괄적으로 거래를 등록할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거래 건을 선택 후 전표 생성 버튼 클릭 시 회계에 반영됩니다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15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3" y="1060204"/>
            <a:ext cx="4562548" cy="23449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3974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일</a:t>
            </a:r>
            <a:r>
              <a:rPr lang="ko-KR" altLang="en-US" sz="1200" dirty="0">
                <a:latin typeface="+mn-ea"/>
              </a:rPr>
              <a:t>정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일정관리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회사 일정을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상세일정 버튼 클릭 시 해당 일자의 시간대 별로 일정 내용을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32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3" y="1060204"/>
            <a:ext cx="4562548" cy="23449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26307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법인카</a:t>
            </a:r>
            <a:r>
              <a:rPr lang="ko-KR" altLang="en-US" sz="1200" dirty="0">
                <a:latin typeface="+mn-ea"/>
              </a:rPr>
              <a:t>드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법인카드정보관</a:t>
            </a:r>
            <a:r>
              <a:rPr lang="ko-KR" altLang="en-US" sz="1200" dirty="0">
                <a:latin typeface="+mn-ea"/>
              </a:rPr>
              <a:t>리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회사의 법인카드 정보를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버튼을 클릭하여 카드소지자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카드번호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결제일 등의 정보를 입력한 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060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40800" y="1067234"/>
            <a:ext cx="4457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 단계의 투자심사 의결 승인 여부를 설정하는 화면입니다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투심위원이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설정되면 해당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투심위원이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로그인 시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Home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화면 의결정보에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표시됩니다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의결정보탭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또는 내부심사자의 해당 데이터를 클릭하면 투자심의의견서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팝업화면이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나오며 찬성 반대 여부를 설정할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또한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모바일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화면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 http://crescendo.vcerp.co.kr )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으로 접속하시면 의결 하실 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871239" cy="366633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4"/>
          <a:srcRect l="2790" t="17927" r="75677" b="9422"/>
          <a:stretch/>
        </p:blipFill>
        <p:spPr>
          <a:xfrm>
            <a:off x="444924" y="3350100"/>
            <a:ext cx="1655174" cy="33873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79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투자심의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3871" y="473383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864253" y="1437325"/>
            <a:ext cx="471691" cy="1484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26228" y="4980056"/>
            <a:ext cx="1673869" cy="9059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819" y="3350100"/>
            <a:ext cx="3599890" cy="3151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3941908" y="5856033"/>
            <a:ext cx="860613" cy="1514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3609766" y="560981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356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4" y="1060204"/>
            <a:ext cx="4562546" cy="23449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66382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법인카</a:t>
            </a:r>
            <a:r>
              <a:rPr lang="ko-KR" altLang="en-US" sz="1200" dirty="0">
                <a:latin typeface="+mn-ea"/>
              </a:rPr>
              <a:t>드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법인카드청구관리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개인</a:t>
            </a:r>
            <a:r>
              <a:rPr lang="en-US" altLang="ko-KR" sz="1200" dirty="0" smtClean="0">
                <a:latin typeface="+mn-ea"/>
              </a:rPr>
              <a:t>)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지정한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기준년월에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해당하는 법인카드 별 청구내역을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양식에 맞게 작성한 엑셀 파일을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업로드하여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카드승인내역을 등록합니다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업로드 후 조회된 카드승인내역 별로 회사결제금액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계정과목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거래처 등을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입력하여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저장된 데이터를 기준으로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총무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신청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법인카드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실비정산청구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결재할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02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4" y="1060204"/>
            <a:ext cx="4562546" cy="2344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0904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신청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휴가신청 및 조회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휴가를 신청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결재가 완료된 건은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총무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인사정보관리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메뉴의 휴가정보 탭에서 사용일수에 카운트되며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[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일정관리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]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결재가 완료된 건은 수정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75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0" y="1060204"/>
            <a:ext cx="4559194" cy="2344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03837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신청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실비정산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실비정산을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 클릭 시 해당 월별로 실비 신청 건을 입력하고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해당 신청 건의 상세 내역을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 완료 후 전표생성 버튼 클릭 시 해당 내역이 회계 반영됩니다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 완료 전에는 전표를 생성할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)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결재가 완료된 건은 수정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47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0" y="1060204"/>
            <a:ext cx="4559194" cy="2344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02262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신청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법인카드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실비정산청구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[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법인카드청구관리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]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[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실비정산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]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등록한 신청 건들을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결재는 월 단위로만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금액을 더블클릭 시 해당 계정과목으로 신청한 건들의 상세 내역을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86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0" y="1060204"/>
            <a:ext cx="4559194" cy="2344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7576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신청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재직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경력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원천징수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재직증명서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경력증명서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원천징수영수증을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출력하는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9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1" y="1060204"/>
            <a:ext cx="4559192" cy="2344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5393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인사관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인사정보관리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인사정보를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 클릭 시 하단 탭의 항목이 활성화되어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학력정보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경력정보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자격정보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휴가정보 탭에서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행삭제를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통해 해당 내용을 입력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최초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입사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부서 설정은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[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인사발령관리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]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발령구분을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입사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로 선택한 후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발령부서 항목에서 설정할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서명 파일 업로드 시 투심 프로세스 및 전자결재에서 보여집니다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51720" y="2254206"/>
            <a:ext cx="405686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02518" y="2192969"/>
            <a:ext cx="303756" cy="2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8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33106" y="2878683"/>
            <a:ext cx="2064206" cy="3209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6456" y="2921671"/>
            <a:ext cx="303756" cy="2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(2)</a:t>
            </a:r>
            <a:endParaRPr lang="ko-KR" altLang="en-US" sz="8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12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1" y="1060204"/>
            <a:ext cx="4559192" cy="2344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5393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인사관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인사발령관리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[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인사정보관리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]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등록한 사원의 인사 변동 사항을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부서이동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승급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퇴사 등의 변동 사항을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23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2" y="1060204"/>
            <a:ext cx="4559190" cy="2344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19226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게시</a:t>
            </a:r>
            <a:r>
              <a:rPr lang="ko-KR" altLang="en-US" sz="1200" dirty="0">
                <a:latin typeface="+mn-ea"/>
              </a:rPr>
              <a:t>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공지사항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사내 공지사항을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조직도 검색 버튼 클릭 시 메일발송대상을 선택하여 추가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부서별 선택 가능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일정등록 버튼 클릭 시 해당 내용을 회사 일정에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상세화면에서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댓글을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작성할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9"/>
          <a:stretch/>
        </p:blipFill>
        <p:spPr bwMode="auto">
          <a:xfrm>
            <a:off x="369942" y="3405122"/>
            <a:ext cx="2843689" cy="287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632" y="2882608"/>
            <a:ext cx="28670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990906" y="3855876"/>
            <a:ext cx="277088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738877" y="3794639"/>
            <a:ext cx="303756" cy="2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8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189410" y="3939120"/>
            <a:ext cx="277088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937381" y="3877883"/>
            <a:ext cx="303756" cy="2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(2)</a:t>
            </a:r>
            <a:endParaRPr lang="ko-KR" altLang="en-US" sz="8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69" y="5149558"/>
            <a:ext cx="2800350" cy="110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직사각형 15"/>
          <p:cNvSpPr/>
          <p:nvPr/>
        </p:nvSpPr>
        <p:spPr>
          <a:xfrm>
            <a:off x="2651258" y="5911069"/>
            <a:ext cx="405686" cy="2411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394372" y="5914151"/>
            <a:ext cx="303756" cy="2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(3)</a:t>
            </a:r>
            <a:endParaRPr lang="ko-KR" altLang="en-US" sz="8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92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2" y="1060204"/>
            <a:ext cx="4559190" cy="23449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03837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게시</a:t>
            </a:r>
            <a:r>
              <a:rPr lang="ko-KR" altLang="en-US" sz="1200" dirty="0">
                <a:latin typeface="+mn-ea"/>
              </a:rPr>
              <a:t>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규정집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규정집을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최초 제정 후 개정 및 폐지 버튼을 통해 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다운로드 버튼 클릭 시 등록된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규정집을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일괄적으로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다운로드합니다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목차인쇄 버튼 클릭 시 대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소분류에 따른 목차 페이지를 출력합니다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3" y="1060204"/>
            <a:ext cx="4559188" cy="23449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03837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게시</a:t>
            </a:r>
            <a:r>
              <a:rPr lang="ko-KR" altLang="en-US" sz="1200" dirty="0">
                <a:latin typeface="+mn-ea"/>
              </a:rPr>
              <a:t>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양식집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사내 양식집을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28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140800" y="1067234"/>
            <a:ext cx="4457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 단계의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투심의사록을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확인할 수 있는 화면 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투심위원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의결이 종료되면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투심위의사록에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전자서명이 표기되어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출력됩니다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투자심의가 종료되면 다시 투자심의 단계 탭으로 가서 진행단계를 계약품의로 변경하고 저장 버튼을 클릭하면 다음단계를 진행할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871239" cy="36663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79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투자심의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1864253" y="1437325"/>
            <a:ext cx="471691" cy="1484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4077228" y="1657700"/>
            <a:ext cx="414859" cy="1277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3941908" y="5856033"/>
            <a:ext cx="860613" cy="1514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478" y="3367666"/>
            <a:ext cx="3396860" cy="295213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41908" y="138842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81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3" y="1060204"/>
            <a:ext cx="4559188" cy="23449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50004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게시</a:t>
            </a:r>
            <a:r>
              <a:rPr lang="ko-KR" altLang="en-US" sz="1200" dirty="0">
                <a:latin typeface="+mn-ea"/>
              </a:rPr>
              <a:t>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법무관련자료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법무관련자료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3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4" y="1060204"/>
            <a:ext cx="4559186" cy="23449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03837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게시</a:t>
            </a:r>
            <a:r>
              <a:rPr lang="ko-KR" altLang="en-US" sz="1200" dirty="0">
                <a:latin typeface="+mn-ea"/>
              </a:rPr>
              <a:t>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자료실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회사 내 공유할 자료 등을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공유할 대상을 지정할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사내 전체 공개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소속부서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소속 부서 한정 공개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92" y="3405120"/>
            <a:ext cx="2848313" cy="23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3096273" y="3632823"/>
            <a:ext cx="446255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851987" y="3571586"/>
            <a:ext cx="303756" cy="2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8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339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4" y="1060204"/>
            <a:ext cx="4559186" cy="2344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2545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작성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전자결재문서를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ERP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각 메뉴에서 개별적으로 진행하는 결재 이외의 품의서 및 사후관리보고서의 작성이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결재선 지정을 클릭하여 결재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합의 및 열람자를 설정합니다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기결재문서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선택 클릭 시 결재가 완료된 문서 리스트에서 참조 문서를 선택할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첨부파일 추가 시 파일추가 버튼을 클릭하여 파일을 추가합니다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파일추가가 완료되면 파일전체전송을 클릭하여 업로드를 완료합니다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품의서 작성을 완료하면 상신 버튼을 클릭하여 결재문서를 상신합니다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임시저장 버튼 클릭 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임시저장함에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보관되어 추후 상신 및 삭제가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44" y="3050903"/>
            <a:ext cx="2328010" cy="338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53" y="3050903"/>
            <a:ext cx="2302523" cy="184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369066" y="3042875"/>
            <a:ext cx="335277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392019" y="2866378"/>
            <a:ext cx="3037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937979" y="5940520"/>
            <a:ext cx="335277" cy="768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05799" y="5870547"/>
            <a:ext cx="276142" cy="18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17240" y="2997006"/>
            <a:ext cx="2761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53" y="4902441"/>
            <a:ext cx="2303073" cy="104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17240" y="4848654"/>
            <a:ext cx="276142" cy="18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941087" y="6006364"/>
            <a:ext cx="956589" cy="2192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704519" y="6015263"/>
            <a:ext cx="2761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(3)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729047" y="3046526"/>
            <a:ext cx="208180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679207" y="2870029"/>
            <a:ext cx="2761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(4)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958287" y="3045246"/>
            <a:ext cx="208180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908447" y="2868749"/>
            <a:ext cx="2761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(5)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327166" y="1292986"/>
            <a:ext cx="368805" cy="3209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4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4" y="1060204"/>
            <a:ext cx="4559186" cy="2344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2545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작성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새 양식 등록 버튼 클릭 시 새로운 결재문서 양식을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문서그룹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보존년한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최종결재선사용여부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등의 속성을 설정할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문서 그룹 관리 버튼 클릭 시 결재문서 양식의 그룹을 생성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44" y="3405119"/>
            <a:ext cx="2558587" cy="26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591" y="3405120"/>
            <a:ext cx="1754147" cy="150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3774169" y="1105075"/>
            <a:ext cx="335277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797122" y="928578"/>
            <a:ext cx="3037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052" y="3225915"/>
            <a:ext cx="3037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134037" y="1103795"/>
            <a:ext cx="335277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156990" y="927298"/>
            <a:ext cx="3037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1383" y="3225457"/>
            <a:ext cx="3037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78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5" y="1060204"/>
            <a:ext cx="4559184" cy="2344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2545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결</a:t>
            </a:r>
            <a:r>
              <a:rPr lang="ko-KR" altLang="en-US" sz="1200" dirty="0">
                <a:latin typeface="+mn-ea"/>
              </a:rPr>
              <a:t>재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본인이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결재자로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지정된 문서의 리스트를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문서를 더블클릭 시 결재문서 상세 내용을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결재문서 화면에서 결재 버튼 클릭 시 결재자 의견 입력이 가능하며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승인 또는 반려할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결재가 진행 중인 문서는 전달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76" y="3405119"/>
            <a:ext cx="2714321" cy="2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3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5" y="1060204"/>
            <a:ext cx="4559184" cy="23449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2545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합의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본인이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합의자로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지정된 문서의 리스트를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문서를 더블클릭 시 결재문서 상세 내용을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결재문서 화면에서 결재 버튼 클릭 시 결재자 의견 입력이 가능하며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승인 또는 반려할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결재가 진행 중인 문서는 전달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76" y="3405119"/>
            <a:ext cx="2714321" cy="2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6" y="1060204"/>
            <a:ext cx="4559182" cy="23449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2545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진행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본인이 기안한 문서 및 본인이 결재자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합의자로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지정된 문서의 리스트를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문서를 더블클릭 시 결재문서 상세 내용을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결재가 진행 중인 문서는 전달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09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6" y="1060204"/>
            <a:ext cx="4559182" cy="2344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2545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열</a:t>
            </a:r>
            <a:r>
              <a:rPr lang="ko-KR" altLang="en-US" sz="1200" dirty="0">
                <a:latin typeface="+mn-ea"/>
              </a:rPr>
              <a:t>람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본인이 열람자로 지정된 문서의 리스트를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문서를 더블클릭 시 결재문서 상세 내용을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결재자가 반려할 경우 반려된 문서는 조회되지 않습니다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결재가 진행 중인 문서는 전달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06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6" y="1060204"/>
            <a:ext cx="4559182" cy="2344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2545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반</a:t>
            </a:r>
            <a:r>
              <a:rPr lang="ko-KR" altLang="en-US" sz="1200" dirty="0">
                <a:latin typeface="+mn-ea"/>
              </a:rPr>
              <a:t>려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본인이 기안한 문서가 반려된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문서 리스트를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문서를 더블클릭 시 결재문서 상세 내용을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재상신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 클릭 시 기존 문서를 수정하여 재상신할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반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려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문서는 전달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58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7" y="1060204"/>
            <a:ext cx="4559180" cy="2344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2545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완료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본인이 기안한 문서 및 본인이 결재자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합의자로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지정된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문서가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결재완료된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리스트를 조회합니다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문서를 더블클릭 시 결재문서 상세 내용을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료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문서는 전달 가능하며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829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66327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계약품</a:t>
            </a:r>
            <a:r>
              <a:rPr lang="ko-KR" altLang="en-US" sz="1200" dirty="0">
                <a:latin typeface="+mn-ea"/>
              </a:rPr>
              <a:t>의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843202" y="2327819"/>
            <a:ext cx="354388" cy="1189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274519" y="1105432"/>
            <a:ext cx="461084" cy="1056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3179659" y="5679300"/>
            <a:ext cx="860613" cy="1514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3545295" y="223343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153" y="3542339"/>
            <a:ext cx="3183170" cy="26894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7326" y="354233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489133" y="3704174"/>
            <a:ext cx="266257" cy="1226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339344" y="207897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197590" y="2329647"/>
            <a:ext cx="292883" cy="1170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163876" y="87899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0800" y="1067234"/>
            <a:ext cx="44570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 단계의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투심의사록을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확인할 수 있는 화면 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계약품의 단계는 해당 투자기업을 조회한 후 선택하시고 계약품의 등록 버튼을 클릭하시면 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계약품의 데이터를 확인하고 계약서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안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을 첨부해서 저장합니다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저장하면 계약품의등록정보에 리스트가 생기고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선택 후 결재 버튼을 누릅니다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 상신 후 모든 결재가 완료되면 포트폴리오 기업 전환 버튼을 눌러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투심단계에서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포트폴리오 단계로 전환할 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02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7" y="1060204"/>
            <a:ext cx="4559180" cy="2344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28711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전달문서함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전달 받은 결재 문서의 리스트를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문서를 더블클릭 시 결재문서 상세 내용을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전달 문서는 전달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64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8" y="1060204"/>
            <a:ext cx="4559178" cy="2344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594895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smtClean="0">
                <a:latin typeface="+mn-ea"/>
              </a:rPr>
              <a:t>전달완료문서함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전달한 결재 문서의 리스트를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문서를 더블클릭 시 결재문서 상세 내용을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전달 완료 문서는 전달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427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8" y="1060204"/>
            <a:ext cx="4559178" cy="23449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28711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- </a:t>
            </a:r>
            <a:r>
              <a:rPr lang="ko-KR" altLang="en-US" sz="1200" dirty="0" err="1" smtClean="0">
                <a:latin typeface="+mn-ea"/>
              </a:rPr>
              <a:t>임시보관함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품의서 작성 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임시보관한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문서의 리스트를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문서를 더블클릭 시 결재문서 상세 내용을 수정하여 상신할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임시 저장 문서는 삭제 가능하며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전달할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8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9" y="1060204"/>
            <a:ext cx="4559176" cy="23449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30314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전자결재 </a:t>
            </a:r>
            <a:r>
              <a:rPr lang="en-US" altLang="ko-KR" sz="1200" dirty="0" smtClean="0">
                <a:latin typeface="+mn-ea"/>
              </a:rPr>
              <a:t>– </a:t>
            </a:r>
            <a:r>
              <a:rPr lang="ko-KR" altLang="en-US" sz="1200" dirty="0" err="1" smtClean="0">
                <a:latin typeface="+mn-ea"/>
              </a:rPr>
              <a:t>결재선지정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결재선을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지정하여 저장할 수 있는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새 결재선 등록 버튼 클릭 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조직도에서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자주 사용하는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결재선을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지정하여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00" y="3405115"/>
            <a:ext cx="3257074" cy="258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2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9" y="1060204"/>
            <a:ext cx="4559176" cy="2344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0782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미결재문서조회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본인이 기안한 문서 중 결재가 완료되지 않은 문서를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00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0" y="1060204"/>
            <a:ext cx="4559174" cy="2344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46155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수신공문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수신한 공문을 접수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04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0" y="1060204"/>
            <a:ext cx="4559174" cy="23449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46155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문서관리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발</a:t>
            </a:r>
            <a:r>
              <a:rPr lang="ko-KR" altLang="en-US" sz="1200" dirty="0" smtClean="0">
                <a:latin typeface="+mn-ea"/>
              </a:rPr>
              <a:t>신공문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발신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할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공문을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출력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하단표시에 체크할 경우 수신처가 공문 하단에 출력됩니다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공문 하단문구 표시에 체크할 경우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공문 하단에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조합명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업무집행조합원명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대표이사명이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출력됩니다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인감 출력에 체크할 경우 해당 재원의 인감이 출력됩니다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직인 생략에 체크할 경우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직인생략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문구가 출력됩니다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둘 다 체크하지 않을 경우 인감 및 직인이 출력되지 않습니다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61" y="3405113"/>
            <a:ext cx="2810351" cy="326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353453" y="3800221"/>
            <a:ext cx="490881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121869" y="3756437"/>
            <a:ext cx="3037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52173" y="5145718"/>
            <a:ext cx="490881" cy="929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120589" y="5084489"/>
            <a:ext cx="3037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350893" y="5244312"/>
            <a:ext cx="490881" cy="1237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119309" y="5198469"/>
            <a:ext cx="3037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(3)</a:t>
            </a:r>
            <a:endParaRPr lang="ko-KR" altLang="en-US" sz="7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48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0" y="1060204"/>
            <a:ext cx="4559173" cy="23449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5393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기타자산관리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보험관리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자동차보험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상해보험 등 보험을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13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0" y="1060204"/>
            <a:ext cx="4559173" cy="2344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96170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기타자산관리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렌탈자산관리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렌탈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자산을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사용자별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렌탈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자산의 계약일자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만기일자 등의 정보를 저장할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권한이 있는 사용자만 등록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044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1" y="1060204"/>
            <a:ext cx="4559171" cy="23449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7576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급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상여관리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급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상여관리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사원의 급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상여 내역을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지급년월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별로 급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상여 금액을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권한이 있는 사용자만 등록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05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40800" y="1067234"/>
            <a:ext cx="4457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계약조건등록을 입력하는 메뉴입니다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포트폴리오 전환된 투자기업만 리스트에 나오고 선택 후 계약 조건 등록을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자금인출요청을 등록할 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자금인출은 </a:t>
            </a:r>
            <a:r>
              <a:rPr lang="ko-KR" altLang="en-US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투자금지출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확인할 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운용지시서는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운용지시서관리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구분을 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67233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계약조건등록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3258030" y="1103179"/>
            <a:ext cx="268009" cy="1189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3225963" y="86234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536284" y="1104981"/>
            <a:ext cx="327386" cy="1189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3873683" y="1104981"/>
            <a:ext cx="327386" cy="1171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3526039" y="86308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73683" y="86234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127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1" y="1060204"/>
            <a:ext cx="4559171" cy="23449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6873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급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상여관리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지급조서관리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기준일자별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국세납부서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근로소득원천징수영수증 등의 지급조서를 관리하는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권한이 있는 사용자만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삭제가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232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2" y="1060204"/>
            <a:ext cx="4559169" cy="23449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6873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급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상여관리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연말정산관리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연말정산 정보를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차 저장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2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차 저장 하도록 되어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권한이 있는 사용자만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마감처리가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594" y="3405111"/>
            <a:ext cx="2853690" cy="26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7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2" y="1060204"/>
            <a:ext cx="4559169" cy="2344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99805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급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상여관리 </a:t>
            </a:r>
            <a:r>
              <a:rPr lang="en-US" altLang="ko-KR" sz="1200" dirty="0" smtClean="0">
                <a:latin typeface="+mn-ea"/>
              </a:rPr>
              <a:t>/ 4</a:t>
            </a:r>
            <a:r>
              <a:rPr lang="ko-KR" altLang="en-US" sz="1200" dirty="0" err="1" smtClean="0">
                <a:latin typeface="+mn-ea"/>
              </a:rPr>
              <a:t>대보험관리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기준년월별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대보험의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취득신고서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상실신고서를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권한이 있는 사용자만 등록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삭제가 가능합니다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255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3" y="1060204"/>
            <a:ext cx="4559167" cy="2344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1484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인사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총무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급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상여관리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퇴직금관리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기준년월별 퇴직금을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권한이 있는 사용자만 등록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삭제가 가능합니다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64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3" y="1060204"/>
            <a:ext cx="4559167" cy="23449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35604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크레센도에쿼티파트너스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회사정보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회사정보를 저장하는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장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된 회사명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대표자명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사업자번호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주소 등의 데이터가 증명서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공문 등의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출력물에 기재됩니다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840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4" y="1060204"/>
            <a:ext cx="4559165" cy="23449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35604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크레센도에쿼티파트너스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회사연혁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회사연혁을 저장하는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44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4" y="1060204"/>
            <a:ext cx="4559165" cy="23449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66382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크레센도에쿼티파트너스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회사주주현황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회사주주현황을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기준일자별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액면가 및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총발행주식수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주주 목록을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KVIC/KVCA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 보고하는 경우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전송 버튼 클릭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VICSR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 전송됩니다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7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5" y="1060204"/>
            <a:ext cx="4559163" cy="23449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81771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크레센도에쿼티파트너스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자본금변동현황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회사 자본금 변동 내역을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기준일자별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감액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증액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주식증가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주식감소 등의 변동 내역을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17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5" y="1060204"/>
            <a:ext cx="4559163" cy="2344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4049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연도별투자현황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투자 내역을 연도별로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잔액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투자잔액과 잔액이 있는 투자기업 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괄호 안의 숫자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신규투자금액과 신규투자기업 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괄호 안의 숫자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연도의 금액 또는 기업 수를 더블클릭 시 하단에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8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6" y="1060204"/>
            <a:ext cx="4559161" cy="23449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04827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연도별해외투자현황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해외 투자 내역을 연도별로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투자연도별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투자유형별 투자기업 수와 투자금액이 표시되며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우측에는 연도별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투자금액의 그래프가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연도의 행을 클릭 시 하단에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73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140800" y="1067234"/>
            <a:ext cx="44570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계약조건을 등록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수정하는 화면입니다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해당되는 필수사항을 입력해주어야 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계약조건을 등록하면 약정번호가 생깁니다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투자유형에 따라서 입력하는 항목이 상이할 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날인된 계약서를 첨부할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351400" cy="57102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94245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계약조건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386075" y="6125290"/>
            <a:ext cx="4193609" cy="6443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309784" y="588978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588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6" y="1060204"/>
            <a:ext cx="4559161" cy="23449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0277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투자유형별 투자현황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투자 내역을 투자유형별로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연도의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하단에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10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7" y="1060204"/>
            <a:ext cx="4559159" cy="23449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0277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투자분야별 투자현황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투자 내역을 투자분야별로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연도의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하단에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0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7" y="1060204"/>
            <a:ext cx="4559159" cy="23449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58660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해</a:t>
            </a:r>
            <a:r>
              <a:rPr lang="ko-KR" altLang="en-US" sz="1200" dirty="0">
                <a:latin typeface="+mn-ea"/>
              </a:rPr>
              <a:t>외</a:t>
            </a:r>
            <a:r>
              <a:rPr lang="ko-KR" altLang="en-US" sz="1200" dirty="0" smtClean="0">
                <a:latin typeface="+mn-ea"/>
              </a:rPr>
              <a:t>투자현황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해외 투자 내역을 연도별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국가별로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괄호 안의 숫자는 투자기업 수를 의미합니다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국가의 해당 연도의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하단에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08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8" y="1060204"/>
            <a:ext cx="4559157" cy="23449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04827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펀드별투자잔액조회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투자 및 회수현황을 투자유형별로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 창으로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3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8" y="1060204"/>
            <a:ext cx="4559157" cy="2344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4049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</a:t>
            </a:r>
            <a:r>
              <a:rPr lang="ko-KR" altLang="en-US" sz="1200" dirty="0">
                <a:latin typeface="+mn-ea"/>
              </a:rPr>
              <a:t>수</a:t>
            </a:r>
            <a:r>
              <a:rPr lang="ko-KR" altLang="en-US" sz="1200" dirty="0" smtClean="0">
                <a:latin typeface="+mn-ea"/>
              </a:rPr>
              <a:t>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연도별회수현황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회수현황을 연도별로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 창으로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27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9" y="1060204"/>
            <a:ext cx="4559155" cy="2344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4049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</a:t>
            </a:r>
            <a:r>
              <a:rPr lang="ko-KR" altLang="en-US" sz="1200" dirty="0">
                <a:latin typeface="+mn-ea"/>
              </a:rPr>
              <a:t>수</a:t>
            </a:r>
            <a:r>
              <a:rPr lang="ko-KR" altLang="en-US" sz="1200" dirty="0" smtClean="0">
                <a:latin typeface="+mn-ea"/>
              </a:rPr>
              <a:t>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연도별회수실적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회수실적을 조합별 사업연도 기준으로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 창으로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769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9" y="1060204"/>
            <a:ext cx="4559155" cy="23448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0277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</a:t>
            </a:r>
            <a:r>
              <a:rPr lang="ko-KR" altLang="en-US" sz="1200" dirty="0">
                <a:latin typeface="+mn-ea"/>
              </a:rPr>
              <a:t>수</a:t>
            </a:r>
            <a:r>
              <a:rPr lang="ko-KR" altLang="en-US" sz="1200" dirty="0" smtClean="0">
                <a:latin typeface="+mn-ea"/>
              </a:rPr>
              <a:t>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투자유형별 회수현황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회수현황을 투자유형별로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하단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9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0" y="1060204"/>
            <a:ext cx="4559153" cy="23448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0277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</a:t>
            </a:r>
            <a:r>
              <a:rPr lang="ko-KR" altLang="en-US" sz="1200" dirty="0">
                <a:latin typeface="+mn-ea"/>
              </a:rPr>
              <a:t>수</a:t>
            </a:r>
            <a:r>
              <a:rPr lang="ko-KR" altLang="en-US" sz="1200" dirty="0" smtClean="0">
                <a:latin typeface="+mn-ea"/>
              </a:rPr>
              <a:t>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투자분야별 회수현황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회수현황을 투자분야별로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하단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36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0" y="1060204"/>
            <a:ext cx="4559153" cy="2344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62535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</a:t>
            </a:r>
            <a:r>
              <a:rPr lang="ko-KR" altLang="en-US" sz="1200" dirty="0">
                <a:latin typeface="+mn-ea"/>
              </a:rPr>
              <a:t>수</a:t>
            </a:r>
            <a:r>
              <a:rPr lang="ko-KR" altLang="en-US" sz="1200" dirty="0" smtClean="0">
                <a:latin typeface="+mn-ea"/>
              </a:rPr>
              <a:t>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연도별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투자단계별 회수현황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회수현황을 연도별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투자단계 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단계는 투자기업의 설립일자 기준입니다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Early : 3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년 이내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 Middle : 3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~7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년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 Late : 7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년 이후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 창으로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86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1" y="1060204"/>
            <a:ext cx="4559151" cy="2344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0277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</a:t>
            </a:r>
            <a:r>
              <a:rPr lang="ko-KR" altLang="en-US" sz="1200" dirty="0">
                <a:latin typeface="+mn-ea"/>
              </a:rPr>
              <a:t>수</a:t>
            </a:r>
            <a:r>
              <a:rPr lang="ko-KR" altLang="en-US" sz="1200" dirty="0" smtClean="0">
                <a:latin typeface="+mn-ea"/>
              </a:rPr>
              <a:t>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투자연도별 회수실적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회수실적을 투자연도별로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전체 내역과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Multiple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기준으로 상위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25%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 투자금액과 회수금액을 표시합니다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하단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4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8138" y="554230"/>
            <a:ext cx="181716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투자금지출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 건에 대해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등록한 후에는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수정이 불가능합니다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지출에서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전표생성할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(1)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투자기업에 대한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총발행주수를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입력해주어야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1257" y="543586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4"/>
            <a:ext cx="4561200" cy="230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80" y="3807386"/>
            <a:ext cx="3923900" cy="234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직사각형 23"/>
          <p:cNvSpPr/>
          <p:nvPr/>
        </p:nvSpPr>
        <p:spPr>
          <a:xfrm>
            <a:off x="763063" y="5558976"/>
            <a:ext cx="3930740" cy="5840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1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1" y="1060204"/>
            <a:ext cx="4559151" cy="2344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0918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</a:t>
            </a:r>
            <a:r>
              <a:rPr lang="ko-KR" altLang="en-US" sz="1200" dirty="0">
                <a:latin typeface="+mn-ea"/>
              </a:rPr>
              <a:t>수</a:t>
            </a:r>
            <a:r>
              <a:rPr lang="ko-KR" altLang="en-US" sz="1200" dirty="0" smtClean="0">
                <a:latin typeface="+mn-ea"/>
              </a:rPr>
              <a:t>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기간별투자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회수내역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특정 투자기간 내의 투자내역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회수내역을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투자금액이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0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 아닌 내역만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회수금액 또는 회수수익이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0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 아닌 내역만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061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2" y="1060204"/>
            <a:ext cx="4559149" cy="2344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94888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</a:t>
            </a:r>
            <a:r>
              <a:rPr lang="ko-KR" altLang="en-US" sz="1200" dirty="0">
                <a:latin typeface="+mn-ea"/>
              </a:rPr>
              <a:t>수</a:t>
            </a:r>
            <a:r>
              <a:rPr lang="ko-KR" altLang="en-US" sz="1200" dirty="0" smtClean="0">
                <a:latin typeface="+mn-ea"/>
              </a:rPr>
              <a:t>현황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기업별수익률 조회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기업별 수익률을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3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2" y="1060204"/>
            <a:ext cx="4559149" cy="2344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56443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사업년도별통</a:t>
            </a:r>
            <a:r>
              <a:rPr lang="ko-KR" altLang="en-US" sz="1200" dirty="0" err="1">
                <a:latin typeface="+mn-ea"/>
              </a:rPr>
              <a:t>계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사업년도별</a:t>
            </a:r>
            <a:r>
              <a:rPr lang="ko-KR" altLang="en-US" sz="1200" dirty="0" smtClean="0">
                <a:latin typeface="+mn-ea"/>
              </a:rPr>
              <a:t> 투자금액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운용중인 조합의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사업연도별 투자금액을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더블클릭 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 창으로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상세 내역이 조회됩니다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73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3" y="1060204"/>
            <a:ext cx="4559147" cy="23448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27882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</a:t>
            </a:r>
            <a:r>
              <a:rPr lang="ko-KR" altLang="en-US" sz="1200" dirty="0">
                <a:latin typeface="+mn-ea"/>
              </a:rPr>
              <a:t>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전체거래현황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청산된 펀드를 포함한 모든 재원의 거래 내역을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더블클릭 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 창으로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상세 내역이 조회됩니다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31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3" y="1060204"/>
            <a:ext cx="4559147" cy="2344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</a:t>
            </a:r>
            <a:r>
              <a:rPr lang="ko-KR" altLang="en-US" sz="1200" dirty="0">
                <a:latin typeface="+mn-ea"/>
              </a:rPr>
              <a:t>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이자통계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58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투자기업의 이자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연체이자 거래 내역을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259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" y="1060204"/>
            <a:ext cx="4559145" cy="23448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27882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</a:t>
            </a:r>
            <a:r>
              <a:rPr lang="ko-KR" altLang="en-US" sz="1200" dirty="0">
                <a:latin typeface="+mn-ea"/>
              </a:rPr>
              <a:t>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월별투자현황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 및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본계정의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투자 현황을 월별로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투자담당자를 선택하여 조회할 경우 해당 담당자의 월별 투자 내역이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3" y="3405099"/>
            <a:ext cx="4559145" cy="234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" y="1060204"/>
            <a:ext cx="4559145" cy="2344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27882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</a:t>
            </a:r>
            <a:r>
              <a:rPr lang="ko-KR" altLang="en-US" sz="1200" dirty="0">
                <a:latin typeface="+mn-ea"/>
              </a:rPr>
              <a:t>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감액기업현황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투자기업의 감액 거래 내역을 일괄적으로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더블클릭 시 팝업 창으로 상세 내역이 조회됩니다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8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5" y="1060204"/>
            <a:ext cx="4559143" cy="2344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27882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</a:t>
            </a:r>
            <a:r>
              <a:rPr lang="ko-KR" altLang="en-US" sz="1200" dirty="0">
                <a:latin typeface="+mn-ea"/>
              </a:rPr>
              <a:t>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전체투자현황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회수된 투자기업의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상세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정보 중 조회하고자 하는 항목을 체크하여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더블클릭 시 팝업 창으로 상세 내역이 조회됩니다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03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5" y="1060204"/>
            <a:ext cx="4559143" cy="2344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32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</a:t>
            </a:r>
            <a:r>
              <a:rPr lang="ko-KR" altLang="en-US" sz="1200" dirty="0">
                <a:latin typeface="+mn-ea"/>
              </a:rPr>
              <a:t>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잔액기업리스트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잔액이 남아 있는 투자기업의 리스트를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투자잔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액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금액을 더블클릭 시 팝업 창으로 상세 내역이 조회됩니다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26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8" y="1059342"/>
            <a:ext cx="4559141" cy="2344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45715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</a:t>
            </a:r>
            <a:r>
              <a:rPr lang="ko-KR" altLang="en-US" sz="1200" dirty="0">
                <a:latin typeface="+mn-ea"/>
              </a:rPr>
              <a:t>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Sourcing </a:t>
            </a:r>
            <a:r>
              <a:rPr lang="ko-KR" altLang="en-US" sz="1200" dirty="0" smtClean="0">
                <a:latin typeface="+mn-ea"/>
              </a:rPr>
              <a:t>유형별 통계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Sourcing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유형별 투자기업의 현황을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각 투자 심사 단계별로 투자기업 수가 표시됩니다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기업 수를 더블클릭 시 하단에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35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69" y="3405292"/>
            <a:ext cx="323373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프로젝트정보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중의 프로젝트 투자 정보를 입력하는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등록할 때 프로젝트 분류에 따라 입력하는 항목이 달라집니다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유통사는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영화인 경우 선택가능하며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영화가 아닌 경우는 텍스트로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71109" y="341447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580091" y="3598178"/>
            <a:ext cx="1509756" cy="1731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09324" y="398181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568672" y="3985861"/>
            <a:ext cx="2521176" cy="2534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1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6" y="1060204"/>
            <a:ext cx="4559141" cy="2344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00338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</a:t>
            </a:r>
            <a:r>
              <a:rPr lang="ko-KR" altLang="en-US" sz="1200" dirty="0">
                <a:latin typeface="+mn-ea"/>
              </a:rPr>
              <a:t>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년도별</a:t>
            </a:r>
            <a:r>
              <a:rPr lang="ko-KR" altLang="en-US" sz="1200" dirty="0" smtClean="0">
                <a:latin typeface="+mn-ea"/>
              </a:rPr>
              <a:t> 조합 출자자구성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 연도에 해당하는 펀드의 출자자 현황을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연도에 출자한 펀드 수가 괄호 안 숫자로 표시됩니다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상단에는 사원 유형별 출자금액이 연도별로 표시됩니다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금액을 더블클릭 시 하단에 상세 내역이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856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3" y="1059342"/>
            <a:ext cx="4559139" cy="2344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4110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경영정보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</a:t>
            </a:r>
            <a:r>
              <a:rPr lang="ko-KR" altLang="en-US" sz="1200" dirty="0">
                <a:latin typeface="+mn-ea"/>
              </a:rPr>
              <a:t>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심사역별</a:t>
            </a:r>
            <a:r>
              <a:rPr lang="ko-KR" altLang="en-US" sz="1200" dirty="0" smtClean="0">
                <a:latin typeface="+mn-ea"/>
              </a:rPr>
              <a:t> 성과분석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투자기업의 투자 담당자 별로 투자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수익 금액을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심사역별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성과분석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기여금액을 더블클릭 시 기여금액 산출 근거 자료를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심사역별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초과기여수익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고유계정은 대상에서 제외됩니다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투자금액의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6%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 초과한 금액만 기여금액에 반영됩니다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기여금액이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(-)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금액일 경우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실손실액부분만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반영된 금액입니다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회수가 진행 중인 건도 반영된 금액입니다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-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단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원금회수가 되지 않은 건은 다음 원금회수 시 반영됩니다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5" y="3405096"/>
            <a:ext cx="4559139" cy="23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6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8138" y="554230"/>
            <a:ext cx="70788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err="1" smtClean="0">
                <a:solidFill>
                  <a:srgbClr val="5699F1"/>
                </a:solidFill>
                <a:latin typeface="+mn-ea"/>
              </a:rPr>
              <a:t>전자결재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총무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문서관리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전자결재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메뉴와 동일하며 편의성을 위해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대메뉴로도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확인이 가능하도록 처리되었습니다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561200" cy="234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4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736592" cy="3816763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30899" y="1097925"/>
            <a:ext cx="296213" cy="138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004818" y="89278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12494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시스템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시스템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거래처관리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거래처 정보를 관리하는 화면이며 저장된 정보는 투자기업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조합원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 거래처 등에 사용됩니다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버튼을 클릭 시 신규 정보를 입력 할 수 있는 화면으로 설정 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조회된 내용을 엑셀 파일로 다운로드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행 선택 시 관련된 거래처 정보의 상세 정보가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(4)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번에서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확인이 가능하며 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상호명 변경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상호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한글명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)”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옆에 있는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체크박스란을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체크해야지만 이력이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따로 저장되어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상호명 변경 이력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424969" y="1098999"/>
            <a:ext cx="296213" cy="1384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298888" y="89386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57189" y="1433513"/>
            <a:ext cx="4633912" cy="7858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343357" y="123617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57189" y="2228595"/>
            <a:ext cx="4633912" cy="25434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509428" y="216917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23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108229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37723" y="1628900"/>
            <a:ext cx="1999573" cy="18502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24636" y="140847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시스템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시스템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코드관리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시스템에서 사용하는 코드정보를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그룹 코드 정보를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신규 정보는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버튼을 클릭하여 입력하고 수정 정보는 코드구분을 제외하고 수정이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그룹 코드 정보의 상세 코드를 관리하는 입력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(1)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화면과 동일하게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행삭제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버튼으로 데이터를 등록 하며 수정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코드는 제외하고 수정이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(1)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화면에서 입력이 완료되면 저장 버튼을 클릭해야지만 저장이 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코드명 변경 시 관련 코드를 사용한 모든 메뉴에서 일괄 변경되므로 변경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주의 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366881" y="1628900"/>
            <a:ext cx="2646707" cy="18502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53794" y="140847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433194" y="1161292"/>
            <a:ext cx="294923" cy="1099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320107" y="940862"/>
            <a:ext cx="31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60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108229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44890" y="1614419"/>
            <a:ext cx="2313811" cy="18651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56657" y="140110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시스템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시스템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권한관리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 그룹 정보를 등록 또는 수정하는 화면으로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버튼을 클릭하여 신규 정보를 입력하거나 권한코드를 제외한 정보를 수정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 그룹 정보에 대한 상세 정보를 관리하는 화면으로 권한 성격에 맞는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메뉴명을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체크한 뒤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(3)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저장 버튼을 클릭하여 권한 정보를 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사용자관리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사용자 별로 해당 권한 정보를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설정합니다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체크한 메뉴에 한해서 권한 처리가 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8345" y="140110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90010" y="1614419"/>
            <a:ext cx="2313811" cy="18651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433194" y="1161292"/>
            <a:ext cx="294923" cy="1099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320107" y="940862"/>
            <a:ext cx="31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58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5151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45257" y="1557272"/>
            <a:ext cx="2001587" cy="18673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45556" y="135603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시스템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시스템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메뉴관리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대메뉴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정보를 관리하는 화면으로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대메뉴에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속하는 중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상세메뉴 정보를 등록 수정하는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(1)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화면에 입력이 완료 되면 저장 버튼을 클릭하여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메뉴에 입력된 정보는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권한관리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사용됩니다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새로운 메뉴가 생길 경우 사용하는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5861" y="135603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374676" y="1557272"/>
            <a:ext cx="2621494" cy="18673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433194" y="1105635"/>
            <a:ext cx="294923" cy="1099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320107" y="877254"/>
            <a:ext cx="31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471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0428" y="1435974"/>
            <a:ext cx="2289405" cy="19788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76829" y="338402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12494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시스템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시스템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사용자관리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사용자 아이디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사용자 정보를 조회하는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(1)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화면에서 선택 한 사용자의 상세 정보를 나타내며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신규 사용자 정보를 입력 해야 할 경우 등록 버튼을 클릭합니다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화면에서 입력이 완료 되면 저장 버튼을 클릭하여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 항목은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총무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인사정보관리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입력 된 정보를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리스트로 나타냅니다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사용자가 외부인 일 경우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외부인의 경우 체크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체크하면 외부인으로 입력이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사용여부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체크박스란에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체크가 된 사용자만 시스템에 접속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조회전용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여부는 체크할 경우 시스템 상에서 조회만 가능하도록 설정 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세부권한은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권한관리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입력된 정보를 리스트로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나타내며 권한은 여러 개를 선택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조합권한은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펀드정보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입력 된 정보를 리스트로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나타내며 체크가 되어야지만 펀드의 정보를 확인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682123" y="1429349"/>
            <a:ext cx="2320575" cy="19788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600507" y="338402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433194" y="1105635"/>
            <a:ext cx="294923" cy="1099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320107" y="877254"/>
            <a:ext cx="31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135272" y="1106279"/>
            <a:ext cx="294923" cy="1099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022185" y="877898"/>
            <a:ext cx="31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30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44663" y="1310178"/>
            <a:ext cx="1516924" cy="21069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76829" y="112118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12494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시스템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시스템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조직도관리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부서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부서 정보를 트리 구조로 조회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(1)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화면에서 선택 한 부서의 상세 정보를 나타내며 입력한 정보를 리스트로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신규 부서 정보를 입력 할 경우 등록 버튼을 클릭합니다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부서명 변경 시 시스템 상에서 사용한 부서명은 일괄 변경되므로 변경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주의해야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폐기일자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 시 해당 부서는 사용하지 않는 것으로 처리 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5401" y="112118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892331" y="1309572"/>
            <a:ext cx="3116831" cy="21069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4425820" y="1109674"/>
            <a:ext cx="294923" cy="1099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312733" y="889244"/>
            <a:ext cx="3143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737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620431" y="1613251"/>
            <a:ext cx="655007" cy="3555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356365" y="158867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시스템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시스템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휴일관리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휴일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달력 모양의 화면에서 해당 일자를 선택 후 더블클릭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일반적인 휴일 정보가 아니거나 출근 여부에 대한 정보를 입력하여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영업일 정보를 해당 메뉴를 통해 확인하고 관리할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360" y="3428547"/>
            <a:ext cx="2283714" cy="9832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3138" y="340215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711360" y="3423247"/>
            <a:ext cx="2283714" cy="9885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762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78" y="3444985"/>
            <a:ext cx="2810351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27882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보고관리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모니터링노트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투자기업에 관한 게시판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작성일자 별로 내용을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첨부파일도 등록 가능하여 관리할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49355" y="351621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269558" y="3762435"/>
            <a:ext cx="1509756" cy="1075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269558" y="563542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269558" y="5865590"/>
            <a:ext cx="2619942" cy="3892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54" y="1059340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24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38381" y="1435083"/>
            <a:ext cx="2654879" cy="19836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08138" y="338402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27882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시스템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시스템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일일환율관리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일자별로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환율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일자별로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환율 정보를 조회하며 선택 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기준일자의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상세 정보를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화면에 나타냅니다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새로운 환율 정보를 입력 할 경우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신규등록버튼을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클릭하여 각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통화별로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환율 정보를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삭제도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 화면에 나타나는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통화목록은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코드관리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입력한 정보를 사용합니다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9715" y="338402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993260" y="1434462"/>
            <a:ext cx="2003574" cy="19836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45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1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46558" y="1429293"/>
            <a:ext cx="982780" cy="78370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76829" y="218684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195720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시스템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시스템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en-US" altLang="ko-KR" sz="1200" dirty="0" err="1" smtClean="0">
                <a:latin typeface="+mn-ea"/>
              </a:rPr>
              <a:t>DropBox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첨부파일을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폴더 정보를 트리 구조로 조회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마우스 오른쪽 버튼을 클릭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새로 만들기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”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메뉴가 나타나며 클릭 시 새로운 폴더 정보를 생성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선택 한 폴더에 포함되는 폴더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파일 정보가 조회 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일괄다운 버튼 클릭 시 조회 된 폴더 및 파일정보를 다운받습니다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새 폴더 버튼 클릭 시 새 폴더를 생성합니다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파일추가 버튼 클릭 시 파일을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업로드합니다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선택삭제 버튼 클릭 시 선택한 파일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폴더를 삭제합니다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화면에서 파일 또는 폴더를 드래그 하여 업로드가 가능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399766" y="1429293"/>
            <a:ext cx="3602539" cy="20054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127833" y="318854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98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6661" y="3075057"/>
            <a:ext cx="2752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dirty="0" smtClean="0">
                <a:solidFill>
                  <a:srgbClr val="2F75B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감사합니다</a:t>
            </a:r>
            <a:r>
              <a:rPr lang="en-US" altLang="ko-KR" sz="4000" dirty="0" smtClean="0">
                <a:solidFill>
                  <a:srgbClr val="2F75B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  <a:endParaRPr lang="ko-KR" altLang="en-US" sz="4000" dirty="0">
              <a:solidFill>
                <a:srgbClr val="2F75B6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06439" y="451744"/>
            <a:ext cx="1795962" cy="254092"/>
          </a:xfrm>
          <a:prstGeom prst="rect">
            <a:avLst/>
          </a:prstGeom>
          <a:noFill/>
        </p:spPr>
        <p:txBody>
          <a:bodyPr wrap="none" rtlCol="0">
            <a:normAutofit fontScale="85000" lnSpcReduction="20000"/>
          </a:bodyPr>
          <a:lstStyle/>
          <a:p>
            <a:pPr algn="ctr"/>
            <a:r>
              <a:rPr lang="ko-KR" altLang="en-US" sz="1200" spc="0" baseline="0" smtClean="0">
                <a:solidFill>
                  <a:srgbClr val="2A5693"/>
                </a:solidFill>
              </a:rPr>
              <a:t>투자자산관리시스템</a:t>
            </a:r>
            <a:r>
              <a:rPr lang="en-US" altLang="ko-KR" sz="1400" spc="0" baseline="0" smtClean="0">
                <a:solidFill>
                  <a:srgbClr val="2A5693"/>
                </a:solidFill>
              </a:rPr>
              <a:t> Manual</a:t>
            </a:r>
            <a:endParaRPr lang="ko-KR" altLang="en-US" sz="1400" spc="0" baseline="0">
              <a:solidFill>
                <a:srgbClr val="2A569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3369" y="638771"/>
            <a:ext cx="1562101" cy="186435"/>
          </a:xfrm>
          <a:prstGeom prst="rect">
            <a:avLst/>
          </a:prstGeom>
          <a:noFill/>
        </p:spPr>
        <p:txBody>
          <a:bodyPr wrap="none" rtlCol="0">
            <a:normAutofit fontScale="85000" lnSpcReduction="20000"/>
          </a:bodyPr>
          <a:lstStyle/>
          <a:p>
            <a:pPr algn="ctr"/>
            <a:r>
              <a:rPr lang="en-US" altLang="ko-KR" sz="800" smtClean="0">
                <a:solidFill>
                  <a:srgbClr val="5699F1"/>
                </a:solidFill>
              </a:rPr>
              <a:t>Venture</a:t>
            </a:r>
            <a:r>
              <a:rPr lang="en-US" altLang="ko-KR" sz="800" baseline="0" smtClean="0">
                <a:solidFill>
                  <a:srgbClr val="5699F1"/>
                </a:solidFill>
              </a:rPr>
              <a:t> Capital Enterprise Resource Planning</a:t>
            </a:r>
            <a:endParaRPr lang="en-US" altLang="ko-KR" sz="800" smtClean="0">
              <a:solidFill>
                <a:srgbClr val="5699F1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702840" y="444952"/>
            <a:ext cx="1080587" cy="3114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rgbClr val="0068A6"/>
              </a:gs>
              <a:gs pos="100000">
                <a:srgbClr val="0068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1303866" y="444953"/>
            <a:ext cx="4398973" cy="311437"/>
          </a:xfrm>
          <a:prstGeom prst="rect">
            <a:avLst/>
          </a:prstGeom>
          <a:solidFill>
            <a:srgbClr val="006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 rot="10800000">
            <a:off x="8825413" y="444953"/>
            <a:ext cx="1080587" cy="3114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29000">
                <a:srgbClr val="0068A6"/>
              </a:gs>
              <a:gs pos="100000">
                <a:srgbClr val="0068A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9" y="213944"/>
            <a:ext cx="1201076" cy="61126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08" y="5493423"/>
            <a:ext cx="1439986" cy="2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6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60700" y="1726748"/>
            <a:ext cx="9220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60000"/>
              </a:lnSpc>
              <a:buFontTx/>
              <a:buChar char="-"/>
            </a:pPr>
            <a:r>
              <a:rPr lang="ko-KR" altLang="en-US" sz="1000" dirty="0" smtClean="0">
                <a:latin typeface="+mn-ea"/>
              </a:rPr>
              <a:t>투자</a:t>
            </a:r>
            <a:endParaRPr lang="en-US" altLang="ko-KR" sz="1000" dirty="0" smtClean="0">
              <a:latin typeface="+mn-ea"/>
            </a:endParaRPr>
          </a:p>
          <a:p>
            <a:pPr marL="171450" indent="-171450">
              <a:lnSpc>
                <a:spcPct val="160000"/>
              </a:lnSpc>
              <a:buFontTx/>
              <a:buChar char="-"/>
            </a:pPr>
            <a:r>
              <a:rPr lang="ko-KR" altLang="en-US" sz="1000" dirty="0" smtClean="0">
                <a:latin typeface="+mn-ea"/>
              </a:rPr>
              <a:t>펀드</a:t>
            </a:r>
            <a:endParaRPr lang="en-US" altLang="ko-KR" sz="1000" dirty="0">
              <a:latin typeface="+mn-ea"/>
            </a:endParaRPr>
          </a:p>
          <a:p>
            <a:pPr marL="171450" indent="-171450">
              <a:lnSpc>
                <a:spcPct val="160000"/>
              </a:lnSpc>
              <a:buFontTx/>
              <a:buChar char="-"/>
            </a:pPr>
            <a:r>
              <a:rPr lang="en-US" altLang="ko-KR" sz="1000" dirty="0" smtClean="0">
                <a:latin typeface="+mn-ea"/>
              </a:rPr>
              <a:t>LP</a:t>
            </a:r>
            <a:r>
              <a:rPr lang="ko-KR" altLang="en-US" sz="1000" dirty="0" smtClean="0">
                <a:latin typeface="+mn-ea"/>
              </a:rPr>
              <a:t>보고</a:t>
            </a:r>
            <a:endParaRPr lang="en-US" altLang="ko-KR" sz="1000" dirty="0" smtClean="0">
              <a:latin typeface="+mn-ea"/>
            </a:endParaRPr>
          </a:p>
          <a:p>
            <a:pPr marL="171450" indent="-171450">
              <a:lnSpc>
                <a:spcPct val="160000"/>
              </a:lnSpc>
              <a:buFontTx/>
              <a:buChar char="-"/>
            </a:pPr>
            <a:r>
              <a:rPr lang="ko-KR" altLang="en-US" sz="1000" dirty="0" smtClean="0">
                <a:latin typeface="+mn-ea"/>
              </a:rPr>
              <a:t>회계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자금</a:t>
            </a:r>
            <a:endParaRPr lang="en-US" altLang="ko-KR" sz="1000" dirty="0" smtClean="0">
              <a:latin typeface="+mn-ea"/>
            </a:endParaRPr>
          </a:p>
          <a:p>
            <a:pPr marL="171450" indent="-171450">
              <a:lnSpc>
                <a:spcPct val="160000"/>
              </a:lnSpc>
              <a:buFontTx/>
              <a:buChar char="-"/>
            </a:pPr>
            <a:r>
              <a:rPr lang="ko-KR" altLang="en-US" sz="1000" dirty="0" smtClean="0">
                <a:latin typeface="+mn-ea"/>
              </a:rPr>
              <a:t>인사</a:t>
            </a:r>
            <a:r>
              <a:rPr lang="en-US" altLang="ko-KR" sz="1000" dirty="0" smtClean="0">
                <a:latin typeface="+mn-ea"/>
              </a:rPr>
              <a:t>/</a:t>
            </a:r>
            <a:r>
              <a:rPr lang="ko-KR" altLang="en-US" sz="1000" dirty="0" smtClean="0">
                <a:latin typeface="+mn-ea"/>
              </a:rPr>
              <a:t>총무</a:t>
            </a:r>
            <a:endParaRPr lang="en-US" altLang="ko-KR" sz="1000" dirty="0" smtClean="0">
              <a:latin typeface="+mn-ea"/>
            </a:endParaRPr>
          </a:p>
          <a:p>
            <a:pPr marL="171450" indent="-171450">
              <a:lnSpc>
                <a:spcPct val="160000"/>
              </a:lnSpc>
              <a:buFontTx/>
              <a:buChar char="-"/>
            </a:pPr>
            <a:r>
              <a:rPr lang="ko-KR" altLang="en-US" sz="1000" dirty="0" smtClean="0">
                <a:latin typeface="+mn-ea"/>
              </a:rPr>
              <a:t>경영정보</a:t>
            </a:r>
            <a:endParaRPr lang="en-US" altLang="ko-KR" sz="1000" dirty="0" smtClean="0">
              <a:latin typeface="+mn-ea"/>
            </a:endParaRPr>
          </a:p>
          <a:p>
            <a:pPr marL="171450" indent="-171450">
              <a:lnSpc>
                <a:spcPct val="160000"/>
              </a:lnSpc>
              <a:buFontTx/>
              <a:buChar char="-"/>
            </a:pPr>
            <a:r>
              <a:rPr lang="ko-KR" altLang="en-US" sz="1000" dirty="0" smtClean="0">
                <a:latin typeface="+mn-ea"/>
              </a:rPr>
              <a:t>전자결재</a:t>
            </a:r>
            <a:endParaRPr lang="en-US" altLang="ko-KR" sz="1000" dirty="0" smtClean="0">
              <a:latin typeface="+mn-ea"/>
            </a:endParaRPr>
          </a:p>
          <a:p>
            <a:pPr marL="171450" indent="-171450">
              <a:lnSpc>
                <a:spcPct val="160000"/>
              </a:lnSpc>
              <a:buFontTx/>
              <a:buChar char="-"/>
            </a:pPr>
            <a:r>
              <a:rPr lang="ko-KR" altLang="en-US" sz="1000" dirty="0" smtClean="0">
                <a:latin typeface="+mn-ea"/>
              </a:rPr>
              <a:t>시스템</a:t>
            </a:r>
            <a:endParaRPr lang="en-US" altLang="ko-KR" sz="1000" dirty="0" smtClean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2981" y="1726748"/>
            <a:ext cx="166904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60000"/>
              </a:lnSpc>
            </a:pPr>
            <a:r>
              <a:rPr lang="en-US" altLang="ko-KR" sz="1000" dirty="0" smtClean="0">
                <a:latin typeface="+mn-ea"/>
              </a:rPr>
              <a:t>----------------------     3</a:t>
            </a:r>
          </a:p>
          <a:p>
            <a:pPr algn="r">
              <a:lnSpc>
                <a:spcPct val="160000"/>
              </a:lnSpc>
            </a:pPr>
            <a:r>
              <a:rPr lang="en-US" altLang="ko-KR" sz="1000" dirty="0" smtClean="0">
                <a:latin typeface="+mn-ea"/>
              </a:rPr>
              <a:t>----------------------    53</a:t>
            </a:r>
          </a:p>
          <a:p>
            <a:pPr algn="r">
              <a:lnSpc>
                <a:spcPct val="160000"/>
              </a:lnSpc>
            </a:pPr>
            <a:r>
              <a:rPr lang="en-US" altLang="ko-KR" sz="1000" dirty="0" smtClean="0">
                <a:latin typeface="+mn-ea"/>
              </a:rPr>
              <a:t>----------------------    65</a:t>
            </a:r>
          </a:p>
          <a:p>
            <a:pPr algn="r">
              <a:lnSpc>
                <a:spcPct val="160000"/>
              </a:lnSpc>
            </a:pPr>
            <a:r>
              <a:rPr lang="en-US" altLang="ko-KR" sz="1000" dirty="0" smtClean="0">
                <a:latin typeface="+mn-ea"/>
              </a:rPr>
              <a:t>----------------------    84</a:t>
            </a:r>
          </a:p>
          <a:p>
            <a:pPr algn="r">
              <a:lnSpc>
                <a:spcPct val="160000"/>
              </a:lnSpc>
            </a:pPr>
            <a:r>
              <a:rPr lang="en-US" altLang="ko-KR" sz="1000" dirty="0" smtClean="0">
                <a:latin typeface="+mn-ea"/>
              </a:rPr>
              <a:t>----------------------  </a:t>
            </a:r>
            <a:r>
              <a:rPr lang="en-US" altLang="ko-KR" sz="1000" dirty="0" smtClean="0">
                <a:latin typeface="+mn-ea"/>
              </a:rPr>
              <a:t>118</a:t>
            </a:r>
            <a:endParaRPr lang="en-US" altLang="ko-KR" sz="1000" dirty="0" smtClean="0">
              <a:latin typeface="+mn-ea"/>
            </a:endParaRPr>
          </a:p>
          <a:p>
            <a:pPr algn="r">
              <a:lnSpc>
                <a:spcPct val="160000"/>
              </a:lnSpc>
            </a:pPr>
            <a:r>
              <a:rPr lang="en-US" altLang="ko-KR" sz="1000" dirty="0">
                <a:latin typeface="+mn-ea"/>
              </a:rPr>
              <a:t>----------------------  </a:t>
            </a:r>
            <a:r>
              <a:rPr lang="en-US" altLang="ko-KR" sz="1000" dirty="0" smtClean="0">
                <a:latin typeface="+mn-ea"/>
              </a:rPr>
              <a:t>154</a:t>
            </a:r>
            <a:endParaRPr lang="en-US" altLang="ko-KR" sz="1000" dirty="0" smtClean="0">
              <a:latin typeface="+mn-ea"/>
            </a:endParaRPr>
          </a:p>
          <a:p>
            <a:pPr algn="r">
              <a:lnSpc>
                <a:spcPct val="160000"/>
              </a:lnSpc>
            </a:pPr>
            <a:r>
              <a:rPr lang="en-US" altLang="ko-KR" sz="1000" dirty="0">
                <a:latin typeface="+mn-ea"/>
              </a:rPr>
              <a:t>---------------------- </a:t>
            </a:r>
            <a:r>
              <a:rPr lang="en-US" altLang="ko-KR" sz="1000" dirty="0" smtClean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182</a:t>
            </a:r>
            <a:endParaRPr lang="en-US" altLang="ko-KR" sz="1000" dirty="0" smtClean="0">
              <a:latin typeface="+mn-ea"/>
            </a:endParaRPr>
          </a:p>
          <a:p>
            <a:pPr algn="r">
              <a:lnSpc>
                <a:spcPct val="160000"/>
              </a:lnSpc>
            </a:pPr>
            <a:r>
              <a:rPr lang="en-US" altLang="ko-KR" sz="1000" dirty="0" smtClean="0">
                <a:latin typeface="+mn-ea"/>
              </a:rPr>
              <a:t>----------------------  </a:t>
            </a:r>
            <a:r>
              <a:rPr lang="en-US" altLang="ko-KR" sz="1000" dirty="0" smtClean="0">
                <a:latin typeface="+mn-ea"/>
              </a:rPr>
              <a:t>183</a:t>
            </a:r>
            <a:endParaRPr lang="en-US" altLang="ko-KR" sz="1000" dirty="0" smtClean="0"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5261" y="822346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2A5693"/>
                </a:solidFill>
              </a:rPr>
              <a:t>목 차</a:t>
            </a:r>
            <a:endParaRPr lang="ko-KR" altLang="en-US" dirty="0">
              <a:solidFill>
                <a:srgbClr val="2A5693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40" y="671476"/>
            <a:ext cx="2798166" cy="609600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3979333" y="863600"/>
            <a:ext cx="0" cy="541020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4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보고관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주간보고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주간보고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일반에 대한 내용과 사후관리의 한 주의 보고 내용을 작성할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전주와 금주계획을 비교하여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출력버튼을 클릭하면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보고자와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일자를 선택할 수 있으며 해당 일자에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확인버튼을 클릭 시 출력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31425" y="87463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897449" y="1100826"/>
            <a:ext cx="985012" cy="4406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27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3534335"/>
            <a:ext cx="4533900" cy="23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33900" cy="237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0202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보고관리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주간보고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주간보고 작성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사원을 먼저 선택합니다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선택하면 투자검토의 구분이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항목에 대해 입력하고자 할 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입력화면이 나옵니다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사후관리 탭에서 투자기업의 사후관리내용을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버튼을 먼저 클릭합니다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업체명은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돋보기버튼을 클릭하여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팝업창에서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선택할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(3)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번과 마찬가지로 항목의 빈 화면을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입력창이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사원에 대해 사후관리담당자로 지정된 업체의 리스트가 자동으로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92237" y="111346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439855" y="1286881"/>
            <a:ext cx="1041012" cy="1500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0163" y="138296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18248" y="1547189"/>
            <a:ext cx="318845" cy="17415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737093" y="1547189"/>
            <a:ext cx="2397993" cy="7810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148725" y="162038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775817" y="3904197"/>
            <a:ext cx="368800" cy="1215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1574891" y="4213683"/>
            <a:ext cx="114497" cy="2704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682228" y="4210575"/>
            <a:ext cx="2367257" cy="6611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4278390" y="4011064"/>
            <a:ext cx="424239" cy="1352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381387" y="5374019"/>
            <a:ext cx="513329" cy="2465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471980" y="369378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46248" y="388795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4452" y="418890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(6)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1387" y="511821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(8)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89388" y="396435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(7)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42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37234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보고관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분기보고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분기보고 조회화면입니다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분기보고 입력할 수 있는 기준분기는 해당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투자기업이 투자 나간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날짜를 기준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작성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기준년도를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먼저 입력하고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기준년도에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대한 분기보고를 작성할 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작성 부분을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팝업창이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나옵니다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확정버튼은 분기보고가 작성된 것을 선택하고 확정합니다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확정되었을 시에는 수정이 불가합니다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확정된 분기보고내용을 수정하고 싶을 때 확정취소버튼을 눌러 취소하고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929" y="119941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45462" y="1260532"/>
            <a:ext cx="592799" cy="123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086842" y="157496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1790" y="83650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656158" y="1095225"/>
            <a:ext cx="283595" cy="1104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3953932" y="84710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400673" y="1641719"/>
            <a:ext cx="296399" cy="1127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3960428" y="1096623"/>
            <a:ext cx="283595" cy="1104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11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3983831" cy="466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48749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보고관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분기보고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분기보고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분기보고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메인화면에서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작성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하였을 때 팝업창의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1.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회사개요 탭 입력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투자기업에 대한 등급을 설정할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부실기업으로 설정한 경우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부실기업보고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기업에 대한 항목을 텍스트로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재무실적은 현재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분기보고하는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년도부터 내년까지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이전 재무실적은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재무제표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입력한 데이터를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자동으로 가져옵니다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계약 건에 대해 회수예상금액을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원금과 합계금액을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넣으면 자동으로 손익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이자 금액이 계산됩니다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회수시기와 회수방법까지 입력하여야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기업에 대한 평가금액을 연도별로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공동투자내역이 있는 경우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+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버튼으로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행추가하여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78980" y="89136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950350" y="1137586"/>
            <a:ext cx="691882" cy="123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8342" y="155852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342" y="282905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50581" y="2841688"/>
            <a:ext cx="3941388" cy="6391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11211" y="348086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70484" y="1572561"/>
            <a:ext cx="3921485" cy="12564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2934982" y="3603977"/>
            <a:ext cx="1341619" cy="3763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008854" y="444009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340996" y="4674000"/>
            <a:ext cx="2935605" cy="28220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789194" y="509195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(6)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121336" y="5210994"/>
            <a:ext cx="155265" cy="1411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63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3983831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48749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보고관리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분기보고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분기보고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분기보고 메인 화면에서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작성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하였을 때 팝업창의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2.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계약조건 탭 입력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 조건 탭의 내용은 해당기업의 투자심사에서 작성했던 주요투자조건의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데이터를 보여줍니다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차는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차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2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차는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차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투심위의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조건내용을 가져옵니다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+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버튼으로 </a:t>
            </a:r>
            <a:r>
              <a:rPr lang="en-US" altLang="ko-KR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Refixing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조건 및 변동내역을 작성할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1025" y="89136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008854" y="1137585"/>
            <a:ext cx="1926128" cy="123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323482" y="261751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50581" y="2922527"/>
            <a:ext cx="3941388" cy="5610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52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2672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48749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투자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보고관리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분기보고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분기보고 </a:t>
            </a:r>
            <a:r>
              <a:rPr lang="ko-KR" altLang="en-US" sz="1200" dirty="0" smtClean="0">
                <a:latin typeface="+mn-ea"/>
              </a:rPr>
              <a:t>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분기보고 메인 화면에서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작성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을 더블 클릭 하였을 때 팝업창의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투자기업서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류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탭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투자기업명세서의 서류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관리탭과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동일합니다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버튼을 눌러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투자심사철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계약철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사후관리철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각각 구분으로 첨부파일을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투자심사와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투자계약은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계약별로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등록할 수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있지만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사후관리철은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전체로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버튼을 클릭하면 파일등록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 창이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뜹니다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구분을 선택하고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버튼을 눌러 파일을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58359" y="1813410"/>
            <a:ext cx="2484626" cy="1024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42067" y="172616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053543" y="2433670"/>
            <a:ext cx="300641" cy="110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3731558"/>
            <a:ext cx="2933700" cy="216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85410" y="3943142"/>
            <a:ext cx="1671533" cy="1477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614261" y="233169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68" y="389389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36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3983831" cy="412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48749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투자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보고관리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분기보고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분기보고 등록</a:t>
            </a:r>
            <a:r>
              <a:rPr lang="en-US" altLang="ko-KR" sz="1200" dirty="0">
                <a:latin typeface="+mn-ea"/>
              </a:rPr>
              <a:t>/</a:t>
            </a:r>
            <a:r>
              <a:rPr lang="ko-KR" altLang="en-US" sz="1200" dirty="0">
                <a:latin typeface="+mn-ea"/>
              </a:rPr>
              <a:t>수정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분기보고 메인 화면에서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작성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하였을 때 팝업창의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주주 및 재무현황 입력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주주 변동내역은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주주명부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입력한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데이터를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요약재무제표는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재무제표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입력한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데이터를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표시된 년도를 더블 클릭하면 해당 메뉴의 입력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수정화면이 팝업 창으로 뜨며 수정과 입력이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요약재무제표에서 입력된 데이터를 가지고 자동으로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EBITDA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분석을 해줍니다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283234" y="2235631"/>
            <a:ext cx="1337022" cy="1024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69718" y="91317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51176" y="1144031"/>
            <a:ext cx="2384340" cy="6002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08138" y="3943142"/>
            <a:ext cx="1144145" cy="13281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9034" y="387695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34" y="211060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114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8" y="1058714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32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보고관리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자산평가보고서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자산평가보고서 조회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자산평가를 보고하는 현재 작성자를 설정합니다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현재 작성자를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현재 작성자가 작성을 더블 클릭하여 데이터를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자산평가보고서는 주황색으로 되어 있는 부분이 입력항목입니다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 후 저장버튼을 클릭합니다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확정하기 전에 수정한 내용이 있으면 저장을 한 후 확정 처리합니다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확정된 이후에는 수정이 불가능합니다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확정취소는 관리자에게 요청합니다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161045" y="1103196"/>
            <a:ext cx="288459" cy="1024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-24004" y="142494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08138" y="1425836"/>
            <a:ext cx="572072" cy="7252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1576595" y="1578732"/>
            <a:ext cx="805456" cy="827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252914" y="145562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61045" y="81328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8" y="3477656"/>
            <a:ext cx="4561200" cy="23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3804421" y="3519640"/>
            <a:ext cx="291169" cy="111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467148" y="331445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513252" y="3519640"/>
            <a:ext cx="291169" cy="111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758317" y="331470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18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58660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투자기업관리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기업정보수정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투자기업에 대한 기업정보 입력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기업정보는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LP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 보고해야 하는 사항이므로 이곳에서 반드시 입력해야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기업명을 클릭하면 투자기업명세서가 나옵니다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계약한 기업에 대한 리스트가 나오며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더블클릭은 기업명이 아닌 표시된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부분을 더블 클릭했을 때 입력 창이 뜹니다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0807" y="128251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1079275" y="1489527"/>
            <a:ext cx="3669457" cy="8625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079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343876" cy="479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58660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투자기업관리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기업정보수정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518" y="450961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9476" y="1059342"/>
            <a:ext cx="4458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투자기업정보 입력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 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상호명 변경 이력은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거래처관리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기업명을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수정했던 이력을 보여줍니다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주요임직원은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행삭제로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추가할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또한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주요임직원현황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메뉴에서도 등록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임시저장은 필수사항을 다 입력하지 않아도 저장할 수 있는 기능입니다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최종 데이터는 수정버튼을 클릭하여 저장해야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64660" y="4586980"/>
            <a:ext cx="4230392" cy="492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736671" y="1120200"/>
            <a:ext cx="312815" cy="1322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404529" y="104211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18" y="507914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64660" y="5079284"/>
            <a:ext cx="4230392" cy="492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75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7" y="1059342"/>
            <a:ext cx="4561200" cy="229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82088" y="83122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166327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</a:t>
            </a:r>
            <a:r>
              <a:rPr lang="ko-KR" altLang="en-US" sz="1200" dirty="0">
                <a:latin typeface="+mn-ea"/>
              </a:rPr>
              <a:t>사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247758" y="1088798"/>
            <a:ext cx="270454" cy="1241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3977538" y="1087518"/>
            <a:ext cx="270454" cy="1241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247992" y="82978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39476" y="1058400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투자심사 프로세스는 상담 →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 →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예비투자심의 → 투자심의 → 계약품의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단계로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진행 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Deal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발굴 부터 입력하며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상담등록을 클릭하여 자료를 등록하면 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삭제는 상담등록 단계만 가능합니다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15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27882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투자기업관리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재무제표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투자기업의 재무제표를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재무제표는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LP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 필수사항이며 분기보고에서도 조회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원화로 보기를 체크하면 재무제표 통화가 원화가 아닌 데이터는 환율 적용을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하여 원화로 보여줍니다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엑셀파일로 양식을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다운로드할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수 있으며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다운로드한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양식파일을 입력한 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업로드할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투자기업과 기준월은 필수입니다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통화선택도 필수입니다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원화가 아닌 경우 환율을 필수로 입력해야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계산버튼을 누르면 원화로 계산된 재무제표를 미리 볼 수 있는 팝업 창이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뜹니다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3" y="2390777"/>
            <a:ext cx="2823686" cy="448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2067" y="252646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61558" y="2605950"/>
            <a:ext cx="2204801" cy="1295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599646" y="236535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908736" y="2460320"/>
            <a:ext cx="611627" cy="1322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42067" y="273551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61559" y="2772690"/>
            <a:ext cx="1115035" cy="1322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017138" y="270477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28994" y="2783121"/>
            <a:ext cx="1306199" cy="1202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055558" y="118792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327595" y="1253933"/>
            <a:ext cx="618306" cy="1295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652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2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4049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투자기업관리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주요임직원현황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투자기업의 주요임직원현황을 조회 등록하는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임직원현황은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LP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 필수사항이며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분기보고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기업정보수정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메뉴에서도 조회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투자기업을 먼저 선택해서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버튼을 누르면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(3)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번의 내용이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RESET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 빼고 해당 항목을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저장버튼을 클릭하면 왼쪽 표에 데이터를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41" y="128990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289283" y="1537869"/>
            <a:ext cx="1563773" cy="14973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668353" y="85274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86633" y="1104043"/>
            <a:ext cx="313862" cy="109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520914" y="115153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563731" y="1436732"/>
            <a:ext cx="241069" cy="993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119570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32142" y="1255236"/>
            <a:ext cx="1396852" cy="1425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95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3333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투자기업관리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주주명부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투자기업의 주주명부를 조회 등록하는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주주명부는 분기보고에서도 조회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주주명부에서 입력한 데이터로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지분율을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계산합니다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투자기업을 선택합니다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버튼을 누르면 아래 내용이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RESET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기준일자를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버튼을 클릭하여 추가합니다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주주에 대한 정보를 입력하면 자동으로 계산되며 저장해야 반영됩니다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98882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55194" y="2037332"/>
            <a:ext cx="4424275" cy="1977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622249" y="81432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71356" y="1104225"/>
            <a:ext cx="313862" cy="109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018570" y="172363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350712" y="1939123"/>
            <a:ext cx="241069" cy="993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115728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55194" y="1255789"/>
            <a:ext cx="1396852" cy="1425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70562" y="2364621"/>
            <a:ext cx="4385855" cy="922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-1813" y="228762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031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61200" cy="360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32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회수위원회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회수위원회를 개최하여 의결하는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회수위원회 개최 버튼으로 등록합니다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회수위원회개최 저장할 때 일정등록을 함께 할 수 있지만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일정 취소 후 일정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등록을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회수위원회 개최에서 저장하면 해당하는 내부심사자의 리스트가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기업에 대한 회수위원회의 내용과 정보를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해당된 기업에 대한 회수정보를 저장해야 의결 등록하는 화면에 정보를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보여줄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의결완료가 된 후에 회수품의등록을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회수품의등록에 대한 결재를 받습니다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56" y="207982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49469" y="2188963"/>
            <a:ext cx="4199479" cy="3756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600926" y="114559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956120" y="1274648"/>
            <a:ext cx="313862" cy="109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9156" y="257226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49469" y="2564582"/>
            <a:ext cx="4199479" cy="19536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059326" y="87554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391468" y="1124441"/>
            <a:ext cx="320996" cy="1425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948436" y="165018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250454" y="1896404"/>
            <a:ext cx="313862" cy="109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2955917" y="88885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(6)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88059" y="88885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(7)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3026705" y="1124441"/>
            <a:ext cx="313862" cy="109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3358847" y="1118637"/>
            <a:ext cx="313862" cy="1151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483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31" y="3826649"/>
            <a:ext cx="3307080" cy="24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2" y="1059342"/>
            <a:ext cx="3733800" cy="14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73435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회수위원회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회수위원회 개최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투자기업의 주주명부를 조회 등록하는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주주명부는 분기보고에서도 조회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주주명부에서 입력한 데이터로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지분율을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계산합니다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통해 회수위원회의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의결권자를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설정합니다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저장버튼을 클릭하면 일정등록도 함께 진행할 수 있는 확인 창이 뜹니다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취소하고 저장하면 메인 화면에서 일정등록 버튼클릭으로 일정 등록을 할 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내부심사자가 정해지면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의결권자는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메인 화면에 해당 투자기업의 회수위원회의 정보가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회수위원회의견서 등록하는 팝업 창이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의결 안건 승인을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9431" y="249952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5293" y="191433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667435" y="1928692"/>
            <a:ext cx="991241" cy="5708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667435" y="505346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929469" y="5286439"/>
            <a:ext cx="814508" cy="1563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180614" y="155616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512756" y="1686532"/>
            <a:ext cx="254241" cy="14252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3" y="2754183"/>
            <a:ext cx="1651635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직사각형 21"/>
          <p:cNvSpPr/>
          <p:nvPr/>
        </p:nvSpPr>
        <p:spPr>
          <a:xfrm>
            <a:off x="395573" y="2754183"/>
            <a:ext cx="1651635" cy="3424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46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2810351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73435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회수위원회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회수품의서 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회수위원회의 의견이 완료되면 회수품의서를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회수위원회에서 입력했던 정보를 확인한 후 저장하면 회수품의서등록이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완료됩니다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회수품의서 등록 후 결재를 받습니다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033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8138" y="554230"/>
            <a:ext cx="274049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사후관리보고서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투자기업에 대한 사후관리보고서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사후관리보고서 메뉴는 전자결재 메뉴와 동일하며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양식만 다릅니다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7" y="1059342"/>
            <a:ext cx="4440555" cy="232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7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8138" y="554230"/>
            <a:ext cx="258660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투자변동관리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투자변동관리는 투자 지출 이후의 거래내역을 등록하고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위의 표의 데이터를 선택함에 따라 아래의 상세내역이 달라집니다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잔액의 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부에 따라 데이터를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이외의 거래들은 거래등록 버튼을 클릭하여 작성합니다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 등록한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회계전표에 대해 결재를 받을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무상취득은 주식 배당 등으로 주수가 늘어났을 때 사용할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해당되는 기업의 총 발행 주식수를 변경할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자본금 변동 등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계약조건 등록과 같은 화면으로 해당 계약 조건을 확인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거래에 대해 원금과 장부가로 나누어서 볼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IRR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생성은 해당 계약 건에 대해서 생성할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계약건의 회수 거래 별로 계산된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IRR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값을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계약별이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아닌 한번에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IRR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생성을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58007" y="196829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290149" y="1263590"/>
            <a:ext cx="582604" cy="1428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209299" y="1059341"/>
            <a:ext cx="497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6416" y="1111438"/>
            <a:ext cx="497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(10)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365980" y="1263589"/>
            <a:ext cx="390437" cy="1428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3615804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34572" y="3753326"/>
            <a:ext cx="342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(8)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76756" y="3990139"/>
            <a:ext cx="189496" cy="2975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4466449" y="5095360"/>
            <a:ext cx="289967" cy="4064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1576593" y="2559629"/>
            <a:ext cx="3179823" cy="3679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2971287" y="2207608"/>
            <a:ext cx="384550" cy="1520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3366447" y="2207608"/>
            <a:ext cx="296259" cy="1520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3672457" y="2207608"/>
            <a:ext cx="244842" cy="1520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173494" y="2214520"/>
            <a:ext cx="325885" cy="1382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3929617" y="1107073"/>
            <a:ext cx="296602" cy="907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3868018" y="860852"/>
            <a:ext cx="497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55038" y="4845183"/>
            <a:ext cx="497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(9)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15632" y="196456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(6)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72457" y="196829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70365" y="198060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4410" y="2313408"/>
            <a:ext cx="342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(7)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311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3493770" cy="224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67985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투자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투자사후관리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투자변동관리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거래내역등록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투자변동관리에서의 거래내역등록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거래일자를 먼저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거래구분을 선택합니다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거래구분에 따라 입력하고 계산이 상이할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거래원금 입력란입니다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장부가 금액에 대한 입력란입니다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전환거래 버튼은 투자유형에 따라 다릅니다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(CB, EB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 전환가능 투자유형에만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.)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 버튼을 클릭하면 일반전표관리 창이 나타나며 전표 입력을 하고 저장하면 거래등록이 완료됩니다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5022" y="190139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043407" y="1286237"/>
            <a:ext cx="1066697" cy="1428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680177" y="1059341"/>
            <a:ext cx="497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188490" y="1121000"/>
            <a:ext cx="253958" cy="1135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172392" y="857017"/>
            <a:ext cx="342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(6)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055022" y="2147616"/>
            <a:ext cx="1607683" cy="2120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391374" y="1888535"/>
            <a:ext cx="1083959" cy="920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391374" y="2018556"/>
            <a:ext cx="1083959" cy="3411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2891887" y="1137077"/>
            <a:ext cx="296602" cy="907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2576756" y="86521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3587" y="164231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215" y="197137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346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7" y="1059342"/>
            <a:ext cx="466344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88824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투자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투자사후관리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투자변동관리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총발행주수</a:t>
            </a:r>
            <a:r>
              <a:rPr lang="ko-KR" altLang="en-US" sz="1200" dirty="0" smtClean="0">
                <a:latin typeface="+mn-ea"/>
              </a:rPr>
              <a:t> 변경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투자변동관리에서의 총 발행 주식수 변경하는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하여 데이터를 추가합니다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자본금변경으로 나타나는 거래구분을 확인하고 거래일자와 나머지 금액을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저장한 후 투자변동관리의 상세내역에서 자본금변경으로 입력된 거래내역을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317881" y="1364618"/>
            <a:ext cx="338643" cy="1428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900863" y="1241508"/>
            <a:ext cx="497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69552" y="1924017"/>
            <a:ext cx="4417493" cy="111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69552" y="203542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21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3"/>
          <a:srcRect l="1420" t="4152" r="1805" b="1478"/>
          <a:stretch/>
        </p:blipFill>
        <p:spPr>
          <a:xfrm>
            <a:off x="308138" y="1058401"/>
            <a:ext cx="4763324" cy="4297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8084" y="156513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44874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상담등록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64429" y="2996699"/>
            <a:ext cx="3059758" cy="1544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1106363" y="1644071"/>
            <a:ext cx="1503424" cy="1241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00754" y="294332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8406" y="170409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645809" y="1775866"/>
            <a:ext cx="1687985" cy="1051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139476" y="1058400"/>
            <a:ext cx="44583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상담 등록 버튼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클릭 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아래 화면이 오픈 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빨간색 입력 부분이 필수 항목입니다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최초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시에는 반드시 빨간색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필수값은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반드시 입력하셔야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.)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상호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한글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 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기업명을 입력하신 후 반드시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엔터를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클릭하여 기존 업체가 있는지 체크해야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투자기업이 이전 투자이력이 있는지 사전검토 진행확인 버튼을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클릭하여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다음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단계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(IR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예비투자심의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로 진행하려면 저장 버튼을 클릭하여 화면을 닫은 후 해당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Deal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건을 다시 더블 클릭하시면 진행하실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963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491990" cy="130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67985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투자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투자사후관리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투자변동관리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무상취득등록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투자변동관리에서의 무상취득등록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거래구분을 선택해서 저장하면 투자변동관리 상세내역에서 해당 거래 내역을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5374" y="1406387"/>
            <a:ext cx="497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207219" y="1583989"/>
            <a:ext cx="675369" cy="1992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76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111438"/>
            <a:ext cx="4655629" cy="190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29513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투자변동관리 </a:t>
            </a:r>
            <a:r>
              <a:rPr lang="en-US" altLang="ko-KR" sz="1200" dirty="0" smtClean="0">
                <a:latin typeface="+mn-ea"/>
              </a:rPr>
              <a:t>/ IRR</a:t>
            </a:r>
            <a:r>
              <a:rPr lang="ko-KR" altLang="en-US" sz="1200" dirty="0" smtClean="0">
                <a:latin typeface="+mn-ea"/>
              </a:rPr>
              <a:t>내역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투자변동관리에서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IRR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생성 버튼을 클릭하였을 때 나오는 팝업 창입니다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회수한 건에 대한 차수를 나타냅니다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미회수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계약인 경우 계산시 회수한 원금만큼 투자한 금액으로 가정하여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계산합니다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회수완료인 경우는 투자원금과 회수총액으로 계산합니다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58705" y="1659628"/>
            <a:ext cx="1692609" cy="991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2386971" y="1586071"/>
            <a:ext cx="497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51021" y="2583161"/>
            <a:ext cx="1692609" cy="1090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2386971" y="2514559"/>
            <a:ext cx="497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819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37234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32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본계정인수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본계정에서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인수한 거래내역을 조회할 수 있습니다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재원과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청산일을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평가금액과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인수금액 등을 입력하고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저장을 먼저 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실행 버튼을 클릭하면 원장에 반영이 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투자사후관리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투자변동관리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청산과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본계정인수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거래가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등록된 것을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97448" y="1278875"/>
            <a:ext cx="2368803" cy="991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49233" y="119418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38874" y="1440406"/>
            <a:ext cx="4402175" cy="3114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79639" y="1440406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9585" y="874108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401232" y="1123785"/>
            <a:ext cx="254515" cy="96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624100" y="87473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55747" y="1124407"/>
            <a:ext cx="254515" cy="96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17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27882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현물분배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현물분배의 거래를 등록하고자 할 때 사용하는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재원과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청산일을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평가금액과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인수금액 등을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저장을 먼저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실행 버튼을 클릭하면 원장에 반영이 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전표를 입력하는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팝업창이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뜨며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전표까지 저장해야 완료됩니다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투자사후관리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투자변동관리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청산과 현물분배 거래가 등록된 것을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97448" y="1278875"/>
            <a:ext cx="2368803" cy="991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88099" y="1194184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77294" y="1440406"/>
            <a:ext cx="4402175" cy="3114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79639" y="1440406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1827" y="86623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173473" y="1112456"/>
            <a:ext cx="254515" cy="96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396342" y="865326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427988" y="1111547"/>
            <a:ext cx="254515" cy="96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97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03196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M&amp;A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M&amp;A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 등록하는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보통 투자기업에서 다른 투자기업을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인수하거나 거래와 계약을 옮길 때 사용합니다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대상고객과 거래일 그리고 옮길 고객을 선택합니다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목적고객은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거래처관리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먼저 기본정보를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합병후의 주식수와 거래원금 등 파란글씨로 되어있는 부분을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입력된 데이터를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저장된 데이터를 원장에 반영하기 위해 실행합니다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원장에 반영된 것은 투자변동관리 메뉴에서 확인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397448" y="1278875"/>
            <a:ext cx="3269727" cy="991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49233" y="119418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172360" y="1433026"/>
            <a:ext cx="2672959" cy="2339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79639" y="1440406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3456" y="862007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396750" y="1097573"/>
            <a:ext cx="254515" cy="96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549150" y="852088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657706" y="1097573"/>
            <a:ext cx="254515" cy="96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0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37234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79499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담당자 이력관리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투자계약 건에 대한 담당자를 설정하는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발굴과 투자에 대한 담당자 설정과 수정은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메뉴에서만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담당자 이력관리메뉴는 사후담당자만 수정이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기준일에 대하여 사후담당자를 변경하고자 할 경우는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변경할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기준일도 함께 변경해야 하면 사후담당자변경 버튼을 클릭하여 변경하도록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퇴사 등의 이유로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기존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사후담당자를 일괄적으로 변경할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2845053" y="1514629"/>
            <a:ext cx="1219803" cy="4497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2527244" y="139152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64856" y="1272233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4898" y="87613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096502" y="1514628"/>
            <a:ext cx="606129" cy="4497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007089" y="87613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388194" y="1096993"/>
            <a:ext cx="254515" cy="96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133679" y="1096993"/>
            <a:ext cx="254515" cy="96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2672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27269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투자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투자사후관리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담당자 </a:t>
            </a:r>
            <a:r>
              <a:rPr lang="ko-KR" altLang="en-US" sz="1200" dirty="0" smtClean="0">
                <a:latin typeface="+mn-ea"/>
              </a:rPr>
              <a:t>이력관리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담당자이력관리에서 담당자를 수정하는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수정하는 경우는 기준일자를 수정할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기여도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만 변경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해당되는 사원을 클릭하고 역할과 기여도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100%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 맞추어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570116" y="1725355"/>
            <a:ext cx="817772" cy="12775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16037" y="1508154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54856" y="148275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06448" y="1569242"/>
            <a:ext cx="1642729" cy="1471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5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7" y="1059342"/>
            <a:ext cx="4572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27269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투자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투자사후관리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담당자 이력관리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이</a:t>
            </a:r>
            <a:r>
              <a:rPr lang="ko-KR" altLang="en-US" sz="1200" dirty="0">
                <a:latin typeface="+mn-ea"/>
              </a:rPr>
              <a:t>관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담당자이력관리에서 사후담당자를 일괄적으로 수정하는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이관일자를 입력하고 바꾸고자 하는 사후담당자를 먼저 선택합니다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이관기여도를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변경하고자 하는 다른 사후담당자를 선택합니다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변경하고 싶지 않은 계약 건에서는 이관제외를 체크하면 반영되지 않습니다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39643" y="1327323"/>
            <a:ext cx="3443057" cy="1403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49233" y="1221429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55752" y="1508587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882700" y="1736350"/>
            <a:ext cx="581723" cy="3999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550701" y="1507102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577649" y="1736470"/>
            <a:ext cx="290861" cy="3998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602885" y="1507102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464423" y="1736349"/>
            <a:ext cx="290861" cy="3998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95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61200" cy="22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365665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투자사후관리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심사역</a:t>
            </a:r>
            <a:r>
              <a:rPr lang="ko-KR" altLang="en-US" sz="1200" dirty="0" smtClean="0">
                <a:latin typeface="+mn-ea"/>
              </a:rPr>
              <a:t> 투자 및 회수내역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심사역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별로 투자 및 회수내역을 확인할 수 있는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심사역이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참여한 참여펀드리스트가 나옵니다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기여도 값은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담당심사역의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발굴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+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+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사후관리 기여도의 합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/300)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으로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산출되어 나옵니다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89491" y="142072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829577" y="1432601"/>
            <a:ext cx="1789604" cy="31143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4146886" y="1497813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402448" y="1744034"/>
            <a:ext cx="330918" cy="14602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89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278829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실물관</a:t>
            </a:r>
            <a:r>
              <a:rPr lang="ko-KR" altLang="en-US" sz="1200" dirty="0">
                <a:latin typeface="+mn-ea"/>
              </a:rPr>
              <a:t>리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실물관리대장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유가증권의 실물을 입력하고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입고버튼을 눌러 해당 투자기업의 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약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을 추가합니다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위의 해당 입고되었던 계약에 대한 출고를 입력하고 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59812" y="84615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211087" y="1063177"/>
            <a:ext cx="317809" cy="1557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859812" y="198737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197978" y="2245226"/>
            <a:ext cx="330918" cy="1844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08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3"/>
          <a:srcRect l="1531" t="5951" r="2014" b="1571"/>
          <a:stretch/>
        </p:blipFill>
        <p:spPr>
          <a:xfrm>
            <a:off x="308139" y="1058400"/>
            <a:ext cx="4778692" cy="41954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487" y="296829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44874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상담수정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38766" y="3016738"/>
            <a:ext cx="2273697" cy="1544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438766" y="4193563"/>
            <a:ext cx="4578908" cy="8875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0487" y="413977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0800" y="1058400"/>
            <a:ext cx="4457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투자심사의 상담단계인 데이터를 더블 클릭하였을 때 나오는 팝업입니다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기존 등록 화면과 다르게 보류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기각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IR,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예비투자심의 단계가 보이며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다음 단계로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 가능합니다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첨부파일은 투자심사단계에서 관리해야 하는 파일들을 업로드 하는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부분입니다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각 단계마다 발생되는 파일을 업로드 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.)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618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37234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32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실물관리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실물보관처관리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실물보관처에 대한 정보를 입력하고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버튼을 누르면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입력란이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RESET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정보를 입력하고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62453" y="84615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949458" y="1098888"/>
            <a:ext cx="262652" cy="116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08138" y="257136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08138" y="2820040"/>
            <a:ext cx="4463647" cy="5729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19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조회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투자회수현황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투자와 회수에 대한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구분값을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두어 다양한 조회조건으로 비교 조회할 수 있는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투자기업의 거래금액 소계와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재원별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거래금액 소계를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798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32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조회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투자기업소재지현황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투자기업에 대한 주소를 조회할 수 있는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조회만 가능하며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거래처관리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수정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또한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기업정보수정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메뉴에서도 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63966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59051" y="1104611"/>
            <a:ext cx="296213" cy="105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467928" y="89168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12494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펀드관리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제안서관리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신청 펀드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버튼을 클릭하면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신청 펀드 상세 정보를 입력하는 화면으로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결과등록 버튼을 클릭하면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(4)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결과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정보를 입력하는 화면으로 등록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그리드에서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선택한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미결성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상태의 펀드 정보만 삭제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가능합니다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화면에서 행 선택 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화면이 나타나며 수정이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0070" y="89516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2049" y="345559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90862" y="89865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2" y="3525219"/>
            <a:ext cx="3087243" cy="1973580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346032" y="3523181"/>
            <a:ext cx="3087243" cy="19756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32" y="5566389"/>
            <a:ext cx="3087243" cy="870490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337068" y="5558161"/>
            <a:ext cx="3087243" cy="8787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3382049" y="552228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841467" y="1105334"/>
            <a:ext cx="296213" cy="105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4123876" y="1106052"/>
            <a:ext cx="296213" cy="105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75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63966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39827" y="1110958"/>
            <a:ext cx="296213" cy="105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048704" y="89802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펀드관리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펀드정보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결성 펀드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버튼을 클릭하면 입력화면이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수정화면이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조회된 내용을 엑셀 버튼을 클릭 시 엑셀로 다운받을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89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8138" y="554230"/>
            <a:ext cx="270843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펀드관리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펀드정보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결성 펀드 정보를 입력하는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필수 입력 항목에 상관없이 저장이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필수 입력 항목을 체크하며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b="39900"/>
          <a:stretch/>
        </p:blipFill>
        <p:spPr>
          <a:xfrm>
            <a:off x="308137" y="1059342"/>
            <a:ext cx="3379756" cy="4958399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>
          <a:xfrm>
            <a:off x="2732567" y="1105717"/>
            <a:ext cx="296213" cy="105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2641444" y="89278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1304" y="89002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3022423" y="1106378"/>
            <a:ext cx="296213" cy="105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29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08138" y="554230"/>
            <a:ext cx="281743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펀드관리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펀드정보</a:t>
            </a:r>
            <a:r>
              <a:rPr lang="en-US" altLang="ko-KR" sz="1200" dirty="0">
                <a:latin typeface="+mn-ea"/>
              </a:rPr>
              <a:t> / </a:t>
            </a:r>
            <a:r>
              <a:rPr lang="ko-KR" altLang="en-US" sz="1200" dirty="0">
                <a:latin typeface="+mn-ea"/>
              </a:rPr>
              <a:t>등록</a:t>
            </a:r>
            <a:r>
              <a:rPr lang="en-US" altLang="ko-KR" sz="1200" dirty="0">
                <a:latin typeface="+mn-ea"/>
              </a:rPr>
              <a:t>/</a:t>
            </a:r>
            <a:r>
              <a:rPr lang="ko-KR" altLang="en-US" sz="1200" dirty="0">
                <a:latin typeface="+mn-ea"/>
              </a:rPr>
              <a:t>수정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결성 펀드 정보를 입력하는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명판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인감은 이미지를 업로드하며 조합원 명부 출력화면에서 사용됩니다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참여인력은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대표펀드매니저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핵심운용인력 등 펀드와 관련된 인력 정보를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관리합니다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t="60161" b="-1"/>
          <a:stretch/>
        </p:blipFill>
        <p:spPr>
          <a:xfrm>
            <a:off x="308138" y="1607671"/>
            <a:ext cx="3379756" cy="328683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b="94586"/>
          <a:stretch/>
        </p:blipFill>
        <p:spPr>
          <a:xfrm>
            <a:off x="308138" y="1059342"/>
            <a:ext cx="3379756" cy="446729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376085" y="1550315"/>
            <a:ext cx="3240000" cy="0"/>
          </a:xfrm>
          <a:prstGeom prst="line">
            <a:avLst/>
          </a:prstGeom>
          <a:ln w="15875">
            <a:solidFill>
              <a:srgbClr val="2F75B6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4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13" y="3739171"/>
            <a:ext cx="3947160" cy="149075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2" y="1059342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84513" y="1576560"/>
            <a:ext cx="456145" cy="1047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93390" y="136362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58660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펀드관리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투자의무비율조회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투자의무비율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정보를 조회하는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펀드명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더블클릭 시 펀드명세서 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더블클릭 시 해당하는 펀드의 거래 상세 정보 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펀드관리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펀드정보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입력한 투자비율 정보가 기준이 되어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 정보는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투자사후관리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투자변동관리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 입력한 정보로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820" y="352900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82217" y="3739171"/>
            <a:ext cx="3949456" cy="14907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20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7" y="3502423"/>
            <a:ext cx="4800029" cy="24669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8" y="1059342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30808" y="1429075"/>
            <a:ext cx="4668895" cy="18008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30808" y="322910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12494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펀드관리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펀드수익율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펀드수익율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정보를 조회하는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생성 버튼을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클릭하면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IRR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생성 화면이 나타나며 생성을 하면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계산된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IRR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정보를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청산펀드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수익율을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나타내는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조회화면입니다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청산 펀드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수익율은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GROSS-IRR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을 생성할 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NET-IRR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 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배분관리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입력한 출자와 배분으로 계산된 금액입니다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NET-IRR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부분을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더블클릭하면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상세 내역을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 중인 펀드의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수익율을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나타내는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조회화면입니다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(IRR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생성 업데이트 예정입니다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.)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조합전체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IRR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을 계산한 값입니다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9659" y="241006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808" y="567563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48772" y="3896050"/>
            <a:ext cx="4650931" cy="17769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457" y="2649946"/>
            <a:ext cx="2523363" cy="1018508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1255457" y="2628948"/>
            <a:ext cx="2523363" cy="10395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43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736592" cy="4398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067" y="120542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사원관리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사원명부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사원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신규 사원 정보를 입력 할 경우 펀드를 선택해야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   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버튼을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클릭하면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거래처 목록 화면이 나타나며 해당 화면에서 사원을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선택하여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입력하거나 간편추가로 새로 저장하여 입력이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LP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담당자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화면에서 등록 버튼을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클릭하면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LP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담당자를 등록하는 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수정이 필요할 경우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화면을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해당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팝업화면을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호출합니다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화면에서 행 선택 에 따라 상세 정보가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조회되며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내용을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출자약정금액변동은 사원의 출자약정금액이 변동이 있을 경우 입력하는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377667" y="1283330"/>
            <a:ext cx="1497201" cy="105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85" y="2999914"/>
            <a:ext cx="2199132" cy="1829086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1557911" y="2999914"/>
            <a:ext cx="2209606" cy="18290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509393" y="278318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944" y="1850985"/>
            <a:ext cx="180975" cy="17145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089" y="4668075"/>
            <a:ext cx="2537460" cy="1406176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2459089" y="4665601"/>
            <a:ext cx="2537460" cy="14086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410908" y="4468267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862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2" y="5021135"/>
            <a:ext cx="2787984" cy="1236011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36" y="1124871"/>
            <a:ext cx="4804778" cy="3758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190" y="1516017"/>
            <a:ext cx="32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6459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IR</a:t>
            </a:r>
            <a:r>
              <a:rPr lang="ko-KR" altLang="en-US" sz="1200" dirty="0" smtClean="0">
                <a:latin typeface="+mn-ea"/>
              </a:rPr>
              <a:t>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437991" y="1808132"/>
            <a:ext cx="4398806" cy="4202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3766809" y="1657989"/>
            <a:ext cx="364408" cy="1468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535432" y="1483521"/>
            <a:ext cx="32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297" y="4778706"/>
            <a:ext cx="32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64" y="5021135"/>
            <a:ext cx="1853277" cy="143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259764" y="1473742"/>
            <a:ext cx="32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471940" y="1656335"/>
            <a:ext cx="364408" cy="1468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266565" y="4778706"/>
            <a:ext cx="3235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89297" y="5021135"/>
            <a:ext cx="2780925" cy="123601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3266564" y="5009868"/>
            <a:ext cx="1853277" cy="15138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140800" y="1058400"/>
            <a:ext cx="44570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투자심사의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단계인 데이터를 더블 클릭하였을 때 나오는 팝업입니다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단계는 일정관리 부분이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향후 일정인 예비투자심의 일정을 미리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예약하거나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일정을 예약하는 부분입니다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해당되는 일정구분을 선택합니다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선택한 일정구분에 대한 일정등록 버튼을 클릭합니다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일정등록 팝업 창에서 일정시기를 입력하고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일정내용을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알리고자 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때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E-mail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전송버튼을 클릭합니다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보내고자 하는 사원을 선택한 후 전송버튼을 클릭하여 일정을 전송합니다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189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736592" cy="2956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010" y="214529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33974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사원관리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출자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err="1" smtClean="0">
                <a:latin typeface="+mn-ea"/>
              </a:rPr>
              <a:t>분배관리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분배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구분 항목을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”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 선택 후 등록 버튼을 클릭하면 출자 입력화면이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출자액을 입력하고 분배 버튼을 클릭하면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약정비율대로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출자자별납입금액이 자동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팅됩니다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구분 항목을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”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 선택 후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클릭하면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분배 입력화면이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나타납니다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분배 대상을 선택하고 분배액을 입력한 후 분배 버튼을 클릭하면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약정비율대로 원금 또는 수익정보가 자동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팅됩니다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선택하고 전표생성 버튼을 클릭하면 일반전표 입력화면이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 버튼을 클릭하여 전표 정보를 생성합니다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화면에서 행 선택 후 더블클릭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화면이 나타나며 수정이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전표생성이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된 출자 또는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분배정보는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전표결재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전표취소가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3933" y="87800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90862" y="89865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21071" y="2338930"/>
            <a:ext cx="4656510" cy="16136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3557217" y="1116566"/>
            <a:ext cx="296213" cy="1051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8" y="4132634"/>
            <a:ext cx="4726019" cy="17656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5010" y="392917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28144" y="4141092"/>
            <a:ext cx="4656510" cy="17571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42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800029" cy="2466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12494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사원관리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사원증명서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사원증명서를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출력하는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보고서구분은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사원명부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출자증서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출자확인서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3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가지로 선택하여 출력 할 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8" y="2453519"/>
            <a:ext cx="4800029" cy="246697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7" y="3908472"/>
            <a:ext cx="4800029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08" y="3526317"/>
            <a:ext cx="3242310" cy="211102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8" y="1059342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45008" y="3534823"/>
            <a:ext cx="3242310" cy="2102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10498" y="329820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197105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사원관리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사원총회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사원총회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정보를 관리하는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버튼을 클릭하면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(1)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그리드에서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1)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화면에서 수정이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62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2"/>
            <a:ext cx="4800029" cy="2466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166327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조회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펀드현황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펀드현황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정보를 조회하는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화면에서 행 선택 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하면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펀드명세서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73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04" y="3583369"/>
            <a:ext cx="4683728" cy="193481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8" y="1059342"/>
            <a:ext cx="4800029" cy="246697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0904" y="1504335"/>
            <a:ext cx="4626677" cy="19467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02169" y="142914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212494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펀드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조회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펀드별투자현황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펀드별투자현황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정보를 조회하는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투자유형별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정보로 투자 및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회수정보를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일자별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거래정보를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그리드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화면에서 행 선택 후 더블클릭 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또는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일자별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버튼을 클릭해도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(2)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화면으로 내용 확인이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투자유형별 버튼을 클릭하면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1)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번 조회 화면으로 변경 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169" y="3508186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57307" y="3562076"/>
            <a:ext cx="4677325" cy="19467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9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06750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투심보고현</a:t>
            </a:r>
            <a:r>
              <a:rPr lang="ko-KR" altLang="en-US" sz="1200" dirty="0" err="1">
                <a:latin typeface="+mn-ea"/>
              </a:rPr>
              <a:t>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투자심사를 보고하는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투심일정등록을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통해 먼저 일정을 등록합니다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투심일정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데이터를 선택하고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투심결과를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등록합니다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투심결과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결과등록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여부란에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 표시됩니다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투심일정에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대해 성장금융에서 확정을 하면 확정여부에 확정이라고 표시되고 투심 일정의 데이터를 수정할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수정하고 싶을 때는 성장금융에서 확정여부를 풀어 주어야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.)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접수여부에 접수 라고 표시된 경우는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투심위결과보고의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의사록접수여부를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나타냅니다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체크리스트등록을 하면 체크리스트 보고여부에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이라고 표시됩니다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수정할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투심일자를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더블클릭하면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투심일정인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경우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투심일정수정화면이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투심결과를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등록한 경우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투심결과수정화면이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GLF/GP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건수는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COMMENTS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 입력한 건수를 나타냅니다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: 1/2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GLF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에서 입력한 코멘트 개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2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에서 입력한 코멘트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개수입니다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7012" y="84615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482372" y="1102581"/>
            <a:ext cx="288917" cy="1089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3693189" y="84615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782449" y="1098888"/>
            <a:ext cx="349590" cy="116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060741" y="84487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(6)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142317" y="1097608"/>
            <a:ext cx="349590" cy="116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2887903" y="122096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2887903" y="1467181"/>
            <a:ext cx="349590" cy="1925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432859" y="122096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3432859" y="1467180"/>
            <a:ext cx="349590" cy="1925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3773909" y="1220959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3773909" y="1467179"/>
            <a:ext cx="349590" cy="1925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2187627" y="123557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(7)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269203" y="1488309"/>
            <a:ext cx="349590" cy="116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3207232" y="122538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(8)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3242173" y="1465897"/>
            <a:ext cx="174795" cy="19385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7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5067933"/>
            <a:ext cx="3687127" cy="80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102581"/>
            <a:ext cx="3743801" cy="255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416075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투심보고현황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투심일정등록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투자심사일정을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기본정보탭은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투자심사를 진행하는 기업에 대한 간단한 정보를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투자기업은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시스템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거래처관리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등록할 수 있으며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등록된 후에 투자기업을 선택할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투심에 대한 자세한 정보를 입력하는 탭입니다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 투자유형에 대하여 투자금액부터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투심보고서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등록은 필수이며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파일추가한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후 파일을 등록해야 구분을 선택할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행추가를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통해 성장금융에 보내고자 하는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COMMENTS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 작성할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138" y="867993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39043" y="1134040"/>
            <a:ext cx="349590" cy="1198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29728" y="1592803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0270" y="1839024"/>
            <a:ext cx="1284849" cy="966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87466" y="2334266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5" y="2580955"/>
            <a:ext cx="3677126" cy="248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4" y="5895575"/>
            <a:ext cx="3663791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719369" y="2580696"/>
            <a:ext cx="349590" cy="1195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1068959" y="2893989"/>
            <a:ext cx="2949642" cy="898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51150" y="281579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0464" y="5262288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076643" y="5098833"/>
            <a:ext cx="349590" cy="1195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878979" y="5310245"/>
            <a:ext cx="575276" cy="3141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1090463" y="5772464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(6)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440478" y="5884684"/>
            <a:ext cx="358376" cy="1243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6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0" y="3752077"/>
            <a:ext cx="3677126" cy="248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134040"/>
            <a:ext cx="3677126" cy="248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416075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err="1">
                <a:latin typeface="+mn-ea"/>
              </a:rPr>
              <a:t>투심보고현황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투심결과등록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투자심사결과를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기본정보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투심정보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등 기존의 투자심사일정에 등록했던 데이터를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셋팅해주고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LP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참석자 명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단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이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추가됩니다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투심결과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등록에서는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투심의사록을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필수로 입력해야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61" y="1546698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55188" y="1641612"/>
            <a:ext cx="3025787" cy="966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255092" y="4235777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08137" y="4500535"/>
            <a:ext cx="3072837" cy="5982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43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2900363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498469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err="1">
                <a:latin typeface="+mn-ea"/>
              </a:rPr>
              <a:t>투심보고현황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투심조건체크리스트</a:t>
            </a:r>
            <a:r>
              <a:rPr lang="ko-KR" altLang="en-US" sz="1200" dirty="0" smtClean="0">
                <a:latin typeface="+mn-ea"/>
              </a:rPr>
              <a:t> 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투자조건체크리스트를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기본적으로 투자조건체크리스트는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개의 첨부파일만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여러 개인 경우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ZIP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파일로 압축하여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61" y="1546698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0270" y="1696232"/>
            <a:ext cx="2818231" cy="6132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1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70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91361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조합원총회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조합원총회를 조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총회 일정등록을 먼저 등록합니다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투심보고와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달리 총회일정을 수정하고자 할 때는 수정버튼을 눌러 수정할 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총회일정 등록 후 총회결과를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입력한 총회결과를 수정할 때 사용할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총회결과를 등록하면 총회결과등록여부에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으로 변경됩니다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일정인 경우는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미등록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안건자료접수여부는 성장금융에서 보고된 것 확인 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접수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로 변경합니다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접수로 변경되면 총회일정을 수정할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총회결과접수여부도 성장금융에서 확인 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접수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로 변경합니다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078" y="831229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166666" y="1102210"/>
            <a:ext cx="375673" cy="966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380974" y="83343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542340" y="1102210"/>
            <a:ext cx="315046" cy="966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696020" y="833434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857386" y="1102209"/>
            <a:ext cx="315046" cy="966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014909" y="824658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176275" y="1093433"/>
            <a:ext cx="315046" cy="966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526162" y="1230963"/>
            <a:ext cx="475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(6)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687528" y="1499738"/>
            <a:ext cx="471454" cy="966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380974" y="1224962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(5)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542339" y="1493737"/>
            <a:ext cx="453357" cy="968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857386" y="1224962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018751" y="1493737"/>
            <a:ext cx="407251" cy="1026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9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140800" y="1058400"/>
            <a:ext cx="4457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예비투자심의 단계는 내부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투심단계입니다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IR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단계와 같이 일정등록 또는 변경이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다음 단계로 진행은 진행단계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 선택하시고 저장 버튼을 클릭하시면 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투자심사보고서 및 준법감시보고서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재원배분표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등은 여기 첨부파일에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첨부할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138" y="554230"/>
            <a:ext cx="348749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예비투자심의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38" y="1059341"/>
            <a:ext cx="4831160" cy="368170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11358" y="3105235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16948" y="4088138"/>
            <a:ext cx="3440437" cy="62181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857385" y="4082888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61493" y="3166834"/>
            <a:ext cx="2349865" cy="123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60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7" y="3541699"/>
            <a:ext cx="3387090" cy="23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7" y="1059342"/>
            <a:ext cx="3387090" cy="23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400686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조합원총회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총회일정등록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조합원 총회일정을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총회일정에 대하여 기본적인 사항을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첨부파일은 파일 추가 후 구분을 선택합니다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1" y="1295332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13996" y="3892503"/>
            <a:ext cx="2559725" cy="5894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68155" y="3640804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28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3387090" cy="23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400686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조합원총회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총회결과등록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조합원 총회결과를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총회결과는 총회일정에 등록했던 데이터를 가져옵니다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부의안건으로 안건내역이 있는 경우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GLF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의견과 결과를 입력할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812" y="2521259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70704" y="2747614"/>
            <a:ext cx="3233108" cy="5894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57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3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2842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분기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반기보고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분기보고를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총회결과는 총회일정에 등록했던 데이터를 가져옵니다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등록버튼을 누르면 반기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분기보고 등록하는 팝업이 나타납니다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한 재원에 대한 기준분기는 중복이 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첨부파일 등록 후 해당 구분을 선택하여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확정여부는 성장금융에서 확정하는 데이터입니다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확정 시 수정할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7242" y="1817850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951463" y="1098307"/>
            <a:ext cx="236335" cy="1251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869989" y="834362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458426" y="2024547"/>
            <a:ext cx="2007073" cy="1251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437327" y="1162579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437327" y="1408800"/>
            <a:ext cx="317809" cy="1251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1458357" y="2181519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731216" y="2197575"/>
            <a:ext cx="2138773" cy="4314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63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80969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수시보고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납입요청</a:t>
            </a:r>
            <a:r>
              <a:rPr lang="en-US" altLang="ko-KR" sz="1200" dirty="0" smtClean="0">
                <a:latin typeface="+mn-ea"/>
              </a:rPr>
              <a:t>,</a:t>
            </a:r>
            <a:r>
              <a:rPr lang="ko-KR" altLang="en-US" sz="1200" dirty="0" smtClean="0">
                <a:latin typeface="+mn-ea"/>
              </a:rPr>
              <a:t>공문</a:t>
            </a:r>
            <a:r>
              <a:rPr lang="en-US" altLang="ko-KR" sz="1200" dirty="0" smtClean="0">
                <a:latin typeface="+mn-ea"/>
              </a:rPr>
              <a:t>)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수시보고를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수시보고는 출자금납입요청과 공문을 등록할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접수여부는 성장금융에서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접수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로 변경하는 데이터이므로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접수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 경우 수정이 불가합니다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6530" y="1285689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904339" y="1411587"/>
            <a:ext cx="398720" cy="1251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5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1" y="1059342"/>
            <a:ext cx="3303746" cy="394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428739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수시보고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납입요청</a:t>
            </a:r>
            <a:r>
              <a:rPr lang="en-US" altLang="ko-KR" sz="1200" dirty="0">
                <a:latin typeface="+mn-ea"/>
              </a:rPr>
              <a:t>,</a:t>
            </a:r>
            <a:r>
              <a:rPr lang="ko-KR" altLang="en-US" sz="1200" dirty="0">
                <a:latin typeface="+mn-ea"/>
              </a:rPr>
              <a:t>공문</a:t>
            </a:r>
            <a:r>
              <a:rPr lang="en-US" altLang="ko-KR" sz="1200" dirty="0" smtClean="0">
                <a:latin typeface="+mn-ea"/>
              </a:rPr>
              <a:t>) / </a:t>
            </a:r>
            <a:r>
              <a:rPr lang="ko-KR" altLang="en-US" sz="1200" dirty="0" smtClean="0">
                <a:latin typeface="+mn-ea"/>
              </a:rPr>
              <a:t>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수시보고사항을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상황발생은 실제 일어났던 일자를 입력하면 되고 보고일자는 등록하는 현재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일자를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운용사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조합원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투자기업에 대해 해당되는 내용이 있는 경우 보고합니다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해당되는 데이터에 체크박스를 선택하여 저장합니다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767" y="1343367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69575" y="1549654"/>
            <a:ext cx="567769" cy="2099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45261" y="1847833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69577" y="1918447"/>
            <a:ext cx="421772" cy="104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925601" y="196597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925601" y="2207173"/>
            <a:ext cx="509162" cy="11891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2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3" y="1059342"/>
            <a:ext cx="3775710" cy="450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428739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수시보고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납입요청</a:t>
            </a:r>
            <a:r>
              <a:rPr lang="en-US" altLang="ko-KR" sz="1200" dirty="0">
                <a:latin typeface="+mn-ea"/>
              </a:rPr>
              <a:t>,</a:t>
            </a:r>
            <a:r>
              <a:rPr lang="ko-KR" altLang="en-US" sz="1200" dirty="0">
                <a:latin typeface="+mn-ea"/>
              </a:rPr>
              <a:t>공문</a:t>
            </a:r>
            <a:r>
              <a:rPr lang="en-US" altLang="ko-KR" sz="1200" dirty="0">
                <a:latin typeface="+mn-ea"/>
              </a:rPr>
              <a:t>) / </a:t>
            </a:r>
            <a:r>
              <a:rPr lang="ko-KR" altLang="en-US" sz="1200" dirty="0">
                <a:latin typeface="+mn-ea"/>
              </a:rPr>
              <a:t>등록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수시보고사항 중 출자금납입요청을 입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력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출자금 납입요청을 클릭하면 현재 화면이 나옵니다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납입요청금액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=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투자금액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(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정책금융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+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재단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+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기타금액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(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정책금융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+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재단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)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성장사다리의 정책금융과 재단을 나누어서 입력해야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0211" y="179533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2339" y="214655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37344" y="2041556"/>
            <a:ext cx="421772" cy="104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243410" y="2626802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059388" y="2400456"/>
            <a:ext cx="1660760" cy="1506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1059387" y="2873023"/>
            <a:ext cx="2874837" cy="2236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74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247674" cy="284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4287392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수시보고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납입요청</a:t>
            </a:r>
            <a:r>
              <a:rPr lang="en-US" altLang="ko-KR" sz="1200" dirty="0">
                <a:latin typeface="+mn-ea"/>
              </a:rPr>
              <a:t>,</a:t>
            </a:r>
            <a:r>
              <a:rPr lang="ko-KR" altLang="en-US" sz="1200" dirty="0">
                <a:latin typeface="+mn-ea"/>
              </a:rPr>
              <a:t>공문</a:t>
            </a:r>
            <a:r>
              <a:rPr lang="en-US" altLang="ko-KR" sz="1200" dirty="0">
                <a:latin typeface="+mn-ea"/>
              </a:rPr>
              <a:t>) / </a:t>
            </a:r>
            <a:r>
              <a:rPr lang="ko-KR" altLang="en-US" sz="1200" dirty="0">
                <a:latin typeface="+mn-ea"/>
              </a:rPr>
              <a:t>등록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수시보고사항 중 공문을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공문을 선택하면 현재화면이 나옵니다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공문은 첨부파일이 필수입니다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등록 후 구분을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공문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으로 선택해주세요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2439" y="191844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86675" y="226901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678882" y="2182740"/>
            <a:ext cx="421772" cy="1049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129867" y="2520363"/>
            <a:ext cx="3150139" cy="5378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39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7" y="1059342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221395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투자금실사보</a:t>
            </a:r>
            <a:r>
              <a:rPr lang="ko-KR" altLang="en-US" sz="1200" dirty="0">
                <a:latin typeface="+mn-ea"/>
              </a:rPr>
              <a:t>고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실사를 조회하는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리스트는 성장금융에 보고하는 재원에 한하여 투자자금지출 나간 투자기업이 리스트로 나옵니다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투자형태가 신주인 경우만 리스트에 포함됩니다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보고서를 등록하면 보고서첨부파일 리스트가 나옵니다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406076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891" y="1452425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72596" y="1429705"/>
            <a:ext cx="2416708" cy="2298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857700" y="1429705"/>
            <a:ext cx="883350" cy="26894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429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0005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69909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투자금실사보고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등록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투자자금 실사보고를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투자금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실사보고는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투자일자로부터 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1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년 이내에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49" y="171576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15253" y="1767804"/>
            <a:ext cx="1244498" cy="1344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479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39"/>
            <a:ext cx="4561200" cy="253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52917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출자금납입요청계획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 출자금납입요청계획을 등록하는 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라인추가를 통해 아래 예정일자와 금액을 작성합니다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합계금은 자동으로 계산됩니다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납입요청예정 합계금액은 표에 입력된 납입요청예정금액의 합입니다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라인 추가하여 입력하면 자동으로 계산됩니다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출자납입금액은 해당 재원에 대해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사원관리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출자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배분관리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출자된 금액의 합을 가져옵니다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총결성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약정금액은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펀드관리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조합정보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메뉴의 약정금액을 가져옵니다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11990" y="878047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217351" y="1099489"/>
            <a:ext cx="297923" cy="1344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95914" y="2973229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51942" y="3162947"/>
            <a:ext cx="2306734" cy="8260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96382" y="3141967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51942" y="3245550"/>
            <a:ext cx="2306734" cy="739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351474" y="3328157"/>
            <a:ext cx="2307202" cy="739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95913" y="330558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3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09" y="1059341"/>
            <a:ext cx="4850347" cy="36506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79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투자심의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3385" y="2236939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35639" y="1617634"/>
            <a:ext cx="4351406" cy="4868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42067" y="1583431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(4)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35639" y="2446272"/>
            <a:ext cx="4351406" cy="2892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691314" y="1159894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010535" y="1292543"/>
            <a:ext cx="365106" cy="1349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74209" y="1431969"/>
            <a:ext cx="440191" cy="1422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33385" y="1379980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0800" y="1058400"/>
            <a:ext cx="44570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 단계는 조합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투심위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단계입니다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 탭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화면입니다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다른 단계 일정과 달리 투자재원이 무조건 선택되어야 일정을 등록할 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투자재원을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먼저 입력하시고 임시저장 버튼을 클릭하여 주세요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일정구분에 투자심의 단계가 나타나며 일정을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재원별로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나눠서 등록해야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업체에 대한 세부정보를 이 단계에서 입력하셔야 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임시저장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기능을 활용하면 반드시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필수값을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모두 입력하지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않아도 저장이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가능합니다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단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계약품의 단계로 진행상태를 선택하면 임시저장 기능을 사용하실 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없습니다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37234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52917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심사역투자이력관</a:t>
            </a:r>
            <a:r>
              <a:rPr lang="ko-KR" altLang="en-US" sz="1200" dirty="0" err="1">
                <a:latin typeface="+mn-ea"/>
              </a:rPr>
              <a:t>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심사역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투자이력관리를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먼저 데이터생성 버튼을 클릭하여 데이터를 생성하면 아래 표에 데이터가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생성된 데이터는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등록했던 발굴과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투자담당자의 데이터이며 사후관리자는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투자사후관리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담당자 이력관리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사후담당자의 데이터입니다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수정은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투자사후관리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담당자 이력관리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한 후 데이터 생성을 다시 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43097" y="853268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143204" y="1099489"/>
            <a:ext cx="327715" cy="1344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22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2"/>
            <a:ext cx="4537234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06750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>
                <a:latin typeface="+mn-ea"/>
              </a:rPr>
              <a:t>한국성장금융보고 </a:t>
            </a:r>
            <a:r>
              <a:rPr lang="en-US" altLang="ko-KR" sz="1200" dirty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실물검증조</a:t>
            </a:r>
            <a:r>
              <a:rPr lang="ko-KR" altLang="en-US" sz="1200" dirty="0">
                <a:latin typeface="+mn-ea"/>
              </a:rPr>
              <a:t>회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보고한 내역과 수탁기관에서 보고한 데이터를 비교 조회하는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가져오기를 클릭해야 수탁기관에서 보고한 데이터를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데이터는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ERP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의 투자에서 거래내역으로 계산한 값으로 투자메뉴에서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수정하신 후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LP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LP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전송 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LP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보고전송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메뉴에서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GLF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데이터 생성과 전송을 해주어야 반영됩니다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수탁기관의 데이터는 수탁기관에서 보고한 데이터이므로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불일치시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수탁기관과 함께 확인해야 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8159" y="853268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915382" y="1079224"/>
            <a:ext cx="327715" cy="1344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56394" y="1432370"/>
            <a:ext cx="2220361" cy="1479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8585" y="1383217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576756" y="1428465"/>
            <a:ext cx="1666342" cy="1479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576756" y="1182244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(3)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034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06750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한국성장금융보</a:t>
            </a:r>
            <a:r>
              <a:rPr lang="ko-KR" altLang="en-US" sz="1200" dirty="0">
                <a:latin typeface="+mn-ea"/>
              </a:rPr>
              <a:t>고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부실기업보고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 부실기업을 보고하는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부실기업에 대한 내용을 등록합니다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접수여부는 성장금융에서 수정하며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‘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접수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’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인 경우 수정이 불가능합니다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15448" y="1066859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175721" y="1137678"/>
            <a:ext cx="327715" cy="1344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985250" y="1377843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249271" y="1437304"/>
            <a:ext cx="514830" cy="1479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08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8" y="1059341"/>
            <a:ext cx="4561200" cy="23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16020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LP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보고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LP</a:t>
            </a:r>
            <a:r>
              <a:rPr lang="ko-KR" altLang="en-US" sz="1200" dirty="0" smtClean="0">
                <a:latin typeface="+mn-ea"/>
              </a:rPr>
              <a:t>전송 </a:t>
            </a:r>
            <a:r>
              <a:rPr lang="en-US" altLang="ko-KR" sz="1200" dirty="0" smtClean="0">
                <a:latin typeface="+mn-ea"/>
              </a:rPr>
              <a:t>/ LP</a:t>
            </a:r>
            <a:r>
              <a:rPr lang="ko-KR" altLang="en-US" sz="1200" dirty="0" smtClean="0">
                <a:latin typeface="+mn-ea"/>
              </a:rPr>
              <a:t>보고전송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LP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보고전송은 데이터를 생성하고 성장금융에 전송하는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데이터 생성은 내부적인 데이터 생성이므로 내부에서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 </a:t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성장금융에는 전송이 되지 않습니다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반드시 데이터 생성 후에 데이터 전송을 클릭해야 익일 성장금융에 전송이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완료됩니다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4747" y="1032888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902323" y="1256780"/>
            <a:ext cx="465435" cy="1344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276628" y="1033611"/>
            <a:ext cx="3178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(2)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367758" y="1256779"/>
            <a:ext cx="514830" cy="1344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24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8" y="1059342"/>
            <a:ext cx="4562579" cy="23466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3974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기초관리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계정과목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계정과목을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 등록 시 계정과목별 상세입력 항목 및 관리항목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표준적요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계정성격 등을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설정할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24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8" y="1059342"/>
            <a:ext cx="4562579" cy="2346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3974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기초관리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관리항</a:t>
            </a:r>
            <a:r>
              <a:rPr lang="ko-KR" altLang="en-US" sz="1200" dirty="0">
                <a:latin typeface="+mn-ea"/>
              </a:rPr>
              <a:t>목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리항목을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관리항목 등록 후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자금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기초관리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계정과목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메뉴의 계정과목 상세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설정에서 해당 관리항목을 계정과목에 설정하면 전표 등록 시 해당 계정과목에 관리항목을 연동하여 입력합니다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20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9" y="1059342"/>
            <a:ext cx="4562577" cy="23466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33974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기초관리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세목관</a:t>
            </a:r>
            <a:r>
              <a:rPr lang="ko-KR" altLang="en-US" sz="1200" dirty="0">
                <a:latin typeface="+mn-ea"/>
              </a:rPr>
              <a:t>리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계정과목별 세목항목을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688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9" y="1059342"/>
            <a:ext cx="4562577" cy="2346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4752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기초관리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결산양식관리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재무상태표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및 손익계산서의 출력 양식을 설정하는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7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0" y="1059342"/>
            <a:ext cx="4562575" cy="2346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4752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</a:t>
            </a:r>
            <a:r>
              <a:rPr lang="ko-KR" altLang="en-US" sz="1200" dirty="0">
                <a:latin typeface="+mn-ea"/>
              </a:rPr>
              <a:t>표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일반전</a:t>
            </a:r>
            <a:r>
              <a:rPr lang="ko-KR" altLang="en-US" sz="1200" dirty="0">
                <a:latin typeface="+mn-ea"/>
              </a:rPr>
              <a:t>표</a:t>
            </a:r>
            <a:r>
              <a:rPr lang="ko-KR" altLang="en-US" sz="1200" dirty="0" smtClean="0">
                <a:latin typeface="+mn-ea"/>
              </a:rPr>
              <a:t>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회계전표를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일반 회계전표를 등록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삭제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복사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결재가 완료된 전표는 수정할 수 없습니다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일반전표 이외의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ERP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업무와 연동된 전표는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수정만 가능합니다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Enter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 시 계정과목 조회 팝업이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오픈됩니다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Enter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입력 시 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자금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기초관리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계좌관리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해당 재원의 해당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계정과목으로 등록된 계좌번호의 리스트가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228600" indent="-228600">
              <a:lnSpc>
                <a:spcPct val="120000"/>
              </a:lnSpc>
              <a:buAutoNum type="arabicParenBoth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AutoNum type="arabicParenBoth"/>
            </a:pPr>
            <a:r>
              <a:rPr lang="ko-KR" altLang="en-US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자금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기초관리</a:t>
            </a:r>
            <a:r>
              <a:rPr lang="en-US" altLang="ko-KR" sz="1000" u="sng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 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관리항목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설정한 관리항목이 연동됩니다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0" y="3406001"/>
            <a:ext cx="4561200" cy="274738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680435" y="4408212"/>
            <a:ext cx="593965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472826" y="4321233"/>
            <a:ext cx="277088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20797" y="4267680"/>
            <a:ext cx="303756" cy="2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(1)</a:t>
            </a:r>
            <a:endParaRPr lang="ko-KR" altLang="en-US" sz="8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0467" y="4349085"/>
            <a:ext cx="303756" cy="2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(2)</a:t>
            </a:r>
            <a:endParaRPr lang="ko-KR" altLang="en-US" sz="8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37758" y="5125312"/>
            <a:ext cx="4395499" cy="5685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184438" y="5078065"/>
            <a:ext cx="303756" cy="21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b="1" dirty="0" smtClean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(3)</a:t>
            </a:r>
            <a:endParaRPr lang="ko-KR" altLang="en-US" sz="8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186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0" y="1059342"/>
            <a:ext cx="4562575" cy="23466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09184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</a:t>
            </a:r>
            <a:r>
              <a:rPr lang="ko-KR" altLang="en-US" sz="1200" dirty="0">
                <a:latin typeface="+mn-ea"/>
              </a:rPr>
              <a:t>표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전표증빙미첨부관리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 등록 시 증빙첨부파일이 누락된 경우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,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추가적으로 첨부파일을 등록하는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 등록 화면의 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증빙미첨부사유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옆의 체크박스를 선택 시 해당 메뉴와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연동됩니다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0" y="3406001"/>
            <a:ext cx="4561200" cy="274738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31883" y="5952702"/>
            <a:ext cx="539968" cy="11248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19" y="1059342"/>
            <a:ext cx="4821307" cy="36287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3179717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투</a:t>
            </a:r>
            <a:r>
              <a:rPr lang="ko-KR" altLang="en-US" sz="1200" b="1" dirty="0">
                <a:solidFill>
                  <a:srgbClr val="5699F1"/>
                </a:solidFill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</a:t>
            </a:r>
            <a:r>
              <a:rPr lang="ko-KR" altLang="en-US" sz="1200" dirty="0">
                <a:latin typeface="+mn-ea"/>
              </a:rPr>
              <a:t>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투자심의 등록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수정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/>
          <p:cNvSpPr/>
          <p:nvPr/>
        </p:nvSpPr>
        <p:spPr>
          <a:xfrm>
            <a:off x="4103788" y="1602866"/>
            <a:ext cx="710986" cy="1568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771646" y="1501053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(1)</a:t>
            </a:r>
            <a:endParaRPr lang="ko-KR" altLang="en-US" sz="10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801868" y="1420930"/>
            <a:ext cx="531177" cy="16327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140800" y="1067234"/>
            <a:ext cx="4457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 단계의 주요투자 조건 입력 탭입니다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228600" indent="-228600">
              <a:lnSpc>
                <a:spcPct val="120000"/>
              </a:lnSpc>
              <a:buFontTx/>
              <a:buAutoNum type="arabicParenBoth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투자심의 탭을 입력한 후 주요투자조건 탭으로 이동하여 기본정보 초기화 생성 버튼을 클릭하시면 기본 자료가 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</a:t>
            </a: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팅됩니다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나머지 필수부분만 입력하면 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50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1" y="1059342"/>
            <a:ext cx="4562573" cy="23466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4752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</a:t>
            </a:r>
            <a:r>
              <a:rPr lang="ko-KR" altLang="en-US" sz="1200" dirty="0">
                <a:latin typeface="+mn-ea"/>
              </a:rPr>
              <a:t>표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삭제전표관리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회계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자금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&gt;</a:t>
            </a:r>
            <a:r>
              <a:rPr lang="ko-KR" altLang="en-US" sz="1000" u="sng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일반전표관리</a:t>
            </a:r>
            <a:r>
              <a:rPr lang="en-US" altLang="ko-KR" sz="1000" u="sng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메뉴에서 삭제된 전표를 조회하는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12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1" y="1059342"/>
            <a:ext cx="4562573" cy="2346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4752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전</a:t>
            </a:r>
            <a:r>
              <a:rPr lang="ko-KR" altLang="en-US" sz="1200" dirty="0">
                <a:latin typeface="+mn-ea"/>
              </a:rPr>
              <a:t>표</a:t>
            </a:r>
            <a:r>
              <a:rPr lang="ko-KR" altLang="en-US" sz="1200" dirty="0" smtClean="0">
                <a:latin typeface="+mn-ea"/>
              </a:rPr>
              <a:t>관리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미결계정관리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계정성격이 미결계정으로 되어 있는 계정과목으로 생성된 미지급금 관련 전표를 관리하는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정리 버튼 클릭 시 발생된 미결계정전표에 반제처리를 하는 정리전표를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생성할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308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2" y="1059342"/>
            <a:ext cx="4562571" cy="2346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647520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계정별보조부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전표를 계정과목 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해당 전표의 상세 내역을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3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2" y="1059342"/>
            <a:ext cx="4562571" cy="2346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9363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재무상태표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재무상태표를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출력하는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당기 조회일자를 입력하면 자동으로 전기 조회일자가 전기의 마지막 일자로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세팅되어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하위 계정과목의 금액을 더블클릭 시 해당 계정으로 생성한 전표 내역을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04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3" y="1059342"/>
            <a:ext cx="4562569" cy="2346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9363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손익계산서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손익계산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서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 조회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/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출력하는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당기 조회일자를 입력하면 자동으로 전기 조회일자가 전기의 마지막 일자로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세팅되어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조회됩니다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하위 계정과목의 금액을 더블클릭 시 해당 계정으로 생성한 전표 내역을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22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3" y="1059342"/>
            <a:ext cx="4562569" cy="23466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0140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월별손익계산서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재원의 손익계산서를 월별로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기준년월을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설정하면 해당 기간의 손익계산서를 월별로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하위 계정과목의 금액을 더블클릭 시 해당 계정으로 생성한 전표 내역을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48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4" y="1059342"/>
            <a:ext cx="4562567" cy="23466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955296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연도별손익계산서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재원의 손익계산서를 연도별로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기준년월을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설정하면 해당 기간의 손익계산서를 연도별로 조회할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하위 계정과목의 금액을 더블클릭 시 해당 계정으로 생성한 전표 내역을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56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4" y="1059342"/>
            <a:ext cx="4562567" cy="2346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9363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분개장조회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전표 분개 내역을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해당 전표의 상세 내역을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57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5" y="1059342"/>
            <a:ext cx="4562565" cy="2346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493631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평균잔액장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평균잔액장을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지정한 기간에 생성된 전표의 모든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정과목의 잔액을 확인할 수 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1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0" y="1059342"/>
            <a:ext cx="4505575" cy="2346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8138" y="554230"/>
            <a:ext cx="2801408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회계</a:t>
            </a:r>
            <a:r>
              <a:rPr lang="en-US" altLang="ko-KR" sz="1200" b="1" dirty="0" smtClean="0">
                <a:solidFill>
                  <a:srgbClr val="5699F1"/>
                </a:solidFill>
                <a:latin typeface="+mn-ea"/>
              </a:rPr>
              <a:t>/</a:t>
            </a:r>
            <a:r>
              <a:rPr lang="ko-KR" altLang="en-US" sz="1200" b="1" dirty="0" smtClean="0">
                <a:solidFill>
                  <a:srgbClr val="5699F1"/>
                </a:solidFill>
                <a:latin typeface="+mn-ea"/>
              </a:rPr>
              <a:t>자금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smtClean="0">
                <a:latin typeface="+mn-ea"/>
              </a:rPr>
              <a:t>회계장</a:t>
            </a:r>
            <a:r>
              <a:rPr lang="ko-KR" altLang="en-US" sz="1200" dirty="0">
                <a:latin typeface="+mn-ea"/>
              </a:rPr>
              <a:t>부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합계잔액시산표</a:t>
            </a:r>
            <a:endParaRPr lang="ko-KR" altLang="en-US" sz="1200" dirty="0">
              <a:latin typeface="+mn-ea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308138" y="862007"/>
            <a:ext cx="928972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39476" y="1059342"/>
            <a:ext cx="4458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합계잔액시산표</a:t>
            </a:r>
            <a:r>
              <a:rPr lang="ko-KR" altLang="en-US" sz="1000" spc="-9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를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조회하는 메뉴입니다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기준일자까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지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생성된 전표의 모든 </a:t>
            </a: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계</a:t>
            </a: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정과목의 합계 및 잔액을 확인할 수 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/>
            </a:r>
            <a:b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</a:br>
            <a:r>
              <a:rPr lang="ko-KR" altLang="en-US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있습니다</a:t>
            </a:r>
            <a:r>
              <a:rPr lang="en-US" altLang="ko-KR" sz="1000" spc="-9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endParaRPr lang="en-US" altLang="ko-KR" sz="1000" spc="-9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ko-KR" altLang="en-US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더블클릭 시 해당 전표의 상세 내역을 확인할 수 있습니다</a:t>
            </a:r>
            <a:r>
              <a:rPr lang="en-US" altLang="ko-KR" sz="1000" spc="-9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250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4328</TotalTime>
  <Words>7043</Words>
  <Application>Microsoft Office PowerPoint</Application>
  <PresentationFormat>A4 용지(210x297mm)</PresentationFormat>
  <Paragraphs>1871</Paragraphs>
  <Slides>192</Slides>
  <Notes>191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192</vt:i4>
      </vt:variant>
    </vt:vector>
  </HeadingPairs>
  <TitlesOfParts>
    <vt:vector size="199" baseType="lpstr">
      <vt:lpstr>나눔고딕</vt:lpstr>
      <vt:lpstr>나눔스퀘어 ExtraBold</vt:lpstr>
      <vt:lpstr>맑은 고딕</vt:lpstr>
      <vt:lpstr>Arial</vt:lpstr>
      <vt:lpstr>Calibri</vt:lpstr>
      <vt:lpstr>Verdana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okjoo</cp:lastModifiedBy>
  <cp:revision>840</cp:revision>
  <cp:lastPrinted>2016-11-01T01:27:52Z</cp:lastPrinted>
  <dcterms:created xsi:type="dcterms:W3CDTF">2016-09-21T08:37:25Z</dcterms:created>
  <dcterms:modified xsi:type="dcterms:W3CDTF">2017-12-28T09:53:56Z</dcterms:modified>
</cp:coreProperties>
</file>