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57" r:id="rId3"/>
    <p:sldId id="258" r:id="rId4"/>
  </p:sldIdLst>
  <p:sldSz cx="9906000" cy="6858000" type="A4"/>
  <p:notesSz cx="6743700" cy="98758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0FD"/>
    <a:srgbClr val="ADB9CA"/>
    <a:srgbClr val="9FC0E6"/>
    <a:srgbClr val="2C8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5647" autoAdjust="0"/>
  </p:normalViewPr>
  <p:slideViewPr>
    <p:cSldViewPr snapToGrid="0">
      <p:cViewPr varScale="1">
        <p:scale>
          <a:sx n="106" d="100"/>
          <a:sy n="10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51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9869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50638-F59E-481E-A2C7-8280AB59E2B7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9869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822D9-7975-4193-A252-AEEC7BBA88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0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7FCA4-21FD-4D04-BF1D-510DC48D1478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35075"/>
            <a:ext cx="48101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4370" y="4752747"/>
            <a:ext cx="539496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9869" y="9380333"/>
            <a:ext cx="2922270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5F784-E7AE-4990-9616-7B12A0FCFF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879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5F784-E7AE-4990-9616-7B12A0FCFF7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52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653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38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26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75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48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338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906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38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48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76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719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892C-ED08-4510-B5C7-B0A13554321A}" type="datetimeFigureOut">
              <a:rPr lang="ko-KR" altLang="en-US" smtClean="0"/>
              <a:t>2018-01-15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1CC0E-835D-49BE-8D45-82F4344687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44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86526" y="2013992"/>
            <a:ext cx="7732948" cy="1305857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선택적 복지제도</a:t>
            </a:r>
            <a:endParaRPr lang="ko-KR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52600" y="4534272"/>
            <a:ext cx="6400800" cy="262880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인사총무팀</a:t>
            </a:r>
            <a:endParaRPr lang="ko-KR" altLang="en-US" dirty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288704" y="3022104"/>
            <a:ext cx="5328592" cy="1509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ko-KR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Song Std L" pitchFamily="18" charset="-128"/>
                <a:cs typeface="+mj-cs"/>
              </a:rPr>
              <a:t>도입의 건</a:t>
            </a:r>
            <a:endParaRPr lang="ko-KR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Adobe Song Std L" pitchFamily="18" charset="-128"/>
              <a:cs typeface="+mj-cs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1013863" y="1772816"/>
            <a:ext cx="7878274" cy="2617440"/>
            <a:chOff x="3059832" y="1772816"/>
            <a:chExt cx="2952328" cy="2617440"/>
          </a:xfrm>
        </p:grpSpPr>
        <p:sp>
          <p:nvSpPr>
            <p:cNvPr id="5" name="직사각형 4"/>
            <p:cNvSpPr/>
            <p:nvPr/>
          </p:nvSpPr>
          <p:spPr>
            <a:xfrm>
              <a:off x="3059832" y="2013992"/>
              <a:ext cx="2952328" cy="2376264"/>
            </a:xfrm>
            <a:prstGeom prst="rect">
              <a:avLst/>
            </a:prstGeom>
            <a:noFill/>
            <a:ln w="60325" cap="sq" cmpd="dbl"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235923" y="1772816"/>
              <a:ext cx="60809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4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2018</a:t>
              </a:r>
              <a:endParaRPr lang="ko-KR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828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/>
          <p:cNvSpPr/>
          <p:nvPr/>
        </p:nvSpPr>
        <p:spPr>
          <a:xfrm>
            <a:off x="431727" y="845379"/>
            <a:ext cx="9055173" cy="5649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2286953" y="1100548"/>
            <a:ext cx="6840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o-KR" altLang="en-US" sz="1200" dirty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개인에게 할당된 예산 범위 내에서 직원이 자신의 라이프스타일 및 선호도에 따라 복지항목과 수혜 수준을 선택할 수 있는 제도</a:t>
            </a:r>
            <a:endParaRPr lang="en-US" altLang="ko-KR" sz="1200" dirty="0">
              <a:solidFill>
                <a:prstClr val="black"/>
              </a:solidFill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625788" y="1100548"/>
            <a:ext cx="1584000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서울남산체 B" panose="02020603020101020101" pitchFamily="18" charset="-127"/>
                <a:ea typeface="서울남산체 B" panose="02020603020101020101" pitchFamily="18" charset="-127"/>
              </a:rPr>
              <a:t>선택적 복지제도란</a:t>
            </a:r>
            <a:r>
              <a:rPr lang="en-US" altLang="ko-KR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서울남산체 B" panose="02020603020101020101" pitchFamily="18" charset="-127"/>
                <a:ea typeface="서울남산체 B" panose="02020603020101020101" pitchFamily="18" charset="-127"/>
              </a:rPr>
              <a:t>?</a:t>
            </a:r>
          </a:p>
        </p:txBody>
      </p:sp>
      <p:sp>
        <p:nvSpPr>
          <p:cNvPr id="31" name="텍스트 개체 틀 12"/>
          <p:cNvSpPr txBox="1">
            <a:spLocks/>
          </p:cNvSpPr>
          <p:nvPr/>
        </p:nvSpPr>
        <p:spPr>
          <a:xfrm>
            <a:off x="681038" y="167405"/>
            <a:ext cx="1589087" cy="5127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 smtClean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서울남산체 EB" panose="02020603020101020101" pitchFamily="18" charset="-127"/>
                <a:ea typeface="서울남산체 EB" panose="02020603020101020101" pitchFamily="18" charset="-127"/>
              </a:rPr>
              <a:t>개요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33703" y="2552969"/>
            <a:ext cx="1584000" cy="369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서울남산체 B" panose="02020603020101020101" pitchFamily="18" charset="-127"/>
                <a:ea typeface="서울남산체 B" panose="02020603020101020101" pitchFamily="18" charset="-127"/>
              </a:rPr>
              <a:t>도입 방식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625788" y="1829123"/>
            <a:ext cx="1584000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서울남산체 B" panose="02020603020101020101" pitchFamily="18" charset="-127"/>
                <a:ea typeface="서울남산체 B" panose="02020603020101020101" pitchFamily="18" charset="-127"/>
              </a:rPr>
              <a:t>도입 효과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286952" y="1829123"/>
            <a:ext cx="6840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한정된 예산으로 임직원의 다양한 </a:t>
            </a:r>
            <a:r>
              <a:rPr lang="en-US" altLang="ko-KR" sz="1200" dirty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Needs </a:t>
            </a:r>
            <a:r>
              <a:rPr lang="ko-KR" altLang="en-US" sz="120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변화에 효율적으로 대응할 수 있음</a:t>
            </a:r>
            <a:endParaRPr lang="en-US" altLang="ko-KR" sz="1200" dirty="0">
              <a:solidFill>
                <a:prstClr val="black"/>
              </a:solidFill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임직원의 복리후생에 대한 관심 고조</a:t>
            </a:r>
            <a:endParaRPr lang="en-US" altLang="ko-KR" sz="1200" dirty="0">
              <a:solidFill>
                <a:prstClr val="black"/>
              </a:solidFill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37" name="한쪽 모서리가 잘린 사각형 36"/>
          <p:cNvSpPr/>
          <p:nvPr/>
        </p:nvSpPr>
        <p:spPr>
          <a:xfrm>
            <a:off x="2422484" y="3037278"/>
            <a:ext cx="2520000" cy="360000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err="1" smtClean="0">
                <a:solidFill>
                  <a:schemeClr val="bg1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포인트몰</a:t>
            </a:r>
            <a:endParaRPr lang="ko-KR" altLang="en-US" sz="1400" dirty="0" smtClean="0">
              <a:solidFill>
                <a:schemeClr val="bg1"/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8" name="한쪽 모서리가 잘린 사각형 37"/>
          <p:cNvSpPr/>
          <p:nvPr/>
        </p:nvSpPr>
        <p:spPr>
          <a:xfrm>
            <a:off x="4980421" y="3035321"/>
            <a:ext cx="2627384" cy="360000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smtClean="0">
                <a:solidFill>
                  <a:schemeClr val="bg1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자체 운영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1488827" y="3420738"/>
            <a:ext cx="900000" cy="471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200" dirty="0" smtClean="0">
                <a:solidFill>
                  <a:schemeClr val="bg2">
                    <a:lumMod val="10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이용방법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1488827" y="3912527"/>
            <a:ext cx="900000" cy="42960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bg2">
                    <a:lumMod val="10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장점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1488827" y="4378249"/>
            <a:ext cx="900000" cy="42960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bg2">
                    <a:lumMod val="10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단점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1504384" y="4844500"/>
            <a:ext cx="900000" cy="429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>
                <a:solidFill>
                  <a:schemeClr val="bg2">
                    <a:lumMod val="10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도입사</a:t>
            </a:r>
            <a:endParaRPr lang="ko-KR" altLang="en-US" sz="1200" dirty="0">
              <a:solidFill>
                <a:schemeClr val="bg2">
                  <a:lumMod val="10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504384" y="5298480"/>
            <a:ext cx="900000" cy="8511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bg2">
                    <a:lumMod val="10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의견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431727" y="234775"/>
            <a:ext cx="87630" cy="378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422484" y="3427334"/>
            <a:ext cx="2520000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온라인 복지관 내 포인트로 구매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2422484" y="3893057"/>
            <a:ext cx="2520000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인원 구애 없이 관리가 쉬움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422484" y="4358780"/>
            <a:ext cx="2520000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폐쇄망으로써</a:t>
            </a:r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ko-KR" altLang="en-US" sz="1200" dirty="0" err="1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타사이트</a:t>
            </a:r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 가격비교 불가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2422484" y="4824503"/>
            <a:ext cx="2520000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삼성 등 다수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4976140" y="3424264"/>
            <a:ext cx="2627384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제한업종 외 모든 가맹점에서 </a:t>
            </a:r>
            <a:r>
              <a:rPr lang="ko-KR" altLang="en-US" sz="1200" dirty="0" err="1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카드결제</a:t>
            </a:r>
            <a:endParaRPr lang="en-US" altLang="ko-KR" sz="1200" dirty="0" smtClean="0">
              <a:solidFill>
                <a:prstClr val="black"/>
              </a:solidFill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(</a:t>
            </a:r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인터넷 쇼핑몰 사용 가능</a:t>
            </a:r>
            <a:r>
              <a:rPr lang="en-US" altLang="ko-KR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)</a:t>
            </a:r>
            <a:endParaRPr lang="ko-KR" altLang="en-US" sz="1200" dirty="0" smtClean="0">
              <a:solidFill>
                <a:prstClr val="black"/>
              </a:solidFill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4976140" y="3896773"/>
            <a:ext cx="2627384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사용자 측면 자유로운 사용 가능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4976140" y="4369282"/>
            <a:ext cx="2627384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관리의 어려움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4978684" y="4833553"/>
            <a:ext cx="2627384" cy="44907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NC</a:t>
            </a:r>
            <a:r>
              <a:rPr lang="ko-KR" altLang="en-US" sz="120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소프트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2422484" y="5298480"/>
            <a:ext cx="5181040" cy="85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당사는 소수 인원으로 관리의 어려움 해소 가능할 것으로 판단되어</a:t>
            </a:r>
            <a:r>
              <a:rPr lang="en-US" altLang="ko-KR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</a:p>
          <a:p>
            <a:r>
              <a:rPr lang="ko-KR" altLang="en-US" sz="1200" dirty="0" smtClean="0">
                <a:solidFill>
                  <a:prstClr val="black"/>
                </a:solidFill>
                <a:latin typeface="서울남산체 L" panose="02020603020101020101" pitchFamily="18" charset="-127"/>
                <a:ea typeface="서울남산체 L" panose="02020603020101020101" pitchFamily="18" charset="-127"/>
              </a:rPr>
              <a:t>임직원의 편의성 및 만족도 제고를 위하여 자체 운영으로 진행하고자 함 </a:t>
            </a:r>
          </a:p>
        </p:txBody>
      </p:sp>
    </p:spTree>
    <p:extLst>
      <p:ext uri="{BB962C8B-B14F-4D97-AF65-F5344CB8AC3E}">
        <p14:creationId xmlns:p14="http://schemas.microsoft.com/office/powerpoint/2010/main" val="15075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직사각형 118"/>
          <p:cNvSpPr/>
          <p:nvPr/>
        </p:nvSpPr>
        <p:spPr>
          <a:xfrm>
            <a:off x="322251" y="805394"/>
            <a:ext cx="9055173" cy="57587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276738" y="1073574"/>
            <a:ext cx="59602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예산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계정과목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신설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복리후생비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(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선택적복지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법인카드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기존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개인형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법인카드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사용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⇒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기존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법인카드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관리 프로그램에서 사용 내역 입력</a:t>
            </a:r>
            <a:endParaRPr lang="en-US" altLang="ko-KR" sz="1100" dirty="0" smtClean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사용목적구분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여행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숙박 지원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건강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의료 지원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자기개발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지원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레저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문화 지원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여가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취미 지원 등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>
                <a:latin typeface="서울남산체 L" panose="02020603020101020101" pitchFamily="18" charset="-127"/>
                <a:ea typeface="서울남산체 L" panose="02020603020101020101" pitchFamily="18" charset="-127"/>
              </a:rPr>
              <a:t>이지스</a:t>
            </a:r>
            <a:r>
              <a:rPr lang="ko-KR" altLang="en-US" sz="1100" dirty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en-US" altLang="ko-KR" sz="1100" dirty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System </a:t>
            </a:r>
            <a:r>
              <a:rPr lang="ko-KR" altLang="en-US" sz="1100" dirty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추가 개발 </a:t>
            </a:r>
            <a:r>
              <a:rPr lang="en-US" altLang="ko-KR" sz="1100" dirty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개인별 한도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부여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실적 집계 및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개인별 상세 내역 조회</a:t>
            </a:r>
            <a:endParaRPr lang="en-US" altLang="ko-KR" sz="1100" dirty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92512" y="4756920"/>
            <a:ext cx="38379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기본 포인트 지급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연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120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만원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인</a:t>
            </a:r>
            <a:endParaRPr lang="en-US" altLang="ko-KR" sz="1100" dirty="0" smtClean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사용자 선택 포인트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휴가 인센티브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복지포인트로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선택 가능</a:t>
            </a:r>
            <a:endParaRPr lang="ko-KR" altLang="en-US" sz="1100" dirty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5940" y="5253139"/>
            <a:ext cx="1701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매년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1</a:t>
            </a:r>
            <a:r>
              <a:rPr lang="ko-KR" altLang="en-US" sz="110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월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~12</a:t>
            </a:r>
            <a:r>
              <a:rPr lang="ko-KR" altLang="en-US" sz="110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월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(</a:t>
            </a:r>
            <a:r>
              <a:rPr lang="ko-KR" altLang="en-US" sz="110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이월 불가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)</a:t>
            </a:r>
            <a:endParaRPr lang="ko-KR" altLang="en-US" sz="1100" dirty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76738" y="5679967"/>
            <a:ext cx="4155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중도 입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/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퇴사자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기본 포인트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월할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계산하여 포인트 지급 및 환수</a:t>
            </a:r>
            <a:endParaRPr lang="en-US" altLang="ko-KR" sz="1100" dirty="0" smtClean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대상자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: 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정규직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, </a:t>
            </a:r>
            <a:r>
              <a:rPr lang="ko-KR" altLang="en-US" sz="1100" dirty="0" err="1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계약기간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 </a:t>
            </a:r>
            <a:r>
              <a:rPr lang="en-US" altLang="ko-KR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1</a:t>
            </a:r>
            <a:r>
              <a:rPr lang="ko-KR" altLang="en-US" sz="1100" dirty="0" smtClean="0">
                <a:latin typeface="서울남산체 L" panose="02020603020101020101" pitchFamily="18" charset="-127"/>
                <a:ea typeface="서울남산체 L" panose="02020603020101020101" pitchFamily="18" charset="-127"/>
              </a:rPr>
              <a:t>년 이상 계약직</a:t>
            </a:r>
            <a:endParaRPr lang="ko-KR" altLang="en-US" sz="1100" dirty="0">
              <a:latin typeface="서울남산체 L" panose="02020603020101020101" pitchFamily="18" charset="-127"/>
              <a:ea typeface="서울남산체 L" panose="02020603020101020101" pitchFamily="18" charset="-127"/>
            </a:endParaRPr>
          </a:p>
        </p:txBody>
      </p:sp>
      <p:sp>
        <p:nvSpPr>
          <p:cNvPr id="30" name="텍스트 개체 틀 12"/>
          <p:cNvSpPr txBox="1">
            <a:spLocks/>
          </p:cNvSpPr>
          <p:nvPr/>
        </p:nvSpPr>
        <p:spPr>
          <a:xfrm>
            <a:off x="681038" y="167405"/>
            <a:ext cx="2146829" cy="5127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 smtClean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서울남산체 EB" panose="02020603020101020101" pitchFamily="18" charset="-127"/>
                <a:ea typeface="서울남산체 EB" panose="02020603020101020101" pitchFamily="18" charset="-127"/>
              </a:rPr>
              <a:t>운영 방안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431727" y="234775"/>
            <a:ext cx="87630" cy="378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583960" y="1073575"/>
            <a:ext cx="1584000" cy="3577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smtClean="0">
                <a:solidFill>
                  <a:schemeClr val="bg2">
                    <a:lumMod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관리방법</a:t>
            </a:r>
            <a:endParaRPr lang="ko-KR" altLang="en-US" sz="1400" dirty="0" smtClean="0">
              <a:solidFill>
                <a:schemeClr val="bg2">
                  <a:lumMod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78624" y="4773052"/>
            <a:ext cx="1584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한도</a:t>
            </a:r>
          </a:p>
        </p:txBody>
      </p:sp>
      <p:sp>
        <p:nvSpPr>
          <p:cNvPr id="115" name="직사각형 114"/>
          <p:cNvSpPr/>
          <p:nvPr/>
        </p:nvSpPr>
        <p:spPr>
          <a:xfrm>
            <a:off x="578624" y="5244219"/>
            <a:ext cx="1584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smtClean="0">
                <a:solidFill>
                  <a:schemeClr val="bg2">
                    <a:lumMod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이용 기간</a:t>
            </a:r>
            <a:endParaRPr lang="ko-KR" altLang="en-US" sz="1400" dirty="0" smtClean="0">
              <a:solidFill>
                <a:schemeClr val="bg2">
                  <a:lumMod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86023" y="5732315"/>
            <a:ext cx="1584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운영 기준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710" y="2185270"/>
            <a:ext cx="5988184" cy="116860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863" y="3851252"/>
            <a:ext cx="5546784" cy="799777"/>
          </a:xfrm>
          <a:prstGeom prst="rect">
            <a:avLst/>
          </a:prstGeom>
        </p:spPr>
      </p:pic>
      <p:sp>
        <p:nvSpPr>
          <p:cNvPr id="11" name="위로 굽은 화살표 10"/>
          <p:cNvSpPr/>
          <p:nvPr/>
        </p:nvSpPr>
        <p:spPr>
          <a:xfrm rot="5400000">
            <a:off x="2717318" y="3487694"/>
            <a:ext cx="1113370" cy="892273"/>
          </a:xfrm>
          <a:prstGeom prst="bent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179751" y="3593791"/>
            <a:ext cx="1576601" cy="3051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62624" y="3620280"/>
            <a:ext cx="1730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개인별 </a:t>
            </a:r>
            <a:r>
              <a:rPr lang="ko-KR" altLang="en-US" sz="1000" dirty="0" err="1" smtClean="0"/>
              <a:t>사용내역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상세조회</a:t>
            </a:r>
            <a:r>
              <a:rPr lang="ko-KR" altLang="en-US" sz="1000" dirty="0" smtClean="0"/>
              <a:t> </a:t>
            </a:r>
            <a:endParaRPr lang="ko-KR" altLang="en-US" sz="1000" dirty="0"/>
          </a:p>
        </p:txBody>
      </p:sp>
      <p:sp>
        <p:nvSpPr>
          <p:cNvPr id="18" name="직사각형 17"/>
          <p:cNvSpPr/>
          <p:nvPr/>
        </p:nvSpPr>
        <p:spPr>
          <a:xfrm>
            <a:off x="3093061" y="2181570"/>
            <a:ext cx="1288816" cy="9057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꺾인 연결선 19"/>
          <p:cNvCxnSpPr>
            <a:stCxn id="18" idx="2"/>
          </p:cNvCxnSpPr>
          <p:nvPr/>
        </p:nvCxnSpPr>
        <p:spPr>
          <a:xfrm rot="16200000" flipH="1">
            <a:off x="3798503" y="3026254"/>
            <a:ext cx="431806" cy="553874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91342" y="3377145"/>
            <a:ext cx="13137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err="1" smtClean="0"/>
              <a:t>인사총무팀</a:t>
            </a:r>
            <a:r>
              <a:rPr lang="ko-KR" altLang="en-US" sz="1100" dirty="0" smtClean="0"/>
              <a:t> 입력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141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239</Words>
  <Application>Microsoft Office PowerPoint</Application>
  <PresentationFormat>A4 용지(210x297mm)</PresentationFormat>
  <Paragraphs>46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Adobe Song Std L</vt:lpstr>
      <vt:lpstr>나눔고딕</vt:lpstr>
      <vt:lpstr>맑은 고딕</vt:lpstr>
      <vt:lpstr>서울남산체 B</vt:lpstr>
      <vt:lpstr>서울남산체 EB</vt:lpstr>
      <vt:lpstr>서울남산체 L</vt:lpstr>
      <vt:lpstr>Arial</vt:lpstr>
      <vt:lpstr>Calibri</vt:lpstr>
      <vt:lpstr>Calibri Light</vt:lpstr>
      <vt:lpstr>Wingdings</vt:lpstr>
      <vt:lpstr>Office 테마</vt:lpstr>
      <vt:lpstr>선택적 복지제도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함승희</dc:creator>
  <cp:lastModifiedBy>aju</cp:lastModifiedBy>
  <cp:revision>31</cp:revision>
  <cp:lastPrinted>2018-01-09T10:45:59Z</cp:lastPrinted>
  <dcterms:created xsi:type="dcterms:W3CDTF">2018-01-09T07:04:46Z</dcterms:created>
  <dcterms:modified xsi:type="dcterms:W3CDTF">2018-01-15T08:44:56Z</dcterms:modified>
</cp:coreProperties>
</file>